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7" r:id="rId2"/>
    <p:sldId id="494" r:id="rId3"/>
    <p:sldId id="495" r:id="rId4"/>
    <p:sldId id="572" r:id="rId5"/>
    <p:sldId id="573" r:id="rId6"/>
    <p:sldId id="604" r:id="rId7"/>
    <p:sldId id="576" r:id="rId8"/>
    <p:sldId id="603" r:id="rId9"/>
    <p:sldId id="608" r:id="rId10"/>
    <p:sldId id="601" r:id="rId11"/>
    <p:sldId id="496" r:id="rId12"/>
    <p:sldId id="497" r:id="rId13"/>
    <p:sldId id="578" r:id="rId14"/>
    <p:sldId id="498" r:id="rId15"/>
    <p:sldId id="587" r:id="rId16"/>
    <p:sldId id="524" r:id="rId17"/>
    <p:sldId id="525" r:id="rId18"/>
    <p:sldId id="526" r:id="rId19"/>
    <p:sldId id="499" r:id="rId20"/>
    <p:sldId id="592" r:id="rId21"/>
    <p:sldId id="527" r:id="rId22"/>
    <p:sldId id="532" r:id="rId23"/>
    <p:sldId id="528" r:id="rId24"/>
    <p:sldId id="529" r:id="rId25"/>
    <p:sldId id="530" r:id="rId26"/>
    <p:sldId id="533" r:id="rId27"/>
    <p:sldId id="531" r:id="rId28"/>
    <p:sldId id="534" r:id="rId29"/>
    <p:sldId id="535" r:id="rId30"/>
    <p:sldId id="505" r:id="rId31"/>
    <p:sldId id="506" r:id="rId32"/>
    <p:sldId id="507" r:id="rId33"/>
    <p:sldId id="503" r:id="rId34"/>
    <p:sldId id="568" r:id="rId35"/>
    <p:sldId id="593" r:id="rId36"/>
    <p:sldId id="536" r:id="rId37"/>
    <p:sldId id="564" r:id="rId38"/>
    <p:sldId id="538" r:id="rId39"/>
    <p:sldId id="539" r:id="rId40"/>
    <p:sldId id="540" r:id="rId41"/>
    <p:sldId id="515" r:id="rId42"/>
    <p:sldId id="606" r:id="rId43"/>
    <p:sldId id="542" r:id="rId44"/>
    <p:sldId id="541" r:id="rId45"/>
    <p:sldId id="543" r:id="rId46"/>
    <p:sldId id="544" r:id="rId47"/>
    <p:sldId id="562" r:id="rId48"/>
    <p:sldId id="545" r:id="rId49"/>
    <p:sldId id="609" r:id="rId50"/>
    <p:sldId id="548" r:id="rId51"/>
    <p:sldId id="561" r:id="rId52"/>
    <p:sldId id="546" r:id="rId53"/>
    <p:sldId id="547" r:id="rId54"/>
    <p:sldId id="567" r:id="rId55"/>
    <p:sldId id="566" r:id="rId56"/>
    <p:sldId id="559" r:id="rId57"/>
    <p:sldId id="552" r:id="rId58"/>
    <p:sldId id="553" r:id="rId59"/>
    <p:sldId id="610" r:id="rId60"/>
    <p:sldId id="537" r:id="rId61"/>
    <p:sldId id="551" r:id="rId62"/>
    <p:sldId id="508" r:id="rId63"/>
    <p:sldId id="512" r:id="rId64"/>
    <p:sldId id="563" r:id="rId65"/>
    <p:sldId id="565" r:id="rId66"/>
    <p:sldId id="510" r:id="rId67"/>
    <p:sldId id="558" r:id="rId68"/>
    <p:sldId id="511" r:id="rId69"/>
    <p:sldId id="570" r:id="rId70"/>
    <p:sldId id="571" r:id="rId71"/>
    <p:sldId id="513" r:id="rId72"/>
    <p:sldId id="595" r:id="rId73"/>
    <p:sldId id="600" r:id="rId74"/>
    <p:sldId id="60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6327"/>
  </p:normalViewPr>
  <p:slideViewPr>
    <p:cSldViewPr snapToGrid="0">
      <p:cViewPr varScale="1">
        <p:scale>
          <a:sx n="124" d="100"/>
          <a:sy n="124" d="100"/>
        </p:scale>
        <p:origin x="20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E667B5-AEE1-A64E-8C95-324062BDBEFA}" type="datetimeFigureOut">
              <a:rPr lang="en-US" smtClean="0"/>
              <a:t>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0CF57-4DD7-0F4B-867E-65BADED1797B}" type="slidenum">
              <a:rPr lang="en-US" smtClean="0"/>
              <a:t>‹#›</a:t>
            </a:fld>
            <a:endParaRPr lang="en-US"/>
          </a:p>
        </p:txBody>
      </p:sp>
    </p:spTree>
    <p:extLst>
      <p:ext uri="{BB962C8B-B14F-4D97-AF65-F5344CB8AC3E}">
        <p14:creationId xmlns:p14="http://schemas.microsoft.com/office/powerpoint/2010/main" val="3115061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1971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431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05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9425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8224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26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597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467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419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6685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174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6820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878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030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207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597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769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9254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0149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4846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32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60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095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2899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51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5222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5768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660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000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9335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7644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537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858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321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854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96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7868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734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18824" rtl="0" eaLnBrk="1" fontAlgn="auto" latinLnBrk="0" hangingPunct="1">
              <a:lnSpc>
                <a:spcPct val="100000"/>
              </a:lnSpc>
              <a:spcBef>
                <a:spcPts val="0"/>
              </a:spcBef>
              <a:spcAft>
                <a:spcPts val="0"/>
              </a:spcAft>
              <a:buClrTx/>
              <a:buSzTx/>
              <a:buFontTx/>
              <a:buNone/>
              <a:tabLst/>
              <a:defRPr/>
            </a:pPr>
            <a:fld id="{30B02277-9392-41C3-AA11-A5F619BDEE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588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03F9-CD06-208A-C6A8-9E188E0E6BC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D51D5A8-12A9-6958-E6F3-62C576B3B5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65DCDC0-511D-55F2-97C0-92785F13B2A4}"/>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17F047D8-EFDF-EFFE-641E-0C826B40D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E6EDD-3378-EDDF-ABEF-829C49A1DB2E}"/>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76982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6B77-E263-BF86-6025-51CD5A65953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0E6B7F-BB75-451D-0757-849ED2A7205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8417AA-E4D3-7B0F-2BD2-77E103DD276F}"/>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DB727DB4-79B9-B746-20DE-5183D8711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61DED-F049-99C1-D6D4-F247D3789714}"/>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181682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7989A-3AC0-78E5-CE9C-F8AF16B1D99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B7C552-A9AF-3057-4510-3A377FB054F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E28323-52B5-4CC5-EABE-3A868A3DD970}"/>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0C934DF8-9C47-AC4E-201A-547A20D09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EEEFF-982C-D49E-5E02-86079320D99D}"/>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253412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04666"/>
            <a:ext cx="12192000" cy="926976"/>
          </a:xfrm>
        </p:spPr>
        <p:txBody>
          <a:bodyPr>
            <a:normAutofit/>
          </a:bodyPr>
          <a:lstStyle>
            <a:lvl1pPr>
              <a:defRPr sz="388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335362" y="1844827"/>
            <a:ext cx="11617291" cy="4736177"/>
          </a:xfrm>
        </p:spPr>
        <p:txBody>
          <a:bodyPr/>
          <a:lstStyle>
            <a:lvl1pPr marL="254947" indent="-254947">
              <a:buClr>
                <a:schemeClr val="tx2"/>
              </a:buClr>
              <a:buSzPct val="90000"/>
              <a:buFont typeface="Palatino Linotype" panose="02040502050505030304" pitchFamily="18" charset="0"/>
              <a:buChar char="•"/>
              <a:defRPr sz="1765">
                <a:latin typeface="Palatino Linotype" panose="02040502050505030304" pitchFamily="18" charset="0"/>
              </a:defRPr>
            </a:lvl1pPr>
            <a:lvl2pPr marL="557522" indent="-200316">
              <a:buClr>
                <a:schemeClr val="tx2"/>
              </a:buClr>
              <a:buSzPct val="90000"/>
              <a:buFont typeface="Wingdings" panose="05000000000000000000" pitchFamily="2" charset="2"/>
              <a:buChar char="§"/>
              <a:defRPr sz="1588">
                <a:latin typeface="Palatino Linotype" panose="02040502050505030304" pitchFamily="18" charset="0"/>
              </a:defRPr>
            </a:lvl2pPr>
            <a:lvl3pPr marL="858697" indent="-204518">
              <a:buClr>
                <a:schemeClr val="tx2"/>
              </a:buClr>
              <a:buFont typeface="Courier New" panose="02070309020205020404" pitchFamily="49" charset="0"/>
              <a:buChar char="o"/>
              <a:defRPr sz="1412">
                <a:latin typeface="Palatino Linotype" panose="02040502050505030304" pitchFamily="18" charset="0"/>
              </a:defRPr>
            </a:lvl3pPr>
            <a:lvl4pPr marL="1106640" indent="-196113">
              <a:buClr>
                <a:schemeClr val="tx2"/>
              </a:buClr>
              <a:defRPr sz="1235">
                <a:latin typeface="Palatino Linotype" panose="02040502050505030304" pitchFamily="18" charset="0"/>
              </a:defRPr>
            </a:lvl4pPr>
            <a:lvl5pPr marL="1262130" indent="-155490">
              <a:buClr>
                <a:schemeClr val="tx2"/>
              </a:buClr>
              <a:defRPr sz="1059">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0800524" y="6581003"/>
            <a:ext cx="1344149" cy="255326"/>
          </a:xfrm>
          <a:prstGeom prst="rect">
            <a:avLst/>
          </a:prstGeom>
          <a:noFill/>
        </p:spPr>
        <p:txBody>
          <a:bodyPr wrap="square" rtlCol="0">
            <a:spAutoFit/>
          </a:bodyPr>
          <a:lstStyle/>
          <a:p>
            <a:pPr algn="r"/>
            <a:fld id="{00102D1B-0293-4647-B4E5-AE469158D403}" type="slidenum">
              <a:rPr lang="en-US" sz="1059" smtClean="0">
                <a:solidFill>
                  <a:schemeClr val="bg1">
                    <a:lumMod val="50000"/>
                  </a:schemeClr>
                </a:solidFill>
              </a:rPr>
              <a:pPr algn="r"/>
              <a:t>‹#›</a:t>
            </a:fld>
            <a:endParaRPr lang="en-US" sz="882" dirty="0">
              <a:solidFill>
                <a:schemeClr val="bg1">
                  <a:lumMod val="50000"/>
                </a:schemeClr>
              </a:solidFill>
            </a:endParaRPr>
          </a:p>
        </p:txBody>
      </p:sp>
      <p:grpSp>
        <p:nvGrpSpPr>
          <p:cNvPr id="12" name="Group 11"/>
          <p:cNvGrpSpPr/>
          <p:nvPr userDrawn="1"/>
        </p:nvGrpSpPr>
        <p:grpSpPr>
          <a:xfrm>
            <a:off x="0" y="-27384"/>
            <a:ext cx="12183207" cy="288032"/>
            <a:chOff x="0" y="-27384"/>
            <a:chExt cx="9137405" cy="288032"/>
          </a:xfrm>
        </p:grpSpPr>
        <p:sp>
          <p:nvSpPr>
            <p:cNvPr id="13" name="TextBox 12"/>
            <p:cNvSpPr txBox="1"/>
            <p:nvPr userDrawn="1"/>
          </p:nvSpPr>
          <p:spPr>
            <a:xfrm>
              <a:off x="0" y="-27384"/>
              <a:ext cx="9137405" cy="282385"/>
            </a:xfrm>
            <a:prstGeom prst="rect">
              <a:avLst/>
            </a:prstGeom>
            <a:noFill/>
          </p:spPr>
          <p:txBody>
            <a:bodyPr wrap="square" rtlCol="0">
              <a:spAutoFit/>
            </a:bodyPr>
            <a:lstStyle/>
            <a:p>
              <a:pPr algn="r"/>
              <a:r>
                <a:rPr lang="en-US" sz="1235" b="1" i="1" baseline="0" dirty="0">
                  <a:latin typeface="Palatino Linotype" panose="02040502050505030304" pitchFamily="18" charset="0"/>
                </a:rPr>
                <a:t>CS 404/504, Fall 2021</a:t>
              </a:r>
              <a:endParaRPr lang="en-US" sz="1235"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335362" y="1340768"/>
            <a:ext cx="11617291"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0" hasCustomPrompt="1"/>
          </p:nvPr>
        </p:nvSpPr>
        <p:spPr>
          <a:xfrm>
            <a:off x="335362" y="1332297"/>
            <a:ext cx="7506287" cy="309082"/>
          </a:xfrm>
        </p:spPr>
        <p:txBody>
          <a:bodyPr>
            <a:normAutofit/>
          </a:bodyPr>
          <a:lstStyle>
            <a:lvl1pPr marL="0" indent="0">
              <a:buNone/>
              <a:defRPr sz="1235" i="1">
                <a:latin typeface="Palatino Linotype" panose="02040502050505030304" pitchFamily="18" charset="0"/>
              </a:defRPr>
            </a:lvl1pPr>
            <a:lvl2pPr marL="609353" indent="-205920">
              <a:defRPr sz="1588">
                <a:latin typeface="Palatino Linotype" panose="02040502050505030304" pitchFamily="18" charset="0"/>
              </a:defRPr>
            </a:lvl2pPr>
            <a:lvl3pPr marL="910527" indent="-207320">
              <a:buFont typeface="Wingdings" panose="05000000000000000000" pitchFamily="2" charset="2"/>
              <a:buChar char="§"/>
              <a:defRPr sz="1412">
                <a:latin typeface="Palatino Linotype" panose="02040502050505030304" pitchFamily="18" charset="0"/>
              </a:defRPr>
            </a:lvl3pPr>
            <a:lvl4pPr marL="1210300" indent="-197515">
              <a:buFont typeface="Arial" panose="020B0604020202020204" pitchFamily="34" charset="0"/>
              <a:buChar char="»"/>
              <a:defRPr sz="1235">
                <a:latin typeface="Palatino Linotype" panose="02040502050505030304" pitchFamily="18" charset="0"/>
              </a:defRPr>
            </a:lvl4pPr>
            <a:lvl5pPr>
              <a:defRPr sz="1329">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339226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4E0-EE29-2B8B-983C-7D26659D1A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748F528-E025-6343-E8FD-31C473EE127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23F6B4-8EB0-2E8E-CDFE-4D1C172DB7ED}"/>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FA07CF0A-46C5-70B3-3DC8-7DAB831F4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D196E-0EA8-C680-A0B4-A1E5844D2387}"/>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4072365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E9D6-5357-7512-1BAA-F1F755C987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FF75B70-43EB-335C-8573-0E1ED9B00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E5ED08-CC84-69CC-C635-E49694BBD726}"/>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87CFBFFD-A395-46F7-2070-91C11CF61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4D8BB-7815-F16A-74E1-AF94B2364048}"/>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120079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93AF-41C7-1F94-EF08-66754CAC90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43EB0-8E2A-59D7-BB29-44CDF2C0CC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8C90C1C-C133-411D-70A6-3D41DF34F37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D724658-E4D5-719A-86F3-4AF2D3EE9461}"/>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6" name="Footer Placeholder 5">
            <a:extLst>
              <a:ext uri="{FF2B5EF4-FFF2-40B4-BE49-F238E27FC236}">
                <a16:creationId xmlns:a16="http://schemas.microsoft.com/office/drawing/2014/main" id="{CAA9EF05-4CB1-E540-DEF2-C075CA4EF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179BA-099E-B965-57DE-6E3EA2499A19}"/>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255828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5ED0-C2C6-9139-A5DD-0FFA53CAAB1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4F0AE1-AD94-019C-E83C-23683BAE8D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719EBA-AC9F-6635-7385-D7FF44C948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519EA73-7B09-D7EB-76E3-304EE0769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5FAC01-85DB-C0E3-C4D4-5E41975D34E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1F18581-733A-8DBE-D70D-543643B57666}"/>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8" name="Footer Placeholder 7">
            <a:extLst>
              <a:ext uri="{FF2B5EF4-FFF2-40B4-BE49-F238E27FC236}">
                <a16:creationId xmlns:a16="http://schemas.microsoft.com/office/drawing/2014/main" id="{AEDBE910-9E9A-6C08-1FF1-E0F3F1D831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CAC792-0E02-FC0B-9914-4AEBBE1BD020}"/>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357151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507C-8C2E-848D-D42E-47C590BC773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C4DC904-7369-5A0F-F402-C6564C5E2530}"/>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4" name="Footer Placeholder 3">
            <a:extLst>
              <a:ext uri="{FF2B5EF4-FFF2-40B4-BE49-F238E27FC236}">
                <a16:creationId xmlns:a16="http://schemas.microsoft.com/office/drawing/2014/main" id="{4C608590-327B-A25A-07B5-4A41E52177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A9171-5FBD-574F-B51A-79E073284718}"/>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73576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84D28-BA0B-7FA3-75B8-E8AE058C7466}"/>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3" name="Footer Placeholder 2">
            <a:extLst>
              <a:ext uri="{FF2B5EF4-FFF2-40B4-BE49-F238E27FC236}">
                <a16:creationId xmlns:a16="http://schemas.microsoft.com/office/drawing/2014/main" id="{A490D579-F67B-7B78-4E80-FC96BFB0D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F0344-DA8A-3A6B-5BD0-C3975CEDFA88}"/>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297653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5581-8437-2C49-A394-A01B7D6C89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5F7CAF1-5AE9-E6DF-F061-4111191BB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E10048C-8E79-2EA6-2F22-ACE041403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0D1991-152B-A5E4-B860-18538DAD0B1D}"/>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6" name="Footer Placeholder 5">
            <a:extLst>
              <a:ext uri="{FF2B5EF4-FFF2-40B4-BE49-F238E27FC236}">
                <a16:creationId xmlns:a16="http://schemas.microsoft.com/office/drawing/2014/main" id="{4DED053C-6B1D-0CB4-2968-B8897A809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02C2E-069B-D0B5-7ECF-4A3AA85D37C8}"/>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46411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CC12-F8B0-C285-9738-5660AC29B9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9296F56-5398-6BB3-1ED1-4F3BED3DA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5F9037-0C02-66B9-FDC8-534BF99AC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68B877-CFCE-63C0-17AF-A4DF4196C180}"/>
              </a:ext>
            </a:extLst>
          </p:cNvPr>
          <p:cNvSpPr>
            <a:spLocks noGrp="1"/>
          </p:cNvSpPr>
          <p:nvPr>
            <p:ph type="dt" sz="half" idx="10"/>
          </p:nvPr>
        </p:nvSpPr>
        <p:spPr/>
        <p:txBody>
          <a:bodyPr/>
          <a:lstStyle/>
          <a:p>
            <a:fld id="{295411A8-85ED-EF45-A697-3DDB53BD572E}" type="datetimeFigureOut">
              <a:rPr lang="en-US" smtClean="0"/>
              <a:t>2/2/24</a:t>
            </a:fld>
            <a:endParaRPr lang="en-US"/>
          </a:p>
        </p:txBody>
      </p:sp>
      <p:sp>
        <p:nvSpPr>
          <p:cNvPr id="6" name="Footer Placeholder 5">
            <a:extLst>
              <a:ext uri="{FF2B5EF4-FFF2-40B4-BE49-F238E27FC236}">
                <a16:creationId xmlns:a16="http://schemas.microsoft.com/office/drawing/2014/main" id="{F556E3A5-21A8-045B-670E-BCA4D1F11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E52D80-A162-F129-49DD-0CC5606C44D8}"/>
              </a:ext>
            </a:extLst>
          </p:cNvPr>
          <p:cNvSpPr>
            <a:spLocks noGrp="1"/>
          </p:cNvSpPr>
          <p:nvPr>
            <p:ph type="sldNum" sz="quarter" idx="12"/>
          </p:nvPr>
        </p:nvSpPr>
        <p:spPr/>
        <p:txBody>
          <a:bodyPr/>
          <a:lstStyle/>
          <a:p>
            <a:fld id="{67193BC3-3FAF-2A46-96D8-4B42F04220A4}" type="slidenum">
              <a:rPr lang="en-US" smtClean="0"/>
              <a:t>‹#›</a:t>
            </a:fld>
            <a:endParaRPr lang="en-US"/>
          </a:p>
        </p:txBody>
      </p:sp>
    </p:spTree>
    <p:extLst>
      <p:ext uri="{BB962C8B-B14F-4D97-AF65-F5344CB8AC3E}">
        <p14:creationId xmlns:p14="http://schemas.microsoft.com/office/powerpoint/2010/main" val="251009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DF27F-5FF9-D79D-4C49-A526332CC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389EB95-7665-A556-2E1E-898E2E2B3C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044023-1AC6-4FD4-718C-6882B48B0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411A8-85ED-EF45-A697-3DDB53BD572E}" type="datetimeFigureOut">
              <a:rPr lang="en-US" smtClean="0"/>
              <a:t>2/2/24</a:t>
            </a:fld>
            <a:endParaRPr lang="en-US"/>
          </a:p>
        </p:txBody>
      </p:sp>
      <p:sp>
        <p:nvSpPr>
          <p:cNvPr id="5" name="Footer Placeholder 4">
            <a:extLst>
              <a:ext uri="{FF2B5EF4-FFF2-40B4-BE49-F238E27FC236}">
                <a16:creationId xmlns:a16="http://schemas.microsoft.com/office/drawing/2014/main" id="{D2CC6A99-6B78-E2F4-C511-27D4A85370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2A0AC-5489-DB30-4E55-AC3CFCAC6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93BC3-3FAF-2A46-96D8-4B42F04220A4}" type="slidenum">
              <a:rPr lang="en-US" smtClean="0"/>
              <a:t>‹#›</a:t>
            </a:fld>
            <a:endParaRPr lang="en-US"/>
          </a:p>
        </p:txBody>
      </p:sp>
    </p:spTree>
    <p:extLst>
      <p:ext uri="{BB962C8B-B14F-4D97-AF65-F5344CB8AC3E}">
        <p14:creationId xmlns:p14="http://schemas.microsoft.com/office/powerpoint/2010/main" val="1643673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springer.com/chapter/10.1007/978-1-4471-0123-9_3"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www.xenonstack.com/blog/static/public/uploads/media/machine-learning-vs-deep-learning.png" TargetMode="External"/></Relationships>
</file>

<file path=ppt/slides/_rels/slide13.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jpeg"/><Relationship Id="rId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41"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55.wmf"/><Relationship Id="rId4" Type="http://schemas.openxmlformats.org/officeDocument/2006/relationships/oleObject" Target="../embeddings/oleObject1.bin"/><Relationship Id="rId9" Type="http://schemas.openxmlformats.org/officeDocument/2006/relationships/image" Target="../media/image57.wmf"/></Relationships>
</file>

<file path=ppt/slides/_rels/slide17.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6.wmf"/><Relationship Id="rId5" Type="http://schemas.openxmlformats.org/officeDocument/2006/relationships/oleObject" Target="../embeddings/oleObject5.bin"/><Relationship Id="rId10" Type="http://schemas.openxmlformats.org/officeDocument/2006/relationships/image" Target="../media/image59.png"/><Relationship Id="rId4" Type="http://schemas.openxmlformats.org/officeDocument/2006/relationships/image" Target="../media/image55.wmf"/><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11.bin"/><Relationship Id="rId18" Type="http://schemas.openxmlformats.org/officeDocument/2006/relationships/image" Target="../media/image64.wmf"/><Relationship Id="rId26" Type="http://schemas.openxmlformats.org/officeDocument/2006/relationships/image" Target="../media/image68.wmf"/><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61.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notesSlide" Target="../notesSlides/notesSlide9.xml"/><Relationship Id="rId16" Type="http://schemas.openxmlformats.org/officeDocument/2006/relationships/image" Target="../media/image63.wmf"/><Relationship Id="rId20" Type="http://schemas.openxmlformats.org/officeDocument/2006/relationships/image" Target="../media/image65.wmf"/><Relationship Id="rId29"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58.wmf"/><Relationship Id="rId11" Type="http://schemas.openxmlformats.org/officeDocument/2006/relationships/oleObject" Target="../embeddings/oleObject10.bin"/><Relationship Id="rId24" Type="http://schemas.openxmlformats.org/officeDocument/2006/relationships/image" Target="../media/image67.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69.wmf"/><Relationship Id="rId10" Type="http://schemas.openxmlformats.org/officeDocument/2006/relationships/image" Target="../media/image60.wmf"/><Relationship Id="rId19" Type="http://schemas.openxmlformats.org/officeDocument/2006/relationships/oleObject" Target="../embeddings/oleObject14.bin"/><Relationship Id="rId4" Type="http://schemas.openxmlformats.org/officeDocument/2006/relationships/image" Target="../media/image75.png"/><Relationship Id="rId9" Type="http://schemas.openxmlformats.org/officeDocument/2006/relationships/oleObject" Target="../embeddings/oleObject9.bin"/><Relationship Id="rId14" Type="http://schemas.openxmlformats.org/officeDocument/2006/relationships/image" Target="../media/image62.wmf"/><Relationship Id="rId22" Type="http://schemas.openxmlformats.org/officeDocument/2006/relationships/image" Target="../media/image66.wmf"/><Relationship Id="rId27"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playground.tensorflow.org/#activation=tanh&amp;batchSize=10&amp;dataset=circle&amp;regDataset=reg-plane&amp;learningRate=0.03&amp;regularizationRate=0&amp;noise=0&amp;networkShape=4,2&amp;seed=0.66054&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6.wmf"/><Relationship Id="rId5" Type="http://schemas.openxmlformats.org/officeDocument/2006/relationships/oleObject" Target="../embeddings/oleObject20.bin"/><Relationship Id="rId4" Type="http://schemas.openxmlformats.org/officeDocument/2006/relationships/image" Target="../media/image55.wmf"/></Relationships>
</file>

<file path=ppt/slides/_rels/slide22.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5.wmf"/><Relationship Id="rId5" Type="http://schemas.openxmlformats.org/officeDocument/2006/relationships/oleObject" Target="../embeddings/oleObject23.bin"/><Relationship Id="rId10" Type="http://schemas.openxmlformats.org/officeDocument/2006/relationships/image" Target="../media/image87.png"/><Relationship Id="rId4" Type="http://schemas.openxmlformats.org/officeDocument/2006/relationships/image" Target="../media/image74.wmf"/><Relationship Id="rId9"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5.wmf"/><Relationship Id="rId7" Type="http://schemas.openxmlformats.org/officeDocument/2006/relationships/image" Target="../media/image72.wmf"/><Relationship Id="rId2" Type="http://schemas.openxmlformats.org/officeDocument/2006/relationships/oleObject" Target="../embeddings/oleObject25.bin"/><Relationship Id="rId1" Type="http://schemas.openxmlformats.org/officeDocument/2006/relationships/slideLayout" Target="../slideLayouts/slideLayout12.xml"/><Relationship Id="rId6" Type="http://schemas.openxmlformats.org/officeDocument/2006/relationships/oleObject" Target="../embeddings/oleObject27.bin"/><Relationship Id="rId5" Type="http://schemas.openxmlformats.org/officeDocument/2006/relationships/image" Target="../media/image56.wmf"/><Relationship Id="rId4"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55.wmf"/><Relationship Id="rId7" Type="http://schemas.openxmlformats.org/officeDocument/2006/relationships/image" Target="../media/image72.wmf"/><Relationship Id="rId2" Type="http://schemas.openxmlformats.org/officeDocument/2006/relationships/oleObject" Target="../embeddings/oleObject25.bin"/><Relationship Id="rId1" Type="http://schemas.openxmlformats.org/officeDocument/2006/relationships/slideLayout" Target="../slideLayouts/slideLayout12.xml"/><Relationship Id="rId6" Type="http://schemas.openxmlformats.org/officeDocument/2006/relationships/oleObject" Target="../embeddings/oleObject27.bin"/><Relationship Id="rId5" Type="http://schemas.openxmlformats.org/officeDocument/2006/relationships/image" Target="../media/image56.wmf"/><Relationship Id="rId10" Type="http://schemas.openxmlformats.org/officeDocument/2006/relationships/image" Target="../media/image122.png"/><Relationship Id="rId4" Type="http://schemas.openxmlformats.org/officeDocument/2006/relationships/oleObject" Target="../embeddings/oleObject26.bin"/><Relationship Id="rId9" Type="http://schemas.openxmlformats.org/officeDocument/2006/relationships/image" Target="../media/image121.png"/></Relationships>
</file>

<file path=ppt/slides/_rels/slide27.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125.png"/><Relationship Id="rId7" Type="http://schemas.openxmlformats.org/officeDocument/2006/relationships/oleObject" Target="../embeddings/oleObject28.bin"/><Relationship Id="rId12" Type="http://schemas.openxmlformats.org/officeDocument/2006/relationships/image" Target="../media/image72.wm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4.png"/><Relationship Id="rId11" Type="http://schemas.openxmlformats.org/officeDocument/2006/relationships/oleObject" Target="../embeddings/oleObject30.bin"/><Relationship Id="rId5" Type="http://schemas.openxmlformats.org/officeDocument/2006/relationships/image" Target="../media/image123.png"/><Relationship Id="rId10" Type="http://schemas.openxmlformats.org/officeDocument/2006/relationships/image" Target="../media/image56.wmf"/><Relationship Id="rId4" Type="http://schemas.openxmlformats.org/officeDocument/2006/relationships/image" Target="../media/image990.png"/><Relationship Id="rId9" Type="http://schemas.openxmlformats.org/officeDocument/2006/relationships/oleObject" Target="../embeddings/oleObject29.bin"/><Relationship Id="rId14" Type="http://schemas.openxmlformats.org/officeDocument/2006/relationships/image" Target="../media/image126.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82.wmf"/><Relationship Id="rId18" Type="http://schemas.openxmlformats.org/officeDocument/2006/relationships/oleObject" Target="../embeddings/oleObject39.bin"/><Relationship Id="rId3" Type="http://schemas.openxmlformats.org/officeDocument/2006/relationships/image" Target="../media/image77.wmf"/><Relationship Id="rId7" Type="http://schemas.openxmlformats.org/officeDocument/2006/relationships/image" Target="../media/image79.wmf"/><Relationship Id="rId12" Type="http://schemas.openxmlformats.org/officeDocument/2006/relationships/oleObject" Target="../embeddings/oleObject36.bin"/><Relationship Id="rId17" Type="http://schemas.openxmlformats.org/officeDocument/2006/relationships/image" Target="../media/image84.wmf"/><Relationship Id="rId2" Type="http://schemas.openxmlformats.org/officeDocument/2006/relationships/oleObject" Target="../embeddings/oleObject31.bin"/><Relationship Id="rId16" Type="http://schemas.openxmlformats.org/officeDocument/2006/relationships/oleObject" Target="../embeddings/oleObject38.bin"/><Relationship Id="rId1" Type="http://schemas.openxmlformats.org/officeDocument/2006/relationships/slideLayout" Target="../slideLayouts/slideLayout12.xml"/><Relationship Id="rId6" Type="http://schemas.openxmlformats.org/officeDocument/2006/relationships/oleObject" Target="../embeddings/oleObject33.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image" Target="../media/image83.wmf"/><Relationship Id="rId10" Type="http://schemas.openxmlformats.org/officeDocument/2006/relationships/oleObject" Target="../embeddings/oleObject35.bin"/><Relationship Id="rId19" Type="http://schemas.openxmlformats.org/officeDocument/2006/relationships/image" Target="../media/image85.wmf"/><Relationship Id="rId4" Type="http://schemas.openxmlformats.org/officeDocument/2006/relationships/oleObject" Target="../embeddings/oleObject32.bin"/><Relationship Id="rId9" Type="http://schemas.openxmlformats.org/officeDocument/2006/relationships/image" Target="../media/image80.wmf"/><Relationship Id="rId14"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image" Target="../media/image93.wmf"/><Relationship Id="rId26" Type="http://schemas.openxmlformats.org/officeDocument/2006/relationships/image" Target="../media/image96.wmf"/><Relationship Id="rId21" Type="http://schemas.openxmlformats.org/officeDocument/2006/relationships/oleObject" Target="../embeddings/oleObject49.bin"/><Relationship Id="rId34" Type="http://schemas.openxmlformats.org/officeDocument/2006/relationships/image" Target="../media/image100.wmf"/><Relationship Id="rId7" Type="http://schemas.openxmlformats.org/officeDocument/2006/relationships/oleObject" Target="../embeddings/oleObject42.bin"/><Relationship Id="rId12" Type="http://schemas.openxmlformats.org/officeDocument/2006/relationships/image" Target="../media/image90.wmf"/><Relationship Id="rId17" Type="http://schemas.openxmlformats.org/officeDocument/2006/relationships/oleObject" Target="../embeddings/oleObject47.bin"/><Relationship Id="rId25" Type="http://schemas.openxmlformats.org/officeDocument/2006/relationships/oleObject" Target="../embeddings/oleObject51.bin"/><Relationship Id="rId33" Type="http://schemas.openxmlformats.org/officeDocument/2006/relationships/oleObject" Target="../embeddings/oleObject55.bin"/><Relationship Id="rId2" Type="http://schemas.openxmlformats.org/officeDocument/2006/relationships/notesSlide" Target="../notesSlides/notesSlide13.xml"/><Relationship Id="rId16" Type="http://schemas.openxmlformats.org/officeDocument/2006/relationships/image" Target="../media/image92.wmf"/><Relationship Id="rId20" Type="http://schemas.openxmlformats.org/officeDocument/2006/relationships/image" Target="../media/image94.wmf"/><Relationship Id="rId29" Type="http://schemas.openxmlformats.org/officeDocument/2006/relationships/oleObject" Target="../embeddings/oleObject53.bin"/><Relationship Id="rId1" Type="http://schemas.openxmlformats.org/officeDocument/2006/relationships/slideLayout" Target="../slideLayouts/slideLayout12.xml"/><Relationship Id="rId6" Type="http://schemas.openxmlformats.org/officeDocument/2006/relationships/image" Target="../media/image87.wmf"/><Relationship Id="rId11" Type="http://schemas.openxmlformats.org/officeDocument/2006/relationships/oleObject" Target="../embeddings/oleObject44.bin"/><Relationship Id="rId24" Type="http://schemas.openxmlformats.org/officeDocument/2006/relationships/image" Target="../media/image95.wmf"/><Relationship Id="rId32" Type="http://schemas.openxmlformats.org/officeDocument/2006/relationships/image" Target="../media/image99.wmf"/><Relationship Id="rId37" Type="http://schemas.openxmlformats.org/officeDocument/2006/relationships/image" Target="../media/image152.png"/><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97.wmf"/><Relationship Id="rId36" Type="http://schemas.openxmlformats.org/officeDocument/2006/relationships/image" Target="../media/image101.wmf"/><Relationship Id="rId10" Type="http://schemas.openxmlformats.org/officeDocument/2006/relationships/image" Target="../media/image89.wmf"/><Relationship Id="rId19" Type="http://schemas.openxmlformats.org/officeDocument/2006/relationships/oleObject" Target="../embeddings/oleObject48.bin"/><Relationship Id="rId31" Type="http://schemas.openxmlformats.org/officeDocument/2006/relationships/oleObject" Target="../embeddings/oleObject54.bin"/><Relationship Id="rId4" Type="http://schemas.openxmlformats.org/officeDocument/2006/relationships/image" Target="../media/image86.wmf"/><Relationship Id="rId9" Type="http://schemas.openxmlformats.org/officeDocument/2006/relationships/oleObject" Target="../embeddings/oleObject43.bin"/><Relationship Id="rId14" Type="http://schemas.openxmlformats.org/officeDocument/2006/relationships/image" Target="../media/image91.wmf"/><Relationship Id="rId22" Type="http://schemas.openxmlformats.org/officeDocument/2006/relationships/image" Target="../media/image66.wmf"/><Relationship Id="rId27" Type="http://schemas.openxmlformats.org/officeDocument/2006/relationships/oleObject" Target="../embeddings/oleObject52.bin"/><Relationship Id="rId30" Type="http://schemas.openxmlformats.org/officeDocument/2006/relationships/image" Target="../media/image98.wmf"/><Relationship Id="rId35" Type="http://schemas.openxmlformats.org/officeDocument/2006/relationships/oleObject" Target="../embeddings/oleObject56.bin"/><Relationship Id="rId8" Type="http://schemas.openxmlformats.org/officeDocument/2006/relationships/image" Target="../media/image88.wmf"/><Relationship Id="rId3" Type="http://schemas.openxmlformats.org/officeDocument/2006/relationships/oleObject" Target="../embeddings/oleObject40.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50.png"/><Relationship Id="rId1" Type="http://schemas.openxmlformats.org/officeDocument/2006/relationships/slideLayout" Target="../slideLayouts/slideLayout12.xml"/><Relationship Id="rId4" Type="http://schemas.openxmlformats.org/officeDocument/2006/relationships/hyperlink" Target="https://www.xenonstack.com/blog/static/public/uploads/media/machine-learning-vs-deep-learning.p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3" Type="http://schemas.openxmlformats.org/officeDocument/2006/relationships/image" Target="../media/image1290.png"/><Relationship Id="rId7"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6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35.png"/></Relationships>
</file>

<file path=ppt/slides/_rels/slide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70.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40.png"/><Relationship Id="rId7" Type="http://schemas.openxmlformats.org/officeDocument/2006/relationships/image" Target="../media/image55.wmf"/><Relationship Id="rId1" Type="http://schemas.openxmlformats.org/officeDocument/2006/relationships/slideLayout" Target="../slideLayouts/slideLayout12.xml"/><Relationship Id="rId6" Type="http://schemas.openxmlformats.org/officeDocument/2006/relationships/oleObject" Target="../embeddings/oleObject57.bin"/><Relationship Id="rId11" Type="http://schemas.openxmlformats.org/officeDocument/2006/relationships/image" Target="../media/image57.wmf"/><Relationship Id="rId5" Type="http://schemas.openxmlformats.org/officeDocument/2006/relationships/image" Target="../media/image54.png"/><Relationship Id="rId10" Type="http://schemas.openxmlformats.org/officeDocument/2006/relationships/oleObject" Target="../embeddings/oleObject59.bin"/><Relationship Id="rId4" Type="http://schemas.openxmlformats.org/officeDocument/2006/relationships/image" Target="../media/image171.png"/><Relationship Id="rId9"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cs231n.github.io/neural-networks-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43.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46.png"/><Relationship Id="rId7" Type="http://schemas.openxmlformats.org/officeDocument/2006/relationships/image" Target="../media/image56.wmf"/><Relationship Id="rId1" Type="http://schemas.openxmlformats.org/officeDocument/2006/relationships/slideLayout" Target="../slideLayouts/slideLayout12.xml"/><Relationship Id="rId6" Type="http://schemas.openxmlformats.org/officeDocument/2006/relationships/oleObject" Target="../embeddings/oleObject61.bin"/><Relationship Id="rId11" Type="http://schemas.openxmlformats.org/officeDocument/2006/relationships/image" Target="../media/image178.png"/><Relationship Id="rId5" Type="http://schemas.openxmlformats.org/officeDocument/2006/relationships/image" Target="../media/image55.wmf"/><Relationship Id="rId10" Type="http://schemas.openxmlformats.org/officeDocument/2006/relationships/image" Target="../media/image130.png"/><Relationship Id="rId4" Type="http://schemas.openxmlformats.org/officeDocument/2006/relationships/oleObject" Target="../embeddings/oleObject60.bin"/><Relationship Id="rId9" Type="http://schemas.openxmlformats.org/officeDocument/2006/relationships/image" Target="../media/image5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87.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6.png"/><Relationship Id="rId2"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30.png"/><Relationship Id="rId5" Type="http://schemas.openxmlformats.org/officeDocument/2006/relationships/image" Target="../media/image181.png"/><Relationship Id="rId10" Type="http://schemas.openxmlformats.org/officeDocument/2006/relationships/image" Target="../media/image133.png"/><Relationship Id="rId4" Type="http://schemas.openxmlformats.org/officeDocument/2006/relationships/image" Target="../media/image180.png"/><Relationship Id="rId9" Type="http://schemas.openxmlformats.org/officeDocument/2006/relationships/image" Target="../media/image129.png"/><Relationship Id="rId14" Type="http://schemas.openxmlformats.org/officeDocument/2006/relationships/image" Target="../media/image188.png"/></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2.xml"/><Relationship Id="rId4" Type="http://schemas.openxmlformats.org/officeDocument/2006/relationships/image" Target="../media/image195.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1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44.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39.png"/><Relationship Id="rId7" Type="http://schemas.openxmlformats.org/officeDocument/2006/relationships/image" Target="../media/image205.png"/><Relationship Id="rId2" Type="http://schemas.openxmlformats.org/officeDocument/2006/relationships/image" Target="../media/image1670.png"/><Relationship Id="rId1" Type="http://schemas.openxmlformats.org/officeDocument/2006/relationships/slideLayout" Target="../slideLayouts/slideLayout1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png"/></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41.png"/><Relationship Id="rId9" Type="http://schemas.openxmlformats.org/officeDocument/2006/relationships/image" Target="NULL"/><Relationship Id="rId14" Type="http://schemas.openxmlformats.org/officeDocument/2006/relationships/image" Target="NUL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41.png"/><Relationship Id="rId1" Type="http://schemas.openxmlformats.org/officeDocument/2006/relationships/slideLayout" Target="../slideLayouts/slideLayout1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blog.paperspace.com/intro-to-optimization-in-deep-learning-gradient-descent/" TargetMode="External"/><Relationship Id="rId2"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44.png"/><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45.png"/></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towardsdatascience.com/learning-parameters-part-2-a190bef2d12" TargetMode="External"/><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hyperlink" Target="https://cs231n.github.io/neural-networks-3/" TargetMode="External"/><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2.png"/><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72.wmf"/><Relationship Id="rId2" Type="http://schemas.openxmlformats.org/officeDocument/2006/relationships/oleObject" Target="../embeddings/oleObject63.bin"/><Relationship Id="rId1" Type="http://schemas.openxmlformats.org/officeDocument/2006/relationships/slideLayout" Target="../slideLayouts/slideLayout12.xml"/><Relationship Id="rId6" Type="http://schemas.openxmlformats.org/officeDocument/2006/relationships/oleObject" Target="../embeddings/oleObject65.bin"/><Relationship Id="rId5" Type="http://schemas.openxmlformats.org/officeDocument/2006/relationships/image" Target="../media/image56.wmf"/><Relationship Id="rId4" Type="http://schemas.openxmlformats.org/officeDocument/2006/relationships/oleObject" Target="../embeddings/oleObject64.bin"/></Relationships>
</file>

<file path=ppt/slides/_rels/slide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68.png"/><Relationship Id="rId7" Type="http://schemas.microsoft.com/office/2007/relationships/hdphoto" Target="../media/hdphoto3.wdp"/><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hyperlink" Target="https://www.xenonstack.com/blog/static/public/uploads/media/machine-learning-vs-deep-learning.png" TargetMode="Externa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NUL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8508E-59FA-8966-A5D1-1844A5F35EAE}"/>
              </a:ext>
            </a:extLst>
          </p:cNvPr>
          <p:cNvSpPr>
            <a:spLocks noGrp="1"/>
          </p:cNvSpPr>
          <p:nvPr>
            <p:ph type="ctrTitle"/>
          </p:nvPr>
        </p:nvSpPr>
        <p:spPr>
          <a:xfrm>
            <a:off x="1524000" y="1721453"/>
            <a:ext cx="9144000" cy="2387600"/>
          </a:xfrm>
        </p:spPr>
        <p:txBody>
          <a:bodyPr>
            <a:normAutofit fontScale="90000"/>
          </a:bodyPr>
          <a:lstStyle/>
          <a:p>
            <a:r>
              <a:rPr lang="en-US" dirty="0"/>
              <a:t>Introduction to Deep Learning &amp; </a:t>
            </a:r>
            <a:r>
              <a:rPr lang="en-IN" dirty="0"/>
              <a:t>Building Models with TensorFlow</a:t>
            </a:r>
            <a:endParaRPr lang="en-US" dirty="0"/>
          </a:p>
        </p:txBody>
      </p:sp>
      <p:sp>
        <p:nvSpPr>
          <p:cNvPr id="3" name="Subtitle 2">
            <a:extLst>
              <a:ext uri="{FF2B5EF4-FFF2-40B4-BE49-F238E27FC236}">
                <a16:creationId xmlns:a16="http://schemas.microsoft.com/office/drawing/2014/main" id="{6FBA5D4B-0AD1-CC43-48F0-C4550B240446}"/>
              </a:ext>
            </a:extLst>
          </p:cNvPr>
          <p:cNvSpPr>
            <a:spLocks noGrp="1"/>
          </p:cNvSpPr>
          <p:nvPr>
            <p:ph type="subTitle" idx="1"/>
          </p:nvPr>
        </p:nvSpPr>
        <p:spPr>
          <a:xfrm>
            <a:off x="1524000" y="4568990"/>
            <a:ext cx="9144000" cy="1655762"/>
          </a:xfrm>
        </p:spPr>
        <p:txBody>
          <a:bodyPr/>
          <a:lstStyle/>
          <a:p>
            <a:r>
              <a:rPr lang="en-US" b="1" u="sng" dirty="0"/>
              <a:t>UNIT-I</a:t>
            </a:r>
          </a:p>
        </p:txBody>
      </p:sp>
    </p:spTree>
    <p:extLst>
      <p:ext uri="{BB962C8B-B14F-4D97-AF65-F5344CB8AC3E}">
        <p14:creationId xmlns:p14="http://schemas.microsoft.com/office/powerpoint/2010/main" val="252132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DC97-B8E5-4546-A6CF-2946C6228A2B}"/>
              </a:ext>
            </a:extLst>
          </p:cNvPr>
          <p:cNvSpPr>
            <a:spLocks noGrp="1"/>
          </p:cNvSpPr>
          <p:nvPr>
            <p:ph type="title"/>
          </p:nvPr>
        </p:nvSpPr>
        <p:spPr/>
        <p:txBody>
          <a:bodyPr/>
          <a:lstStyle/>
          <a:p>
            <a:r>
              <a:rPr lang="en-US" dirty="0"/>
              <a:t>No-Free-Lunch Theorem</a:t>
            </a:r>
          </a:p>
        </p:txBody>
      </p:sp>
      <p:sp>
        <p:nvSpPr>
          <p:cNvPr id="3" name="Content Placeholder 2">
            <a:extLst>
              <a:ext uri="{FF2B5EF4-FFF2-40B4-BE49-F238E27FC236}">
                <a16:creationId xmlns:a16="http://schemas.microsoft.com/office/drawing/2014/main" id="{28952FAF-A212-4776-9B54-25DBE2FFB9E6}"/>
              </a:ext>
            </a:extLst>
          </p:cNvPr>
          <p:cNvSpPr>
            <a:spLocks noGrp="1"/>
          </p:cNvSpPr>
          <p:nvPr>
            <p:ph idx="1"/>
          </p:nvPr>
        </p:nvSpPr>
        <p:spPr/>
        <p:txBody>
          <a:bodyPr>
            <a:normAutofit/>
          </a:bodyPr>
          <a:lstStyle/>
          <a:p>
            <a:r>
              <a:rPr lang="en-US" dirty="0">
                <a:hlinkClick r:id="rId3"/>
              </a:rPr>
              <a:t>Wolpert (2002) - The Supervised Learning No-Free-Lunch Theorems</a:t>
            </a:r>
            <a:endParaRPr lang="en-US" dirty="0"/>
          </a:p>
          <a:p>
            <a:r>
              <a:rPr lang="en-US" dirty="0"/>
              <a:t>The derived classification models for supervised learning are simplifications of the reality </a:t>
            </a:r>
          </a:p>
          <a:p>
            <a:pPr lvl="1"/>
            <a:r>
              <a:rPr lang="en-US" dirty="0"/>
              <a:t>The simplifications are based on certain assumptions</a:t>
            </a:r>
          </a:p>
          <a:p>
            <a:pPr lvl="1"/>
            <a:r>
              <a:rPr lang="en-US" dirty="0"/>
              <a:t>The assumptions fail in some situations</a:t>
            </a:r>
          </a:p>
          <a:p>
            <a:pPr lvl="2"/>
            <a:r>
              <a:rPr lang="en-US" dirty="0"/>
              <a:t>E.g., due to inability to perfectly estimate ML model parameters from limited data</a:t>
            </a:r>
          </a:p>
          <a:p>
            <a:r>
              <a:rPr lang="en-US" dirty="0"/>
              <a:t>In summary, </a:t>
            </a:r>
            <a:r>
              <a:rPr lang="en-US" b="1" i="1" dirty="0">
                <a:solidFill>
                  <a:srgbClr val="0070C0"/>
                </a:solidFill>
              </a:rPr>
              <a:t>No-Free-Lunch Theorem </a:t>
            </a:r>
            <a:r>
              <a:rPr lang="en-US" dirty="0"/>
              <a:t>states:</a:t>
            </a:r>
          </a:p>
          <a:p>
            <a:pPr lvl="1"/>
            <a:r>
              <a:rPr lang="en-US" b="1" dirty="0"/>
              <a:t>No single classifier works the best for all possible problems</a:t>
            </a:r>
          </a:p>
          <a:p>
            <a:pPr lvl="1"/>
            <a:r>
              <a:rPr lang="en-US" dirty="0"/>
              <a:t>Since we need to make assumptions to generalize</a:t>
            </a:r>
          </a:p>
          <a:p>
            <a:pPr lvl="1"/>
            <a:endParaRPr lang="en-US" dirty="0"/>
          </a:p>
        </p:txBody>
      </p:sp>
      <p:sp>
        <p:nvSpPr>
          <p:cNvPr id="4" name="Content Placeholder 3">
            <a:extLst>
              <a:ext uri="{FF2B5EF4-FFF2-40B4-BE49-F238E27FC236}">
                <a16:creationId xmlns:a16="http://schemas.microsoft.com/office/drawing/2014/main" id="{7448B0C1-A4B2-4513-8827-E77146313AA1}"/>
              </a:ext>
            </a:extLst>
          </p:cNvPr>
          <p:cNvSpPr>
            <a:spLocks noGrp="1"/>
          </p:cNvSpPr>
          <p:nvPr>
            <p:ph idx="10"/>
          </p:nvPr>
        </p:nvSpPr>
        <p:spPr/>
        <p:txBody>
          <a:bodyPr/>
          <a:lstStyle/>
          <a:p>
            <a:r>
              <a:rPr lang="en-US" dirty="0"/>
              <a:t>Machine Learning Basics</a:t>
            </a:r>
          </a:p>
          <a:p>
            <a:endParaRPr lang="en-US" dirty="0"/>
          </a:p>
        </p:txBody>
      </p:sp>
    </p:spTree>
    <p:extLst>
      <p:ext uri="{BB962C8B-B14F-4D97-AF65-F5344CB8AC3E}">
        <p14:creationId xmlns:p14="http://schemas.microsoft.com/office/powerpoint/2010/main" val="361629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ML vs. Deep Learning</a:t>
            </a:r>
          </a:p>
        </p:txBody>
      </p:sp>
      <p:sp>
        <p:nvSpPr>
          <p:cNvPr id="3" name="Content Placeholder 2"/>
          <p:cNvSpPr>
            <a:spLocks noGrp="1"/>
          </p:cNvSpPr>
          <p:nvPr>
            <p:ph idx="1"/>
          </p:nvPr>
        </p:nvSpPr>
        <p:spPr/>
        <p:txBody>
          <a:bodyPr/>
          <a:lstStyle/>
          <a:p>
            <a:r>
              <a:rPr lang="en-US" dirty="0"/>
              <a:t>Conventional machine learning methods rely on </a:t>
            </a:r>
            <a:r>
              <a:rPr lang="en-US" dirty="0">
                <a:solidFill>
                  <a:srgbClr val="FF0000"/>
                </a:solidFill>
              </a:rPr>
              <a:t>human-designed feature representations</a:t>
            </a:r>
          </a:p>
          <a:p>
            <a:pPr lvl="1"/>
            <a:r>
              <a:rPr lang="en-US" dirty="0"/>
              <a:t>ML becomes just optimizing weights to best make a final prediction</a:t>
            </a:r>
          </a:p>
          <a:p>
            <a:endParaRPr lang="en-US" dirty="0"/>
          </a:p>
        </p:txBody>
      </p:sp>
      <p:sp>
        <p:nvSpPr>
          <p:cNvPr id="5" name="Content Placeholder 4">
            <a:extLst>
              <a:ext uri="{FF2B5EF4-FFF2-40B4-BE49-F238E27FC236}">
                <a16:creationId xmlns:a16="http://schemas.microsoft.com/office/drawing/2014/main" id="{7C73FF97-6F7D-4479-A76A-0D3AD6EB8D25}"/>
              </a:ext>
            </a:extLst>
          </p:cNvPr>
          <p:cNvSpPr>
            <a:spLocks noGrp="1"/>
          </p:cNvSpPr>
          <p:nvPr>
            <p:ph idx="10"/>
          </p:nvPr>
        </p:nvSpPr>
        <p:spPr/>
        <p:txBody>
          <a:bodyPr/>
          <a:lstStyle/>
          <a:p>
            <a:r>
              <a:rPr lang="en-US" dirty="0"/>
              <a:t>Introduction to Deep Learning</a:t>
            </a:r>
          </a:p>
          <a:p>
            <a:endParaRPr lang="en-US" dirty="0"/>
          </a:p>
        </p:txBody>
      </p:sp>
      <p:sp>
        <p:nvSpPr>
          <p:cNvPr id="7" name="TextBox 6"/>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pic>
        <p:nvPicPr>
          <p:cNvPr id="6" name="Picture 5"/>
          <p:cNvPicPr>
            <a:picLocks noChangeAspect="1"/>
          </p:cNvPicPr>
          <p:nvPr/>
        </p:nvPicPr>
        <p:blipFill>
          <a:blip r:embed="rId2"/>
          <a:stretch>
            <a:fillRect/>
          </a:stretch>
        </p:blipFill>
        <p:spPr>
          <a:xfrm>
            <a:off x="4062833" y="2882437"/>
            <a:ext cx="4035605" cy="3659850"/>
          </a:xfrm>
          <a:prstGeom prst="rect">
            <a:avLst/>
          </a:prstGeom>
        </p:spPr>
      </p:pic>
    </p:spTree>
    <p:extLst>
      <p:ext uri="{BB962C8B-B14F-4D97-AF65-F5344CB8AC3E}">
        <p14:creationId xmlns:p14="http://schemas.microsoft.com/office/powerpoint/2010/main" val="261496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b="1" i="1" dirty="0">
                <a:solidFill>
                  <a:srgbClr val="0070C0"/>
                </a:solidFill>
              </a:rPr>
              <a:t>Deep learning </a:t>
            </a:r>
            <a:r>
              <a:rPr lang="en-US" dirty="0"/>
              <a:t>(DL) is a machine learning subfield that uses multiple layers for learning data representations</a:t>
            </a:r>
          </a:p>
          <a:p>
            <a:pPr lvl="1"/>
            <a:r>
              <a:rPr lang="en-US" dirty="0"/>
              <a:t>DL is exceptionally effective at learning patterns</a:t>
            </a:r>
          </a:p>
        </p:txBody>
      </p:sp>
      <p:sp>
        <p:nvSpPr>
          <p:cNvPr id="6" name="Content Placeholder 5">
            <a:extLst>
              <a:ext uri="{FF2B5EF4-FFF2-40B4-BE49-F238E27FC236}">
                <a16:creationId xmlns:a16="http://schemas.microsoft.com/office/drawing/2014/main" id="{87612F4B-DBC6-461F-87D2-57D3A030FC68}"/>
              </a:ext>
            </a:extLst>
          </p:cNvPr>
          <p:cNvSpPr>
            <a:spLocks noGrp="1"/>
          </p:cNvSpPr>
          <p:nvPr>
            <p:ph idx="10"/>
          </p:nvPr>
        </p:nvSpPr>
        <p:spPr/>
        <p:txBody>
          <a:bodyPr/>
          <a:lstStyle/>
          <a:p>
            <a:r>
              <a:rPr lang="en-US" dirty="0"/>
              <a:t>Introduction to Deep Learning</a:t>
            </a:r>
          </a:p>
          <a:p>
            <a:endParaRPr lang="en-US" dirty="0"/>
          </a:p>
        </p:txBody>
      </p:sp>
      <p:pic>
        <p:nvPicPr>
          <p:cNvPr id="4" name="Picture 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007" y="2984245"/>
            <a:ext cx="6359987" cy="3101984"/>
          </a:xfrm>
          <a:prstGeom prst="rect">
            <a:avLst/>
          </a:prstGeom>
        </p:spPr>
      </p:pic>
      <p:sp>
        <p:nvSpPr>
          <p:cNvPr id="5" name="TextBox 4"/>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4"/>
              </a:rPr>
              <a:t>https://www.xenonstack.com/blog/static/public/uploads/media/machine-learning-vs-deep-learning.png</a:t>
            </a:r>
            <a:endParaRPr lang="en-US" sz="882" dirty="0">
              <a:solidFill>
                <a:prstClr val="black"/>
              </a:solidFill>
              <a:latin typeface="Calibri"/>
            </a:endParaRPr>
          </a:p>
        </p:txBody>
      </p:sp>
    </p:spTree>
    <p:extLst>
      <p:ext uri="{BB962C8B-B14F-4D97-AF65-F5344CB8AC3E}">
        <p14:creationId xmlns:p14="http://schemas.microsoft.com/office/powerpoint/2010/main" val="573795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dirty="0"/>
              <a:t>DL applies a multi-layer process for learning rich hierarchical  features (i.e., data representations)</a:t>
            </a:r>
          </a:p>
          <a:p>
            <a:pPr lvl="1"/>
            <a:r>
              <a:rPr lang="en-US" dirty="0"/>
              <a:t>Input image</a:t>
            </a:r>
            <a:r>
              <a:rPr lang="en-US" dirty="0">
                <a:latin typeface="Times New Roman" panose="02020603050405020304" pitchFamily="18" charset="0"/>
                <a:cs typeface="Times New Roman" panose="02020603050405020304" pitchFamily="18" charset="0"/>
              </a:rPr>
              <a:t> p</a:t>
            </a:r>
            <a:r>
              <a:rPr lang="en-US" dirty="0"/>
              <a:t>ixel</a:t>
            </a:r>
            <a:r>
              <a:rPr lang="en-US" dirty="0">
                <a:latin typeface="Times New Roman" panose="02020603050405020304" pitchFamily="18" charset="0"/>
                <a:cs typeface="Times New Roman" panose="02020603050405020304" pitchFamily="18" charset="0"/>
              </a:rPr>
              <a:t>s → </a:t>
            </a:r>
            <a:r>
              <a:rPr lang="en-US" dirty="0"/>
              <a:t>Edges</a:t>
            </a:r>
            <a:r>
              <a:rPr lang="en-US" dirty="0">
                <a:latin typeface="Times New Roman" panose="02020603050405020304" pitchFamily="18" charset="0"/>
                <a:cs typeface="Times New Roman" panose="02020603050405020304" pitchFamily="18" charset="0"/>
              </a:rPr>
              <a:t> → </a:t>
            </a:r>
            <a:r>
              <a:rPr lang="en-US" dirty="0"/>
              <a:t>Textures</a:t>
            </a:r>
            <a:r>
              <a:rPr lang="en-US" dirty="0">
                <a:latin typeface="Times New Roman" panose="02020603050405020304" pitchFamily="18" charset="0"/>
                <a:cs typeface="Times New Roman" panose="02020603050405020304" pitchFamily="18" charset="0"/>
              </a:rPr>
              <a:t> → </a:t>
            </a:r>
            <a:r>
              <a:rPr lang="en-US" dirty="0"/>
              <a:t>Parts</a:t>
            </a:r>
            <a:r>
              <a:rPr lang="en-US" dirty="0">
                <a:latin typeface="Times New Roman" panose="02020603050405020304" pitchFamily="18" charset="0"/>
                <a:cs typeface="Times New Roman" panose="02020603050405020304" pitchFamily="18" charset="0"/>
              </a:rPr>
              <a:t> →</a:t>
            </a:r>
            <a:r>
              <a:rPr lang="en-US" dirty="0"/>
              <a:t> Objects</a:t>
            </a:r>
          </a:p>
          <a:p>
            <a:endParaRPr lang="en-US" dirty="0"/>
          </a:p>
          <a:p>
            <a:endParaRPr lang="en-US" dirty="0"/>
          </a:p>
        </p:txBody>
      </p:sp>
      <p:sp>
        <p:nvSpPr>
          <p:cNvPr id="58" name="Content Placeholder 57">
            <a:extLst>
              <a:ext uri="{FF2B5EF4-FFF2-40B4-BE49-F238E27FC236}">
                <a16:creationId xmlns:a16="http://schemas.microsoft.com/office/drawing/2014/main" id="{A716B61F-84FF-48F9-88D3-60AA6FB375F8}"/>
              </a:ext>
            </a:extLst>
          </p:cNvPr>
          <p:cNvSpPr>
            <a:spLocks noGrp="1"/>
          </p:cNvSpPr>
          <p:nvPr>
            <p:ph idx="10"/>
          </p:nvPr>
        </p:nvSpPr>
        <p:spPr/>
        <p:txBody>
          <a:bodyPr/>
          <a:lstStyle/>
          <a:p>
            <a:r>
              <a:rPr lang="en-US" dirty="0"/>
              <a:t>Introduction to Deep Learning</a:t>
            </a:r>
          </a:p>
          <a:p>
            <a:endParaRPr lang="en-US" dirty="0"/>
          </a:p>
        </p:txBody>
      </p:sp>
      <p:sp>
        <p:nvSpPr>
          <p:cNvPr id="4" name="TextBox 3"/>
          <p:cNvSpPr txBox="1"/>
          <p:nvPr/>
        </p:nvSpPr>
        <p:spPr>
          <a:xfrm>
            <a:off x="3823340" y="3209352"/>
            <a:ext cx="854431" cy="472437"/>
          </a:xfrm>
          <a:prstGeom prst="rect">
            <a:avLst/>
          </a:prstGeom>
          <a:noFill/>
          <a:ln w="28575">
            <a:solidFill>
              <a:srgbClr val="C00000"/>
            </a:solidFill>
          </a:ln>
        </p:spPr>
        <p:txBody>
          <a:bodyPr wrap="square" rtlCol="0">
            <a:spAutoFit/>
          </a:bodyPr>
          <a:lstStyle/>
          <a:p>
            <a:pPr algn="ctr" defTabSz="899010"/>
            <a:r>
              <a:rPr lang="en-US" sz="1235" dirty="0">
                <a:solidFill>
                  <a:prstClr val="black"/>
                </a:solidFill>
                <a:latin typeface="Calibri"/>
              </a:rPr>
              <a:t>Low-Level Features</a:t>
            </a:r>
          </a:p>
        </p:txBody>
      </p:sp>
      <p:sp>
        <p:nvSpPr>
          <p:cNvPr id="5" name="TextBox 4"/>
          <p:cNvSpPr txBox="1"/>
          <p:nvPr/>
        </p:nvSpPr>
        <p:spPr>
          <a:xfrm>
            <a:off x="5144784" y="3197555"/>
            <a:ext cx="809233" cy="662489"/>
          </a:xfrm>
          <a:prstGeom prst="rect">
            <a:avLst/>
          </a:prstGeom>
          <a:noFill/>
          <a:ln w="28575">
            <a:solidFill>
              <a:srgbClr val="C00000"/>
            </a:solidFill>
          </a:ln>
        </p:spPr>
        <p:txBody>
          <a:bodyPr wrap="square" rtlCol="0">
            <a:spAutoFit/>
          </a:bodyPr>
          <a:lstStyle/>
          <a:p>
            <a:pPr algn="ctr" defTabSz="899010"/>
            <a:r>
              <a:rPr lang="en-US" sz="1235" dirty="0">
                <a:solidFill>
                  <a:prstClr val="black"/>
                </a:solidFill>
                <a:latin typeface="Calibri"/>
              </a:rPr>
              <a:t>Mid-Level Features</a:t>
            </a:r>
          </a:p>
        </p:txBody>
      </p:sp>
      <p:cxnSp>
        <p:nvCxnSpPr>
          <p:cNvPr id="6" name="Straight Arrow Connector 5"/>
          <p:cNvCxnSpPr/>
          <p:nvPr/>
        </p:nvCxnSpPr>
        <p:spPr bwMode="auto">
          <a:xfrm>
            <a:off x="3501941" y="3428387"/>
            <a:ext cx="309456"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4680584" y="3426155"/>
            <a:ext cx="465376" cy="223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7278591" y="3421728"/>
            <a:ext cx="405821" cy="2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964627" y="3279763"/>
            <a:ext cx="1186934" cy="282385"/>
          </a:xfrm>
          <a:prstGeom prst="rect">
            <a:avLst/>
          </a:prstGeom>
          <a:noFill/>
          <a:ln w="28575">
            <a:solidFill>
              <a:srgbClr val="C00000"/>
            </a:solidFill>
          </a:ln>
        </p:spPr>
        <p:txBody>
          <a:bodyPr wrap="square" rtlCol="0">
            <a:spAutoFit/>
          </a:bodyPr>
          <a:lstStyle/>
          <a:p>
            <a:pPr algn="ctr" defTabSz="899010"/>
            <a:r>
              <a:rPr lang="en-US" sz="1235" b="1" dirty="0">
                <a:solidFill>
                  <a:prstClr val="black"/>
                </a:solidFill>
                <a:latin typeface="Calibri"/>
              </a:rPr>
              <a:t>Output</a:t>
            </a:r>
            <a:endParaRPr lang="en-US" sz="1235" dirty="0">
              <a:solidFill>
                <a:prstClr val="black"/>
              </a:solidFill>
              <a:latin typeface="Calibri"/>
            </a:endParaRPr>
          </a:p>
        </p:txBody>
      </p:sp>
      <p:sp>
        <p:nvSpPr>
          <p:cNvPr id="10" name="TextBox 9"/>
          <p:cNvSpPr txBox="1"/>
          <p:nvPr/>
        </p:nvSpPr>
        <p:spPr>
          <a:xfrm>
            <a:off x="6378886" y="3184715"/>
            <a:ext cx="905104" cy="472437"/>
          </a:xfrm>
          <a:prstGeom prst="rect">
            <a:avLst/>
          </a:prstGeom>
          <a:noFill/>
          <a:ln w="28575">
            <a:solidFill>
              <a:srgbClr val="C00000"/>
            </a:solidFill>
          </a:ln>
        </p:spPr>
        <p:txBody>
          <a:bodyPr wrap="square" rtlCol="0">
            <a:spAutoFit/>
          </a:bodyPr>
          <a:lstStyle/>
          <a:p>
            <a:pPr algn="ctr" defTabSz="899010"/>
            <a:r>
              <a:rPr lang="en-US" sz="1235" dirty="0">
                <a:solidFill>
                  <a:prstClr val="black"/>
                </a:solidFill>
                <a:latin typeface="Calibri"/>
              </a:rPr>
              <a:t>High-Level Features</a:t>
            </a:r>
          </a:p>
        </p:txBody>
      </p:sp>
      <p:cxnSp>
        <p:nvCxnSpPr>
          <p:cNvPr id="11" name="Straight Arrow Connector 10"/>
          <p:cNvCxnSpPr/>
          <p:nvPr/>
        </p:nvCxnSpPr>
        <p:spPr bwMode="auto">
          <a:xfrm flipV="1">
            <a:off x="5967136" y="3407936"/>
            <a:ext cx="398630" cy="5265"/>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7696994" y="3182348"/>
            <a:ext cx="809233" cy="472437"/>
          </a:xfrm>
          <a:prstGeom prst="rect">
            <a:avLst/>
          </a:prstGeom>
          <a:noFill/>
          <a:ln w="28575">
            <a:solidFill>
              <a:srgbClr val="C00000"/>
            </a:solidFill>
          </a:ln>
        </p:spPr>
        <p:txBody>
          <a:bodyPr wrap="square" rtlCol="0">
            <a:spAutoFit/>
          </a:bodyPr>
          <a:lstStyle/>
          <a:p>
            <a:pPr algn="ctr" defTabSz="899010"/>
            <a:r>
              <a:rPr lang="en-US" sz="1235" dirty="0">
                <a:solidFill>
                  <a:prstClr val="black"/>
                </a:solidFill>
                <a:latin typeface="Calibri"/>
              </a:rPr>
              <a:t>Trainable Classifier</a:t>
            </a:r>
          </a:p>
        </p:txBody>
      </p:sp>
      <p:cxnSp>
        <p:nvCxnSpPr>
          <p:cNvPr id="13" name="Straight Arrow Connector 12"/>
          <p:cNvCxnSpPr/>
          <p:nvPr/>
        </p:nvCxnSpPr>
        <p:spPr bwMode="auto">
          <a:xfrm flipV="1">
            <a:off x="8549320" y="3423843"/>
            <a:ext cx="405821" cy="2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2248282" y="4575189"/>
            <a:ext cx="2175478" cy="1341981"/>
          </a:xfrm>
          <a:prstGeom prst="rect">
            <a:avLst/>
          </a:prstGeom>
        </p:spPr>
      </p:pic>
      <p:grpSp>
        <p:nvGrpSpPr>
          <p:cNvPr id="15" name="Group 14"/>
          <p:cNvGrpSpPr/>
          <p:nvPr/>
        </p:nvGrpSpPr>
        <p:grpSpPr>
          <a:xfrm>
            <a:off x="4253442" y="4160450"/>
            <a:ext cx="1329443" cy="2173469"/>
            <a:chOff x="1607820" y="2446906"/>
            <a:chExt cx="2176541" cy="3256986"/>
          </a:xfrm>
        </p:grpSpPr>
        <p:pic>
          <p:nvPicPr>
            <p:cNvPr id="16" name="Picture 15"/>
            <p:cNvPicPr>
              <a:picLocks noChangeAspect="1"/>
            </p:cNvPicPr>
            <p:nvPr/>
          </p:nvPicPr>
          <p:blipFill>
            <a:blip r:embed="rId4"/>
            <a:stretch>
              <a:fillRect/>
            </a:stretch>
          </p:blipFill>
          <p:spPr>
            <a:xfrm>
              <a:off x="1623060" y="2446908"/>
              <a:ext cx="695640" cy="625846"/>
            </a:xfrm>
            <a:prstGeom prst="rect">
              <a:avLst/>
            </a:prstGeom>
          </p:spPr>
        </p:pic>
        <p:pic>
          <p:nvPicPr>
            <p:cNvPr id="17" name="Picture 16"/>
            <p:cNvPicPr>
              <a:picLocks noChangeAspect="1"/>
            </p:cNvPicPr>
            <p:nvPr/>
          </p:nvPicPr>
          <p:blipFill>
            <a:blip r:embed="rId5"/>
            <a:stretch>
              <a:fillRect/>
            </a:stretch>
          </p:blipFill>
          <p:spPr>
            <a:xfrm>
              <a:off x="2362200" y="2446907"/>
              <a:ext cx="700295" cy="619175"/>
            </a:xfrm>
            <a:prstGeom prst="rect">
              <a:avLst/>
            </a:prstGeom>
          </p:spPr>
        </p:pic>
        <p:pic>
          <p:nvPicPr>
            <p:cNvPr id="18" name="Picture 17"/>
            <p:cNvPicPr>
              <a:picLocks noChangeAspect="1"/>
            </p:cNvPicPr>
            <p:nvPr/>
          </p:nvPicPr>
          <p:blipFill>
            <a:blip r:embed="rId6"/>
            <a:stretch>
              <a:fillRect/>
            </a:stretch>
          </p:blipFill>
          <p:spPr>
            <a:xfrm>
              <a:off x="3093720" y="2446906"/>
              <a:ext cx="678617" cy="618227"/>
            </a:xfrm>
            <a:prstGeom prst="rect">
              <a:avLst/>
            </a:prstGeom>
          </p:spPr>
        </p:pic>
        <p:pic>
          <p:nvPicPr>
            <p:cNvPr id="19" name="Picture 18"/>
            <p:cNvPicPr>
              <a:picLocks noChangeAspect="1"/>
            </p:cNvPicPr>
            <p:nvPr/>
          </p:nvPicPr>
          <p:blipFill>
            <a:blip r:embed="rId7"/>
            <a:stretch>
              <a:fillRect/>
            </a:stretch>
          </p:blipFill>
          <p:spPr>
            <a:xfrm>
              <a:off x="1607820" y="3107538"/>
              <a:ext cx="706764" cy="620063"/>
            </a:xfrm>
            <a:prstGeom prst="rect">
              <a:avLst/>
            </a:prstGeom>
          </p:spPr>
        </p:pic>
        <p:pic>
          <p:nvPicPr>
            <p:cNvPr id="20" name="Picture 19"/>
            <p:cNvPicPr>
              <a:picLocks noChangeAspect="1"/>
            </p:cNvPicPr>
            <p:nvPr/>
          </p:nvPicPr>
          <p:blipFill>
            <a:blip r:embed="rId8"/>
            <a:stretch>
              <a:fillRect/>
            </a:stretch>
          </p:blipFill>
          <p:spPr>
            <a:xfrm>
              <a:off x="2354580" y="3107538"/>
              <a:ext cx="700296" cy="607184"/>
            </a:xfrm>
            <a:prstGeom prst="rect">
              <a:avLst/>
            </a:prstGeom>
          </p:spPr>
        </p:pic>
        <p:pic>
          <p:nvPicPr>
            <p:cNvPr id="21" name="Picture 20"/>
            <p:cNvPicPr>
              <a:picLocks noChangeAspect="1"/>
            </p:cNvPicPr>
            <p:nvPr/>
          </p:nvPicPr>
          <p:blipFill>
            <a:blip r:embed="rId9"/>
            <a:stretch>
              <a:fillRect/>
            </a:stretch>
          </p:blipFill>
          <p:spPr>
            <a:xfrm>
              <a:off x="3105746" y="3101340"/>
              <a:ext cx="666591" cy="626261"/>
            </a:xfrm>
            <a:prstGeom prst="rect">
              <a:avLst/>
            </a:prstGeom>
          </p:spPr>
        </p:pic>
        <p:pic>
          <p:nvPicPr>
            <p:cNvPr id="22" name="Picture 21"/>
            <p:cNvPicPr>
              <a:picLocks noChangeAspect="1"/>
            </p:cNvPicPr>
            <p:nvPr/>
          </p:nvPicPr>
          <p:blipFill>
            <a:blip r:embed="rId10"/>
            <a:stretch>
              <a:fillRect/>
            </a:stretch>
          </p:blipFill>
          <p:spPr>
            <a:xfrm>
              <a:off x="1607821" y="3774209"/>
              <a:ext cx="706764" cy="624500"/>
            </a:xfrm>
            <a:prstGeom prst="rect">
              <a:avLst/>
            </a:prstGeom>
          </p:spPr>
        </p:pic>
        <p:pic>
          <p:nvPicPr>
            <p:cNvPr id="23" name="Picture 22"/>
            <p:cNvPicPr>
              <a:picLocks noChangeAspect="1"/>
            </p:cNvPicPr>
            <p:nvPr/>
          </p:nvPicPr>
          <p:blipFill>
            <a:blip r:embed="rId11"/>
            <a:stretch>
              <a:fillRect/>
            </a:stretch>
          </p:blipFill>
          <p:spPr>
            <a:xfrm>
              <a:off x="2354580" y="3764280"/>
              <a:ext cx="700295" cy="634429"/>
            </a:xfrm>
            <a:prstGeom prst="rect">
              <a:avLst/>
            </a:prstGeom>
          </p:spPr>
        </p:pic>
        <p:pic>
          <p:nvPicPr>
            <p:cNvPr id="24" name="Picture 23"/>
            <p:cNvPicPr>
              <a:picLocks noChangeAspect="1"/>
            </p:cNvPicPr>
            <p:nvPr/>
          </p:nvPicPr>
          <p:blipFill>
            <a:blip r:embed="rId12"/>
            <a:stretch>
              <a:fillRect/>
            </a:stretch>
          </p:blipFill>
          <p:spPr>
            <a:xfrm>
              <a:off x="2346960" y="5072821"/>
              <a:ext cx="700296" cy="631071"/>
            </a:xfrm>
            <a:prstGeom prst="rect">
              <a:avLst/>
            </a:prstGeom>
          </p:spPr>
        </p:pic>
        <p:pic>
          <p:nvPicPr>
            <p:cNvPr id="25" name="Picture 24"/>
            <p:cNvPicPr>
              <a:picLocks noChangeAspect="1"/>
            </p:cNvPicPr>
            <p:nvPr/>
          </p:nvPicPr>
          <p:blipFill>
            <a:blip r:embed="rId13"/>
            <a:stretch>
              <a:fillRect/>
            </a:stretch>
          </p:blipFill>
          <p:spPr>
            <a:xfrm>
              <a:off x="1607820" y="4432741"/>
              <a:ext cx="695640" cy="624500"/>
            </a:xfrm>
            <a:prstGeom prst="rect">
              <a:avLst/>
            </a:prstGeom>
          </p:spPr>
        </p:pic>
        <p:pic>
          <p:nvPicPr>
            <p:cNvPr id="26" name="Picture 25"/>
            <p:cNvPicPr>
              <a:picLocks noChangeAspect="1"/>
            </p:cNvPicPr>
            <p:nvPr/>
          </p:nvPicPr>
          <p:blipFill>
            <a:blip r:embed="rId14"/>
            <a:stretch>
              <a:fillRect/>
            </a:stretch>
          </p:blipFill>
          <p:spPr>
            <a:xfrm>
              <a:off x="2346960" y="4423735"/>
              <a:ext cx="700295" cy="623526"/>
            </a:xfrm>
            <a:prstGeom prst="rect">
              <a:avLst/>
            </a:prstGeom>
          </p:spPr>
        </p:pic>
        <p:pic>
          <p:nvPicPr>
            <p:cNvPr id="27" name="Picture 26"/>
            <p:cNvPicPr>
              <a:picLocks noChangeAspect="1"/>
            </p:cNvPicPr>
            <p:nvPr/>
          </p:nvPicPr>
          <p:blipFill>
            <a:blip r:embed="rId15"/>
            <a:stretch>
              <a:fillRect/>
            </a:stretch>
          </p:blipFill>
          <p:spPr>
            <a:xfrm>
              <a:off x="3105744" y="3756660"/>
              <a:ext cx="678617" cy="634429"/>
            </a:xfrm>
            <a:prstGeom prst="rect">
              <a:avLst/>
            </a:prstGeom>
          </p:spPr>
        </p:pic>
        <p:pic>
          <p:nvPicPr>
            <p:cNvPr id="28" name="Picture 27"/>
            <p:cNvPicPr>
              <a:picLocks noChangeAspect="1"/>
            </p:cNvPicPr>
            <p:nvPr/>
          </p:nvPicPr>
          <p:blipFill>
            <a:blip r:embed="rId16"/>
            <a:stretch>
              <a:fillRect/>
            </a:stretch>
          </p:blipFill>
          <p:spPr>
            <a:xfrm>
              <a:off x="3105744" y="4419600"/>
              <a:ext cx="678617" cy="627661"/>
            </a:xfrm>
            <a:prstGeom prst="rect">
              <a:avLst/>
            </a:prstGeom>
          </p:spPr>
        </p:pic>
        <p:pic>
          <p:nvPicPr>
            <p:cNvPr id="29" name="Picture 28"/>
            <p:cNvPicPr>
              <a:picLocks noChangeAspect="1"/>
            </p:cNvPicPr>
            <p:nvPr/>
          </p:nvPicPr>
          <p:blipFill>
            <a:blip r:embed="rId17"/>
            <a:stretch>
              <a:fillRect/>
            </a:stretch>
          </p:blipFill>
          <p:spPr>
            <a:xfrm>
              <a:off x="1607821" y="5072821"/>
              <a:ext cx="695640" cy="631071"/>
            </a:xfrm>
            <a:prstGeom prst="rect">
              <a:avLst/>
            </a:prstGeom>
          </p:spPr>
        </p:pic>
        <p:pic>
          <p:nvPicPr>
            <p:cNvPr id="30" name="Picture 29"/>
            <p:cNvPicPr>
              <a:picLocks noChangeAspect="1"/>
            </p:cNvPicPr>
            <p:nvPr/>
          </p:nvPicPr>
          <p:blipFill>
            <a:blip r:embed="rId18"/>
            <a:stretch>
              <a:fillRect/>
            </a:stretch>
          </p:blipFill>
          <p:spPr>
            <a:xfrm>
              <a:off x="3105744" y="5067300"/>
              <a:ext cx="678617" cy="636592"/>
            </a:xfrm>
            <a:prstGeom prst="rect">
              <a:avLst/>
            </a:prstGeom>
          </p:spPr>
        </p:pic>
      </p:grpSp>
      <p:grpSp>
        <p:nvGrpSpPr>
          <p:cNvPr id="31" name="Group 30"/>
          <p:cNvGrpSpPr/>
          <p:nvPr/>
        </p:nvGrpSpPr>
        <p:grpSpPr>
          <a:xfrm>
            <a:off x="5898017" y="4129225"/>
            <a:ext cx="1468713" cy="2204694"/>
            <a:chOff x="4524496" y="2438400"/>
            <a:chExt cx="2012703" cy="3312179"/>
          </a:xfrm>
        </p:grpSpPr>
        <p:pic>
          <p:nvPicPr>
            <p:cNvPr id="32" name="Picture 31"/>
            <p:cNvPicPr>
              <a:picLocks noChangeAspect="1"/>
            </p:cNvPicPr>
            <p:nvPr/>
          </p:nvPicPr>
          <p:blipFill>
            <a:blip r:embed="rId19"/>
            <a:stretch>
              <a:fillRect/>
            </a:stretch>
          </p:blipFill>
          <p:spPr>
            <a:xfrm>
              <a:off x="4524497" y="2438400"/>
              <a:ext cx="643625" cy="626733"/>
            </a:xfrm>
            <a:prstGeom prst="rect">
              <a:avLst/>
            </a:prstGeom>
          </p:spPr>
        </p:pic>
        <p:pic>
          <p:nvPicPr>
            <p:cNvPr id="33" name="Picture 32"/>
            <p:cNvPicPr>
              <a:picLocks noChangeAspect="1"/>
            </p:cNvPicPr>
            <p:nvPr/>
          </p:nvPicPr>
          <p:blipFill>
            <a:blip r:embed="rId20"/>
            <a:stretch>
              <a:fillRect/>
            </a:stretch>
          </p:blipFill>
          <p:spPr>
            <a:xfrm>
              <a:off x="4524497" y="3116580"/>
              <a:ext cx="643625" cy="625848"/>
            </a:xfrm>
            <a:prstGeom prst="rect">
              <a:avLst/>
            </a:prstGeom>
          </p:spPr>
        </p:pic>
        <p:pic>
          <p:nvPicPr>
            <p:cNvPr id="34" name="Picture 33"/>
            <p:cNvPicPr>
              <a:picLocks noChangeAspect="1"/>
            </p:cNvPicPr>
            <p:nvPr/>
          </p:nvPicPr>
          <p:blipFill>
            <a:blip r:embed="rId21"/>
            <a:stretch>
              <a:fillRect/>
            </a:stretch>
          </p:blipFill>
          <p:spPr>
            <a:xfrm>
              <a:off x="4524496" y="3789961"/>
              <a:ext cx="643625" cy="628125"/>
            </a:xfrm>
            <a:prstGeom prst="rect">
              <a:avLst/>
            </a:prstGeom>
          </p:spPr>
        </p:pic>
        <p:pic>
          <p:nvPicPr>
            <p:cNvPr id="35" name="Picture 34"/>
            <p:cNvPicPr>
              <a:picLocks noChangeAspect="1"/>
            </p:cNvPicPr>
            <p:nvPr/>
          </p:nvPicPr>
          <p:blipFill>
            <a:blip r:embed="rId22"/>
            <a:stretch>
              <a:fillRect/>
            </a:stretch>
          </p:blipFill>
          <p:spPr>
            <a:xfrm>
              <a:off x="5203254" y="2438400"/>
              <a:ext cx="657721" cy="626733"/>
            </a:xfrm>
            <a:prstGeom prst="rect">
              <a:avLst/>
            </a:prstGeom>
          </p:spPr>
        </p:pic>
        <p:pic>
          <p:nvPicPr>
            <p:cNvPr id="36" name="Picture 35"/>
            <p:cNvPicPr>
              <a:picLocks noChangeAspect="1"/>
            </p:cNvPicPr>
            <p:nvPr/>
          </p:nvPicPr>
          <p:blipFill>
            <a:blip r:embed="rId23"/>
            <a:stretch>
              <a:fillRect/>
            </a:stretch>
          </p:blipFill>
          <p:spPr>
            <a:xfrm>
              <a:off x="5890260" y="2446021"/>
              <a:ext cx="646939" cy="626733"/>
            </a:xfrm>
            <a:prstGeom prst="rect">
              <a:avLst/>
            </a:prstGeom>
          </p:spPr>
        </p:pic>
        <p:pic>
          <p:nvPicPr>
            <p:cNvPr id="37" name="Picture 36"/>
            <p:cNvPicPr>
              <a:picLocks noChangeAspect="1"/>
            </p:cNvPicPr>
            <p:nvPr/>
          </p:nvPicPr>
          <p:blipFill>
            <a:blip r:embed="rId24"/>
            <a:stretch>
              <a:fillRect/>
            </a:stretch>
          </p:blipFill>
          <p:spPr>
            <a:xfrm>
              <a:off x="5203254" y="3116580"/>
              <a:ext cx="651481" cy="625848"/>
            </a:xfrm>
            <a:prstGeom prst="rect">
              <a:avLst/>
            </a:prstGeom>
          </p:spPr>
        </p:pic>
        <p:pic>
          <p:nvPicPr>
            <p:cNvPr id="38" name="Picture 37"/>
            <p:cNvPicPr>
              <a:picLocks noChangeAspect="1"/>
            </p:cNvPicPr>
            <p:nvPr/>
          </p:nvPicPr>
          <p:blipFill>
            <a:blip r:embed="rId25"/>
            <a:stretch>
              <a:fillRect/>
            </a:stretch>
          </p:blipFill>
          <p:spPr>
            <a:xfrm>
              <a:off x="5890260" y="3116580"/>
              <a:ext cx="646939" cy="625848"/>
            </a:xfrm>
            <a:prstGeom prst="rect">
              <a:avLst/>
            </a:prstGeom>
          </p:spPr>
        </p:pic>
        <p:pic>
          <p:nvPicPr>
            <p:cNvPr id="39" name="Picture 38"/>
            <p:cNvPicPr>
              <a:picLocks noChangeAspect="1"/>
            </p:cNvPicPr>
            <p:nvPr/>
          </p:nvPicPr>
          <p:blipFill>
            <a:blip r:embed="rId26"/>
            <a:stretch>
              <a:fillRect/>
            </a:stretch>
          </p:blipFill>
          <p:spPr>
            <a:xfrm>
              <a:off x="5205016" y="3793491"/>
              <a:ext cx="649720" cy="624595"/>
            </a:xfrm>
            <a:prstGeom prst="rect">
              <a:avLst/>
            </a:prstGeom>
          </p:spPr>
        </p:pic>
        <p:pic>
          <p:nvPicPr>
            <p:cNvPr id="40" name="Picture 39"/>
            <p:cNvPicPr>
              <a:picLocks noChangeAspect="1"/>
            </p:cNvPicPr>
            <p:nvPr/>
          </p:nvPicPr>
          <p:blipFill>
            <a:blip r:embed="rId27"/>
            <a:stretch>
              <a:fillRect/>
            </a:stretch>
          </p:blipFill>
          <p:spPr>
            <a:xfrm>
              <a:off x="5890260" y="3787140"/>
              <a:ext cx="646939" cy="630946"/>
            </a:xfrm>
            <a:prstGeom prst="rect">
              <a:avLst/>
            </a:prstGeom>
          </p:spPr>
        </p:pic>
        <p:pic>
          <p:nvPicPr>
            <p:cNvPr id="41" name="Picture 40"/>
            <p:cNvPicPr>
              <a:picLocks noChangeAspect="1"/>
            </p:cNvPicPr>
            <p:nvPr/>
          </p:nvPicPr>
          <p:blipFill>
            <a:blip r:embed="rId28"/>
            <a:stretch>
              <a:fillRect/>
            </a:stretch>
          </p:blipFill>
          <p:spPr>
            <a:xfrm>
              <a:off x="4524496" y="4465321"/>
              <a:ext cx="643625" cy="630947"/>
            </a:xfrm>
            <a:prstGeom prst="rect">
              <a:avLst/>
            </a:prstGeom>
          </p:spPr>
        </p:pic>
        <p:pic>
          <p:nvPicPr>
            <p:cNvPr id="42" name="Picture 41"/>
            <p:cNvPicPr>
              <a:picLocks noChangeAspect="1"/>
            </p:cNvPicPr>
            <p:nvPr/>
          </p:nvPicPr>
          <p:blipFill>
            <a:blip r:embed="rId29"/>
            <a:stretch>
              <a:fillRect/>
            </a:stretch>
          </p:blipFill>
          <p:spPr>
            <a:xfrm>
              <a:off x="5203254" y="4465320"/>
              <a:ext cx="651481" cy="630947"/>
            </a:xfrm>
            <a:prstGeom prst="rect">
              <a:avLst/>
            </a:prstGeom>
          </p:spPr>
        </p:pic>
        <p:pic>
          <p:nvPicPr>
            <p:cNvPr id="43" name="Picture 42"/>
            <p:cNvPicPr>
              <a:picLocks noChangeAspect="1"/>
            </p:cNvPicPr>
            <p:nvPr/>
          </p:nvPicPr>
          <p:blipFill>
            <a:blip r:embed="rId30"/>
            <a:stretch>
              <a:fillRect/>
            </a:stretch>
          </p:blipFill>
          <p:spPr>
            <a:xfrm>
              <a:off x="5901503" y="4465320"/>
              <a:ext cx="635696" cy="630948"/>
            </a:xfrm>
            <a:prstGeom prst="rect">
              <a:avLst/>
            </a:prstGeom>
          </p:spPr>
        </p:pic>
        <p:pic>
          <p:nvPicPr>
            <p:cNvPr id="44" name="Picture 43"/>
            <p:cNvPicPr>
              <a:picLocks noChangeAspect="1"/>
            </p:cNvPicPr>
            <p:nvPr/>
          </p:nvPicPr>
          <p:blipFill>
            <a:blip r:embed="rId31"/>
            <a:stretch>
              <a:fillRect/>
            </a:stretch>
          </p:blipFill>
          <p:spPr>
            <a:xfrm>
              <a:off x="4524496" y="5138337"/>
              <a:ext cx="649484" cy="612241"/>
            </a:xfrm>
            <a:prstGeom prst="rect">
              <a:avLst/>
            </a:prstGeom>
          </p:spPr>
        </p:pic>
        <p:pic>
          <p:nvPicPr>
            <p:cNvPr id="45" name="Picture 44"/>
            <p:cNvPicPr>
              <a:picLocks noChangeAspect="1"/>
            </p:cNvPicPr>
            <p:nvPr/>
          </p:nvPicPr>
          <p:blipFill>
            <a:blip r:embed="rId32"/>
            <a:stretch>
              <a:fillRect/>
            </a:stretch>
          </p:blipFill>
          <p:spPr>
            <a:xfrm>
              <a:off x="5217288" y="5138334"/>
              <a:ext cx="637447" cy="612244"/>
            </a:xfrm>
            <a:prstGeom prst="rect">
              <a:avLst/>
            </a:prstGeom>
          </p:spPr>
        </p:pic>
        <p:pic>
          <p:nvPicPr>
            <p:cNvPr id="46" name="Picture 45"/>
            <p:cNvPicPr>
              <a:picLocks noChangeAspect="1"/>
            </p:cNvPicPr>
            <p:nvPr/>
          </p:nvPicPr>
          <p:blipFill>
            <a:blip r:embed="rId33"/>
            <a:stretch>
              <a:fillRect/>
            </a:stretch>
          </p:blipFill>
          <p:spPr>
            <a:xfrm>
              <a:off x="5890260" y="5138335"/>
              <a:ext cx="640804" cy="612244"/>
            </a:xfrm>
            <a:prstGeom prst="rect">
              <a:avLst/>
            </a:prstGeom>
          </p:spPr>
        </p:pic>
      </p:grpSp>
      <p:grpSp>
        <p:nvGrpSpPr>
          <p:cNvPr id="47" name="Group 46"/>
          <p:cNvGrpSpPr/>
          <p:nvPr/>
        </p:nvGrpSpPr>
        <p:grpSpPr>
          <a:xfrm>
            <a:off x="7606110" y="4151998"/>
            <a:ext cx="1603178" cy="2181919"/>
            <a:chOff x="5142015" y="2305442"/>
            <a:chExt cx="2816469" cy="3434576"/>
          </a:xfrm>
        </p:grpSpPr>
        <p:pic>
          <p:nvPicPr>
            <p:cNvPr id="48" name="Picture 47"/>
            <p:cNvPicPr>
              <a:picLocks noChangeAspect="1"/>
            </p:cNvPicPr>
            <p:nvPr/>
          </p:nvPicPr>
          <p:blipFill>
            <a:blip r:embed="rId34"/>
            <a:stretch>
              <a:fillRect/>
            </a:stretch>
          </p:blipFill>
          <p:spPr>
            <a:xfrm>
              <a:off x="5142016" y="4026763"/>
              <a:ext cx="1381983" cy="837618"/>
            </a:xfrm>
            <a:prstGeom prst="rect">
              <a:avLst/>
            </a:prstGeom>
          </p:spPr>
        </p:pic>
        <p:pic>
          <p:nvPicPr>
            <p:cNvPr id="49" name="Picture 48"/>
            <p:cNvPicPr>
              <a:picLocks noChangeAspect="1"/>
            </p:cNvPicPr>
            <p:nvPr/>
          </p:nvPicPr>
          <p:blipFill>
            <a:blip r:embed="rId35"/>
            <a:stretch>
              <a:fillRect/>
            </a:stretch>
          </p:blipFill>
          <p:spPr>
            <a:xfrm>
              <a:off x="6567154" y="2309746"/>
              <a:ext cx="1372080" cy="807829"/>
            </a:xfrm>
            <a:prstGeom prst="rect">
              <a:avLst/>
            </a:prstGeom>
          </p:spPr>
        </p:pic>
        <p:pic>
          <p:nvPicPr>
            <p:cNvPr id="50" name="Picture 49"/>
            <p:cNvPicPr>
              <a:picLocks noChangeAspect="1"/>
            </p:cNvPicPr>
            <p:nvPr/>
          </p:nvPicPr>
          <p:blipFill>
            <a:blip r:embed="rId36"/>
            <a:stretch>
              <a:fillRect/>
            </a:stretch>
          </p:blipFill>
          <p:spPr>
            <a:xfrm>
              <a:off x="6576520" y="3162300"/>
              <a:ext cx="1381964" cy="829613"/>
            </a:xfrm>
            <a:prstGeom prst="rect">
              <a:avLst/>
            </a:prstGeom>
          </p:spPr>
        </p:pic>
        <p:pic>
          <p:nvPicPr>
            <p:cNvPr id="51" name="Picture 50"/>
            <p:cNvPicPr>
              <a:picLocks noChangeAspect="1"/>
            </p:cNvPicPr>
            <p:nvPr/>
          </p:nvPicPr>
          <p:blipFill>
            <a:blip r:embed="rId37"/>
            <a:stretch>
              <a:fillRect/>
            </a:stretch>
          </p:blipFill>
          <p:spPr>
            <a:xfrm>
              <a:off x="5142017" y="2305442"/>
              <a:ext cx="1381983" cy="812133"/>
            </a:xfrm>
            <a:prstGeom prst="rect">
              <a:avLst/>
            </a:prstGeom>
          </p:spPr>
        </p:pic>
        <p:pic>
          <p:nvPicPr>
            <p:cNvPr id="52" name="Picture 51"/>
            <p:cNvPicPr>
              <a:picLocks noChangeAspect="1"/>
            </p:cNvPicPr>
            <p:nvPr/>
          </p:nvPicPr>
          <p:blipFill>
            <a:blip r:embed="rId38"/>
            <a:stretch>
              <a:fillRect/>
            </a:stretch>
          </p:blipFill>
          <p:spPr>
            <a:xfrm>
              <a:off x="5144301" y="3162300"/>
              <a:ext cx="1379700" cy="814442"/>
            </a:xfrm>
            <a:prstGeom prst="rect">
              <a:avLst/>
            </a:prstGeom>
          </p:spPr>
        </p:pic>
        <p:pic>
          <p:nvPicPr>
            <p:cNvPr id="53" name="Picture 52"/>
            <p:cNvPicPr>
              <a:picLocks noChangeAspect="1"/>
            </p:cNvPicPr>
            <p:nvPr/>
          </p:nvPicPr>
          <p:blipFill>
            <a:blip r:embed="rId39"/>
            <a:stretch>
              <a:fillRect/>
            </a:stretch>
          </p:blipFill>
          <p:spPr>
            <a:xfrm>
              <a:off x="6576520" y="4036822"/>
              <a:ext cx="1362714" cy="824738"/>
            </a:xfrm>
            <a:prstGeom prst="rect">
              <a:avLst/>
            </a:prstGeom>
          </p:spPr>
        </p:pic>
        <p:pic>
          <p:nvPicPr>
            <p:cNvPr id="54" name="Picture 53"/>
            <p:cNvPicPr>
              <a:picLocks noChangeAspect="1"/>
            </p:cNvPicPr>
            <p:nvPr/>
          </p:nvPicPr>
          <p:blipFill>
            <a:blip r:embed="rId40"/>
            <a:stretch>
              <a:fillRect/>
            </a:stretch>
          </p:blipFill>
          <p:spPr>
            <a:xfrm>
              <a:off x="5142015" y="4892420"/>
              <a:ext cx="1381983" cy="847598"/>
            </a:xfrm>
            <a:prstGeom prst="rect">
              <a:avLst/>
            </a:prstGeom>
          </p:spPr>
        </p:pic>
        <p:pic>
          <p:nvPicPr>
            <p:cNvPr id="55" name="Picture 54"/>
            <p:cNvPicPr>
              <a:picLocks noChangeAspect="1"/>
            </p:cNvPicPr>
            <p:nvPr/>
          </p:nvPicPr>
          <p:blipFill>
            <a:blip r:embed="rId41"/>
            <a:stretch>
              <a:fillRect/>
            </a:stretch>
          </p:blipFill>
          <p:spPr>
            <a:xfrm>
              <a:off x="6567154" y="4923768"/>
              <a:ext cx="1391330" cy="816250"/>
            </a:xfrm>
            <a:prstGeom prst="rect">
              <a:avLst/>
            </a:prstGeom>
          </p:spPr>
        </p:pic>
      </p:grpSp>
      <p:pic>
        <p:nvPicPr>
          <p:cNvPr id="56" name="Picture 5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2100812" y="2920708"/>
            <a:ext cx="1394901" cy="1050067"/>
          </a:xfrm>
          <a:prstGeom prst="rect">
            <a:avLst/>
          </a:prstGeom>
        </p:spPr>
      </p:pic>
      <p:sp>
        <p:nvSpPr>
          <p:cNvPr id="57" name="TextBox 56">
            <a:extLst>
              <a:ext uri="{FF2B5EF4-FFF2-40B4-BE49-F238E27FC236}">
                <a16:creationId xmlns:a16="http://schemas.microsoft.com/office/drawing/2014/main" id="{D6FEB934-C40A-46FE-ACC4-22FF59AD49F1}"/>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Param </a:t>
            </a:r>
            <a:r>
              <a:rPr lang="en-US" sz="882" dirty="0" err="1">
                <a:solidFill>
                  <a:prstClr val="black"/>
                </a:solidFill>
                <a:latin typeface="Calibri"/>
              </a:rPr>
              <a:t>Vir</a:t>
            </a:r>
            <a:r>
              <a:rPr lang="en-US" sz="882" dirty="0">
                <a:solidFill>
                  <a:prstClr val="black"/>
                </a:solidFill>
                <a:latin typeface="Calibri"/>
              </a:rPr>
              <a:t> Singh – Deep Learning</a:t>
            </a:r>
          </a:p>
        </p:txBody>
      </p:sp>
      <p:cxnSp>
        <p:nvCxnSpPr>
          <p:cNvPr id="59" name="Straight Arrow Connector 58">
            <a:extLst>
              <a:ext uri="{FF2B5EF4-FFF2-40B4-BE49-F238E27FC236}">
                <a16:creationId xmlns:a16="http://schemas.microsoft.com/office/drawing/2014/main" id="{A1A05A3B-E9C2-41CE-8D22-1CEF9376C85A}"/>
              </a:ext>
            </a:extLst>
          </p:cNvPr>
          <p:cNvCxnSpPr>
            <a:cxnSpLocks/>
          </p:cNvCxnSpPr>
          <p:nvPr/>
        </p:nvCxnSpPr>
        <p:spPr>
          <a:xfrm flipH="1">
            <a:off x="3781412" y="3782126"/>
            <a:ext cx="304264" cy="318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97E480-441A-4459-9C45-E1D4B71454A7}"/>
              </a:ext>
            </a:extLst>
          </p:cNvPr>
          <p:cNvCxnSpPr>
            <a:cxnSpLocks/>
          </p:cNvCxnSpPr>
          <p:nvPr/>
        </p:nvCxnSpPr>
        <p:spPr>
          <a:xfrm>
            <a:off x="4371376" y="3754160"/>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A01555-D1B6-415F-983B-9FD8A5BC0E40}"/>
              </a:ext>
            </a:extLst>
          </p:cNvPr>
          <p:cNvCxnSpPr>
            <a:cxnSpLocks/>
          </p:cNvCxnSpPr>
          <p:nvPr/>
        </p:nvCxnSpPr>
        <p:spPr>
          <a:xfrm>
            <a:off x="5684719" y="3712745"/>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F32EE5-1A42-4E2A-BCE2-FCFE66473C67}"/>
              </a:ext>
            </a:extLst>
          </p:cNvPr>
          <p:cNvCxnSpPr>
            <a:cxnSpLocks/>
          </p:cNvCxnSpPr>
          <p:nvPr/>
        </p:nvCxnSpPr>
        <p:spPr>
          <a:xfrm>
            <a:off x="7240971" y="3682781"/>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5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DL Useful?</a:t>
            </a:r>
          </a:p>
        </p:txBody>
      </p:sp>
      <p:sp>
        <p:nvSpPr>
          <p:cNvPr id="3" name="Content Placeholder 2"/>
          <p:cNvSpPr>
            <a:spLocks noGrp="1"/>
          </p:cNvSpPr>
          <p:nvPr>
            <p:ph idx="1"/>
          </p:nvPr>
        </p:nvSpPr>
        <p:spPr/>
        <p:txBody>
          <a:bodyPr/>
          <a:lstStyle/>
          <a:p>
            <a:r>
              <a:rPr lang="en-US" dirty="0"/>
              <a:t>DL provides a flexible, learnable framework for representing visual, text, linguistic information</a:t>
            </a:r>
          </a:p>
          <a:p>
            <a:pPr lvl="1"/>
            <a:r>
              <a:rPr lang="en-US" dirty="0"/>
              <a:t>Can learn in supervised and unsupervised manner</a:t>
            </a:r>
          </a:p>
          <a:p>
            <a:r>
              <a:rPr lang="en-US" dirty="0"/>
              <a:t>DL represents an effective end-to-end learning system</a:t>
            </a:r>
          </a:p>
          <a:p>
            <a:r>
              <a:rPr lang="en-US" dirty="0"/>
              <a:t>Requires large amounts of training data</a:t>
            </a:r>
          </a:p>
          <a:p>
            <a:r>
              <a:rPr lang="en-US" dirty="0"/>
              <a:t>Since about 2010, DL has outperformed other ML techniques</a:t>
            </a:r>
          </a:p>
          <a:p>
            <a:pPr lvl="1"/>
            <a:r>
              <a:rPr lang="en-US" dirty="0"/>
              <a:t>First in vision and speech, then NLP, and other applications</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F1D1F82-B83E-4419-9EF2-65DFFD63646B}"/>
              </a:ext>
            </a:extLst>
          </p:cNvPr>
          <p:cNvSpPr>
            <a:spLocks noGrp="1"/>
          </p:cNvSpPr>
          <p:nvPr>
            <p:ph idx="10"/>
          </p:nvPr>
        </p:nvSpPr>
        <p:spPr/>
        <p:txBody>
          <a:bodyPr/>
          <a:lstStyle/>
          <a:p>
            <a:r>
              <a:rPr lang="en-US" dirty="0"/>
              <a:t>Introduction to Deep Learning</a:t>
            </a:r>
          </a:p>
          <a:p>
            <a:endParaRPr lang="en-US" dirty="0"/>
          </a:p>
        </p:txBody>
      </p:sp>
    </p:spTree>
    <p:extLst>
      <p:ext uri="{BB962C8B-B14F-4D97-AF65-F5344CB8AC3E}">
        <p14:creationId xmlns:p14="http://schemas.microsoft.com/office/powerpoint/2010/main" val="67032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2594" y="1844826"/>
                <a:ext cx="8456704" cy="2468260"/>
              </a:xfrm>
            </p:spPr>
            <p:txBody>
              <a:bodyPr>
                <a:normAutofit/>
              </a:bodyPr>
              <a:lstStyle/>
              <a:p>
                <a:r>
                  <a:rPr lang="en-US" dirty="0"/>
                  <a:t>NNs with at least one hidden layer are </a:t>
                </a:r>
                <a:r>
                  <a:rPr lang="en-US" dirty="0">
                    <a:solidFill>
                      <a:srgbClr val="FF0000"/>
                    </a:solidFill>
                  </a:rPr>
                  <a:t>universal approximators</a:t>
                </a:r>
              </a:p>
              <a:p>
                <a:pPr lvl="1"/>
                <a:r>
                  <a:rPr lang="en-US" dirty="0"/>
                  <a:t>Given any continuous function </a:t>
                </a:r>
                <a:r>
                  <a:rPr lang="en-US" i="1" dirty="0"/>
                  <a:t>h</a:t>
                </a:r>
                <a:r>
                  <a:rPr lang="en-US" dirty="0"/>
                  <a:t>(</a:t>
                </a:r>
                <a:r>
                  <a:rPr lang="en-US" i="1" dirty="0"/>
                  <a:t>x</a:t>
                </a:r>
                <a:r>
                  <a:rPr lang="en-US" dirty="0"/>
                  <a:t>) and some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&gt;0</m:t>
                    </m:r>
                  </m:oMath>
                </a14:m>
                <a:r>
                  <a:rPr lang="en-US" dirty="0"/>
                  <a:t>, there exists a NN with one hidden layer (and with a reasonable choice of non-linearity) described with the function </a:t>
                </a:r>
                <a:r>
                  <a:rPr lang="en-US" i="1" dirty="0"/>
                  <a:t>f</a:t>
                </a:r>
                <a:r>
                  <a:rPr lang="en-US" dirty="0"/>
                  <a:t>(</a:t>
                </a:r>
                <a:r>
                  <a:rPr lang="en-US" i="1" dirty="0"/>
                  <a:t>x</a:t>
                </a:r>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h</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𝜖</m:t>
                    </m:r>
                  </m:oMath>
                </a14:m>
                <a:endParaRPr lang="en-US" dirty="0"/>
              </a:p>
              <a:p>
                <a:pPr lvl="1"/>
                <a:r>
                  <a:rPr lang="en-US" dirty="0"/>
                  <a:t>I.e., NN can approximate any arbitrary complex continuous function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2594" y="1844826"/>
                <a:ext cx="8456704" cy="2468260"/>
              </a:xfrm>
              <a:blipFill>
                <a:blip r:embed="rId3"/>
                <a:stretch>
                  <a:fillRect l="-450" t="-2564"/>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126AF81-244A-4B6F-9708-FA6FA7118138}"/>
              </a:ext>
            </a:extLst>
          </p:cNvPr>
          <p:cNvSpPr>
            <a:spLocks noGrp="1"/>
          </p:cNvSpPr>
          <p:nvPr>
            <p:ph idx="10"/>
          </p:nvPr>
        </p:nvSpPr>
        <p:spPr/>
        <p:txBody>
          <a:bodyPr/>
          <a:lstStyle/>
          <a:p>
            <a:r>
              <a:rPr lang="en-US" dirty="0"/>
              <a:t>Introduction to Deep Learning</a:t>
            </a:r>
          </a:p>
          <a:p>
            <a:endParaRPr lang="en-US" dirty="0"/>
          </a:p>
        </p:txBody>
      </p:sp>
      <p:pic>
        <p:nvPicPr>
          <p:cNvPr id="6" name="Picture 5"/>
          <p:cNvPicPr>
            <a:picLocks noChangeAspect="1"/>
          </p:cNvPicPr>
          <p:nvPr/>
        </p:nvPicPr>
        <p:blipFill>
          <a:blip r:embed="rId4"/>
          <a:stretch>
            <a:fillRect/>
          </a:stretch>
        </p:blipFill>
        <p:spPr>
          <a:xfrm>
            <a:off x="7712116" y="3301927"/>
            <a:ext cx="2640828" cy="2468259"/>
          </a:xfrm>
          <a:prstGeom prst="rect">
            <a:avLst/>
          </a:prstGeom>
        </p:spPr>
      </p:pic>
      <p:sp>
        <p:nvSpPr>
          <p:cNvPr id="7" name="Content Placeholder 2">
            <a:extLst>
              <a:ext uri="{FF2B5EF4-FFF2-40B4-BE49-F238E27FC236}">
                <a16:creationId xmlns:a16="http://schemas.microsoft.com/office/drawing/2014/main" id="{6C50DA9A-581D-498A-8515-D7F69FC0E846}"/>
              </a:ext>
            </a:extLst>
          </p:cNvPr>
          <p:cNvSpPr txBox="1">
            <a:spLocks/>
          </p:cNvSpPr>
          <p:nvPr/>
        </p:nvSpPr>
        <p:spPr>
          <a:xfrm>
            <a:off x="1902594" y="3301927"/>
            <a:ext cx="5803167" cy="2468260"/>
          </a:xfrm>
          <a:prstGeom prst="rect">
            <a:avLst/>
          </a:prstGeom>
        </p:spPr>
        <p:txBody>
          <a:bodyPr vert="horz" lIns="80682" tIns="40341" rIns="80682" bIns="40341"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4947" indent="-254947" defTabSz="806799">
              <a:buClr>
                <a:srgbClr val="1F497D"/>
              </a:buClr>
            </a:pPr>
            <a:r>
              <a:rPr lang="en-GB" altLang="en-US" sz="1765" dirty="0">
                <a:solidFill>
                  <a:prstClr val="black"/>
                </a:solidFill>
              </a:rPr>
              <a:t>NNs use nonlinear mapping of the inputs </a:t>
            </a:r>
            <a:r>
              <a:rPr lang="en-US" sz="1765" i="1" dirty="0">
                <a:solidFill>
                  <a:prstClr val="black"/>
                </a:solidFill>
              </a:rPr>
              <a:t>x </a:t>
            </a:r>
            <a:r>
              <a:rPr lang="en-GB" altLang="en-US" sz="1765" dirty="0">
                <a:solidFill>
                  <a:prstClr val="black"/>
                </a:solidFill>
              </a:rPr>
              <a:t>to the outputs </a:t>
            </a:r>
            <a:r>
              <a:rPr lang="en-US" sz="1765" i="1" dirty="0">
                <a:solidFill>
                  <a:prstClr val="black"/>
                </a:solidFill>
              </a:rPr>
              <a:t>f</a:t>
            </a:r>
            <a:r>
              <a:rPr lang="en-US" sz="1765" dirty="0">
                <a:solidFill>
                  <a:prstClr val="black"/>
                </a:solidFill>
              </a:rPr>
              <a:t>(</a:t>
            </a:r>
            <a:r>
              <a:rPr lang="en-US" sz="1765" i="1" dirty="0">
                <a:solidFill>
                  <a:prstClr val="black"/>
                </a:solidFill>
              </a:rPr>
              <a:t>x</a:t>
            </a:r>
            <a:r>
              <a:rPr lang="en-US" sz="1765" dirty="0">
                <a:solidFill>
                  <a:prstClr val="black"/>
                </a:solidFill>
              </a:rPr>
              <a:t>)</a:t>
            </a:r>
            <a:r>
              <a:rPr lang="en-GB" sz="1765" dirty="0">
                <a:solidFill>
                  <a:prstClr val="black"/>
                </a:solidFill>
              </a:rPr>
              <a:t> to </a:t>
            </a:r>
            <a:r>
              <a:rPr lang="en-GB" altLang="en-US" sz="1765" dirty="0">
                <a:solidFill>
                  <a:prstClr val="black"/>
                </a:solidFill>
              </a:rPr>
              <a:t>compute complex decision boundaries</a:t>
            </a:r>
          </a:p>
          <a:p>
            <a:pPr marL="254947" indent="-254947" defTabSz="806799">
              <a:buClr>
                <a:srgbClr val="1F497D"/>
              </a:buClr>
            </a:pPr>
            <a:r>
              <a:rPr lang="en-GB" sz="1765" dirty="0">
                <a:solidFill>
                  <a:prstClr val="black"/>
                </a:solidFill>
              </a:rPr>
              <a:t>But then, why use deeper NNs?</a:t>
            </a:r>
          </a:p>
          <a:p>
            <a:pPr marL="557522" lvl="1" indent="-200316" defTabSz="806799">
              <a:buClr>
                <a:srgbClr val="1F497D"/>
              </a:buClr>
            </a:pPr>
            <a:r>
              <a:rPr lang="en-US" sz="1588" dirty="0">
                <a:solidFill>
                  <a:prstClr val="black"/>
                </a:solidFill>
              </a:rPr>
              <a:t>The fact that deep NNs work better is an empirical observation</a:t>
            </a:r>
          </a:p>
          <a:p>
            <a:pPr marL="557522" lvl="1" indent="-200316" defTabSz="806799">
              <a:buClr>
                <a:srgbClr val="1F497D"/>
              </a:buClr>
            </a:pPr>
            <a:r>
              <a:rPr lang="en-US" sz="1588" dirty="0">
                <a:solidFill>
                  <a:prstClr val="black"/>
                </a:solidFill>
              </a:rPr>
              <a:t>Mathematically, deep NNs have the same representational power as a one-layer NN</a:t>
            </a:r>
          </a:p>
          <a:p>
            <a:pPr marL="557522" lvl="1" indent="-200316" defTabSz="806799">
              <a:buClr>
                <a:srgbClr val="1F497D"/>
              </a:buClr>
            </a:pPr>
            <a:endParaRPr lang="en-US" sz="1588" dirty="0">
              <a:solidFill>
                <a:prstClr val="black"/>
              </a:solidFill>
            </a:endParaRPr>
          </a:p>
        </p:txBody>
      </p:sp>
    </p:spTree>
    <p:extLst>
      <p:ext uri="{BB962C8B-B14F-4D97-AF65-F5344CB8AC3E}">
        <p14:creationId xmlns:p14="http://schemas.microsoft.com/office/powerpoint/2010/main" val="203430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normAutofit/>
          </a:bodyPr>
          <a:lstStyle/>
          <a:p>
            <a:r>
              <a:rPr lang="en-US" dirty="0"/>
              <a:t>Handwritten digit recognition (</a:t>
            </a:r>
            <a:r>
              <a:rPr lang="en-US" dirty="0">
                <a:solidFill>
                  <a:srgbClr val="FF0000"/>
                </a:solidFill>
              </a:rPr>
              <a:t>MNIST dataset</a:t>
            </a:r>
            <a:r>
              <a:rPr lang="en-US" dirty="0"/>
              <a:t>)</a:t>
            </a:r>
          </a:p>
          <a:p>
            <a:pPr lvl="1"/>
            <a:r>
              <a:rPr lang="en-US" dirty="0"/>
              <a:t>The intensity of each pixel is considered an </a:t>
            </a:r>
            <a:r>
              <a:rPr lang="en-US" dirty="0">
                <a:solidFill>
                  <a:srgbClr val="FF0000"/>
                </a:solidFill>
              </a:rPr>
              <a:t>input</a:t>
            </a:r>
            <a:r>
              <a:rPr lang="en-US" dirty="0"/>
              <a:t> element</a:t>
            </a:r>
          </a:p>
          <a:p>
            <a:pPr lvl="1"/>
            <a:r>
              <a:rPr lang="en-US" dirty="0">
                <a:solidFill>
                  <a:srgbClr val="FF0000"/>
                </a:solidFill>
              </a:rPr>
              <a:t>Output </a:t>
            </a:r>
            <a:r>
              <a:rPr lang="en-US" dirty="0"/>
              <a:t>is the class of the digit</a:t>
            </a:r>
          </a:p>
        </p:txBody>
      </p:sp>
      <p:sp>
        <p:nvSpPr>
          <p:cNvPr id="5" name="Content Placeholder 4">
            <a:extLst>
              <a:ext uri="{FF2B5EF4-FFF2-40B4-BE49-F238E27FC236}">
                <a16:creationId xmlns:a16="http://schemas.microsoft.com/office/drawing/2014/main" id="{41F421A8-B2F4-4320-9759-F56015B0ECBA}"/>
              </a:ext>
            </a:extLst>
          </p:cNvPr>
          <p:cNvSpPr>
            <a:spLocks noGrp="1"/>
          </p:cNvSpPr>
          <p:nvPr>
            <p:ph idx="10"/>
          </p:nvPr>
        </p:nvSpPr>
        <p:spPr/>
        <p:txBody>
          <a:bodyPr/>
          <a:lstStyle/>
          <a:p>
            <a:r>
              <a:rPr lang="en-US" dirty="0"/>
              <a:t>Introduction to Neural Networks</a:t>
            </a:r>
          </a:p>
          <a:p>
            <a:endParaRPr lang="en-US" dirty="0"/>
          </a:p>
        </p:txBody>
      </p:sp>
      <p:sp>
        <p:nvSpPr>
          <p:cNvPr id="4" name="文字版面配置區 2"/>
          <p:cNvSpPr txBox="1">
            <a:spLocks/>
          </p:cNvSpPr>
          <p:nvPr/>
        </p:nvSpPr>
        <p:spPr>
          <a:xfrm>
            <a:off x="3287575" y="2793636"/>
            <a:ext cx="1585394" cy="579061"/>
          </a:xfrm>
          <a:prstGeom prst="rect">
            <a:avLst/>
          </a:prstGeom>
        </p:spPr>
        <p:txBody>
          <a:bodyPr vert="horz" lIns="80682" tIns="40341" rIns="80682" bIns="40341"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06799">
              <a:buNone/>
            </a:pPr>
            <a:r>
              <a:rPr lang="en-US" altLang="zh-TW" sz="2118" b="1" dirty="0">
                <a:solidFill>
                  <a:prstClr val="black"/>
                </a:solidFill>
                <a:ea typeface="新細明體" panose="02020500000000000000" pitchFamily="18" charset="-120"/>
              </a:rPr>
              <a:t>Input</a:t>
            </a:r>
            <a:endParaRPr lang="zh-TW" altLang="en-US" sz="2118" b="1" dirty="0">
              <a:solidFill>
                <a:prstClr val="black"/>
              </a:solidFill>
              <a:ea typeface="新細明體" panose="02020500000000000000" pitchFamily="18" charset="-120"/>
            </a:endParaRPr>
          </a:p>
        </p:txBody>
      </p:sp>
      <p:pic>
        <p:nvPicPr>
          <p:cNvPr id="6" name="圖片 6"/>
          <p:cNvPicPr>
            <a:picLocks noChangeAspect="1"/>
          </p:cNvPicPr>
          <p:nvPr/>
        </p:nvPicPr>
        <p:blipFill>
          <a:blip r:embed="rId3"/>
          <a:stretch>
            <a:fillRect/>
          </a:stretch>
        </p:blipFill>
        <p:spPr>
          <a:xfrm>
            <a:off x="2804842" y="3577239"/>
            <a:ext cx="1879431" cy="1867460"/>
          </a:xfrm>
          <a:prstGeom prst="rect">
            <a:avLst/>
          </a:prstGeom>
        </p:spPr>
      </p:pic>
      <p:sp>
        <p:nvSpPr>
          <p:cNvPr id="7" name="文字方塊 7"/>
          <p:cNvSpPr txBox="1"/>
          <p:nvPr/>
        </p:nvSpPr>
        <p:spPr>
          <a:xfrm>
            <a:off x="3023100" y="5433253"/>
            <a:ext cx="1489177" cy="364715"/>
          </a:xfrm>
          <a:prstGeom prst="rect">
            <a:avLst/>
          </a:prstGeom>
          <a:noFill/>
        </p:spPr>
        <p:txBody>
          <a:bodyPr wrap="square" rtlCol="0">
            <a:spAutoFit/>
          </a:bodyPr>
          <a:lstStyle/>
          <a:p>
            <a:pPr defTabSz="899010"/>
            <a:r>
              <a:rPr lang="en-US" altLang="zh-TW" sz="1770" dirty="0">
                <a:solidFill>
                  <a:prstClr val="black"/>
                </a:solidFill>
                <a:latin typeface="Calibri"/>
                <a:ea typeface="新細明體" panose="02020500000000000000" pitchFamily="18" charset="-120"/>
              </a:rPr>
              <a:t>16 x 16 = 256</a:t>
            </a:r>
            <a:endParaRPr lang="zh-TW" altLang="en-US" sz="1770" dirty="0">
              <a:solidFill>
                <a:prstClr val="black"/>
              </a:solidFill>
              <a:latin typeface="Calibri"/>
              <a:ea typeface="新細明體" panose="02020500000000000000" pitchFamily="18" charset="-120"/>
            </a:endParaRPr>
          </a:p>
        </p:txBody>
      </p:sp>
      <p:sp>
        <p:nvSpPr>
          <p:cNvPr id="8" name="矩形 8"/>
          <p:cNvSpPr/>
          <p:nvPr/>
        </p:nvSpPr>
        <p:spPr>
          <a:xfrm>
            <a:off x="4886935" y="3309815"/>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9" name="矩形 9"/>
          <p:cNvSpPr/>
          <p:nvPr/>
        </p:nvSpPr>
        <p:spPr>
          <a:xfrm>
            <a:off x="4947277" y="3943074"/>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0" name="矩形 10"/>
          <p:cNvSpPr/>
          <p:nvPr/>
        </p:nvSpPr>
        <p:spPr>
          <a:xfrm>
            <a:off x="4952411" y="3439842"/>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1" name="Object 12"/>
          <p:cNvGraphicFramePr>
            <a:graphicFrameLocks noChangeAspect="1"/>
          </p:cNvGraphicFramePr>
          <p:nvPr/>
        </p:nvGraphicFramePr>
        <p:xfrm>
          <a:off x="4963616" y="3355798"/>
          <a:ext cx="287151" cy="407614"/>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1" name="Object 12"/>
                      <p:cNvPicPr>
                        <a:picLocks noChangeAspect="1" noChangeArrowheads="1"/>
                      </p:cNvPicPr>
                      <p:nvPr/>
                    </p:nvPicPr>
                    <p:blipFill>
                      <a:blip r:embed="rId5"/>
                      <a:srcRect/>
                      <a:stretch>
                        <a:fillRect/>
                      </a:stretch>
                    </p:blipFill>
                    <p:spPr bwMode="auto">
                      <a:xfrm>
                        <a:off x="4963616" y="3355798"/>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4968289" y="3869972"/>
          <a:ext cx="310963" cy="407614"/>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2" name="Object 11"/>
                      <p:cNvPicPr>
                        <a:picLocks noChangeAspect="1" noChangeArrowheads="1"/>
                      </p:cNvPicPr>
                      <p:nvPr/>
                    </p:nvPicPr>
                    <p:blipFill>
                      <a:blip r:embed="rId7"/>
                      <a:srcRect/>
                      <a:stretch>
                        <a:fillRect/>
                      </a:stretch>
                    </p:blipFill>
                    <p:spPr bwMode="auto">
                      <a:xfrm>
                        <a:off x="4968289" y="3869972"/>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3"/>
          <p:cNvSpPr/>
          <p:nvPr/>
        </p:nvSpPr>
        <p:spPr>
          <a:xfrm>
            <a:off x="4955681" y="5176389"/>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4" name="Object 12"/>
          <p:cNvGraphicFramePr>
            <a:graphicFrameLocks noChangeAspect="1"/>
          </p:cNvGraphicFramePr>
          <p:nvPr/>
        </p:nvGraphicFramePr>
        <p:xfrm>
          <a:off x="4892220" y="5091006"/>
          <a:ext cx="480452" cy="431426"/>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4" name="Object 12"/>
                      <p:cNvPicPr>
                        <a:picLocks noChangeAspect="1" noChangeArrowheads="1"/>
                      </p:cNvPicPr>
                      <p:nvPr/>
                    </p:nvPicPr>
                    <p:blipFill>
                      <a:blip r:embed="rId9"/>
                      <a:srcRect/>
                      <a:stretch>
                        <a:fillRect/>
                      </a:stretch>
                    </p:blipFill>
                    <p:spPr bwMode="auto">
                      <a:xfrm>
                        <a:off x="4892220" y="5091006"/>
                        <a:ext cx="480452"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15"/>
          <p:cNvSpPr txBox="1"/>
          <p:nvPr/>
        </p:nvSpPr>
        <p:spPr>
          <a:xfrm rot="5400000">
            <a:off x="4846210" y="454000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16" name="手繪多邊形 16"/>
          <p:cNvSpPr/>
          <p:nvPr/>
        </p:nvSpPr>
        <p:spPr>
          <a:xfrm>
            <a:off x="2915782" y="3363988"/>
            <a:ext cx="2033868" cy="321124"/>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7" name="手繪多邊形 17"/>
          <p:cNvSpPr/>
          <p:nvPr/>
        </p:nvSpPr>
        <p:spPr>
          <a:xfrm>
            <a:off x="3033444" y="3516583"/>
            <a:ext cx="1916206" cy="570096"/>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8" name="手繪多邊形 18"/>
          <p:cNvSpPr/>
          <p:nvPr/>
        </p:nvSpPr>
        <p:spPr>
          <a:xfrm>
            <a:off x="4563047" y="5319325"/>
            <a:ext cx="409015" cy="214684"/>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9" name="文字方塊 19"/>
          <p:cNvSpPr txBox="1"/>
          <p:nvPr/>
        </p:nvSpPr>
        <p:spPr>
          <a:xfrm>
            <a:off x="3199750" y="5834819"/>
            <a:ext cx="1465932" cy="744178"/>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Ink → 1</a:t>
            </a:r>
          </a:p>
          <a:p>
            <a:pPr defTabSz="899010"/>
            <a:r>
              <a:rPr lang="en-US" altLang="zh-TW" sz="2118" dirty="0">
                <a:solidFill>
                  <a:prstClr val="black"/>
                </a:solidFill>
                <a:latin typeface="Calibri"/>
                <a:ea typeface="新細明體" panose="02020500000000000000" pitchFamily="18" charset="-120"/>
              </a:rPr>
              <a:t>No ink → 0</a:t>
            </a:r>
            <a:endParaRPr lang="zh-TW" altLang="en-US" sz="2118" dirty="0">
              <a:solidFill>
                <a:prstClr val="black"/>
              </a:solidFill>
              <a:latin typeface="Calibri"/>
              <a:ea typeface="新細明體" panose="02020500000000000000" pitchFamily="18" charset="-120"/>
            </a:endParaRPr>
          </a:p>
        </p:txBody>
      </p:sp>
      <p:grpSp>
        <p:nvGrpSpPr>
          <p:cNvPr id="20" name="群組 25"/>
          <p:cNvGrpSpPr/>
          <p:nvPr/>
        </p:nvGrpSpPr>
        <p:grpSpPr>
          <a:xfrm>
            <a:off x="6413806" y="3264523"/>
            <a:ext cx="566781" cy="2331950"/>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2" name="文字方塊 21"/>
            <p:cNvSpPr txBox="1"/>
            <p:nvPr/>
          </p:nvSpPr>
          <p:spPr>
            <a:xfrm rot="5400000">
              <a:off x="7084256" y="3499764"/>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3" name="文字方塊 22"/>
            <p:cNvSpPr txBox="1"/>
            <p:nvPr/>
          </p:nvSpPr>
          <p:spPr>
            <a:xfrm>
              <a:off x="7153349" y="1987121"/>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24" name="文字方塊 23"/>
            <p:cNvSpPr txBox="1"/>
            <p:nvPr/>
          </p:nvSpPr>
          <p:spPr>
            <a:xfrm>
              <a:off x="7142066" y="2785341"/>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25" name="文字方塊 24"/>
            <p:cNvSpPr txBox="1"/>
            <p:nvPr/>
          </p:nvSpPr>
          <p:spPr>
            <a:xfrm>
              <a:off x="7142066" y="4051573"/>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10</a:t>
              </a:r>
              <a:endParaRPr lang="zh-TW" altLang="en-US" sz="2471" baseline="-25000" dirty="0">
                <a:solidFill>
                  <a:prstClr val="black"/>
                </a:solidFill>
                <a:latin typeface="Calibri"/>
                <a:ea typeface="新細明體" panose="02020500000000000000" pitchFamily="18" charset="-120"/>
              </a:endParaRPr>
            </a:p>
          </p:txBody>
        </p:sp>
      </p:grpSp>
      <p:sp>
        <p:nvSpPr>
          <p:cNvPr id="26" name="文字方塊 26"/>
          <p:cNvSpPr txBox="1"/>
          <p:nvPr/>
        </p:nvSpPr>
        <p:spPr>
          <a:xfrm>
            <a:off x="6242854" y="5787083"/>
            <a:ext cx="3147076" cy="63555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r>
              <a:rPr lang="en-US" altLang="zh-TW" sz="1765" dirty="0">
                <a:solidFill>
                  <a:prstClr val="white"/>
                </a:solidFill>
                <a:latin typeface="Calibri"/>
                <a:ea typeface="新細明體" panose="02020500000000000000" pitchFamily="18" charset="-120"/>
              </a:rPr>
              <a:t>Each dimension represents the confidence of a digit</a:t>
            </a:r>
            <a:endParaRPr lang="zh-TW" altLang="en-US" sz="1765" dirty="0">
              <a:solidFill>
                <a:prstClr val="white"/>
              </a:solidFill>
              <a:latin typeface="Calibri"/>
              <a:ea typeface="新細明體" panose="02020500000000000000" pitchFamily="18" charset="-120"/>
            </a:endParaRPr>
          </a:p>
        </p:txBody>
      </p:sp>
      <p:sp>
        <p:nvSpPr>
          <p:cNvPr id="27" name="文字方塊 27"/>
          <p:cNvSpPr txBox="1"/>
          <p:nvPr/>
        </p:nvSpPr>
        <p:spPr>
          <a:xfrm>
            <a:off x="7180677" y="3318836"/>
            <a:ext cx="76026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1</a:t>
            </a:r>
            <a:endParaRPr lang="zh-TW" altLang="en-US" sz="2118" dirty="0">
              <a:solidFill>
                <a:prstClr val="white"/>
              </a:solidFill>
              <a:latin typeface="Calibri"/>
              <a:ea typeface="新細明體" panose="02020500000000000000" pitchFamily="18" charset="-120"/>
            </a:endParaRPr>
          </a:p>
        </p:txBody>
      </p:sp>
      <p:sp>
        <p:nvSpPr>
          <p:cNvPr id="28" name="文字方塊 28"/>
          <p:cNvSpPr txBox="1"/>
          <p:nvPr/>
        </p:nvSpPr>
        <p:spPr>
          <a:xfrm>
            <a:off x="7187126" y="4008202"/>
            <a:ext cx="74736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2</a:t>
            </a:r>
            <a:endParaRPr lang="zh-TW" altLang="en-US" sz="2118" dirty="0">
              <a:solidFill>
                <a:prstClr val="white"/>
              </a:solidFill>
              <a:latin typeface="Calibri"/>
              <a:ea typeface="新細明體" panose="02020500000000000000" pitchFamily="18" charset="-120"/>
            </a:endParaRPr>
          </a:p>
        </p:txBody>
      </p:sp>
      <p:sp>
        <p:nvSpPr>
          <p:cNvPr id="29" name="文字方塊 29"/>
          <p:cNvSpPr txBox="1"/>
          <p:nvPr/>
        </p:nvSpPr>
        <p:spPr>
          <a:xfrm>
            <a:off x="7187126" y="5132293"/>
            <a:ext cx="736558"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0</a:t>
            </a:r>
            <a:endParaRPr lang="zh-TW" altLang="en-US" sz="2118" dirty="0">
              <a:solidFill>
                <a:prstClr val="white"/>
              </a:solidFill>
              <a:latin typeface="Calibri"/>
              <a:ea typeface="新細明體" panose="02020500000000000000" pitchFamily="18" charset="-120"/>
            </a:endParaRPr>
          </a:p>
        </p:txBody>
      </p:sp>
      <p:sp>
        <p:nvSpPr>
          <p:cNvPr id="30" name="文字方塊 30"/>
          <p:cNvSpPr txBox="1"/>
          <p:nvPr/>
        </p:nvSpPr>
        <p:spPr>
          <a:xfrm rot="5400000">
            <a:off x="7304210" y="458225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1" name="矩形 31"/>
          <p:cNvSpPr/>
          <p:nvPr/>
        </p:nvSpPr>
        <p:spPr>
          <a:xfrm>
            <a:off x="6357956" y="3372579"/>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0.1</a:t>
            </a:r>
            <a:endParaRPr lang="zh-TW" altLang="en-US" sz="2118" dirty="0">
              <a:solidFill>
                <a:prstClr val="white"/>
              </a:solidFill>
              <a:latin typeface="Calibri"/>
              <a:ea typeface="新細明體" panose="02020500000000000000" pitchFamily="18" charset="-120"/>
            </a:endParaRPr>
          </a:p>
        </p:txBody>
      </p:sp>
      <p:sp>
        <p:nvSpPr>
          <p:cNvPr id="32" name="矩形 32"/>
          <p:cNvSpPr/>
          <p:nvPr/>
        </p:nvSpPr>
        <p:spPr>
          <a:xfrm>
            <a:off x="6357956" y="4011760"/>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0.7</a:t>
            </a:r>
            <a:endParaRPr lang="zh-TW" altLang="en-US" sz="2118" dirty="0">
              <a:solidFill>
                <a:prstClr val="white"/>
              </a:solidFill>
              <a:latin typeface="Calibri"/>
              <a:ea typeface="新細明體" panose="02020500000000000000" pitchFamily="18" charset="-120"/>
            </a:endParaRPr>
          </a:p>
        </p:txBody>
      </p:sp>
      <p:sp>
        <p:nvSpPr>
          <p:cNvPr id="33" name="矩形 33"/>
          <p:cNvSpPr/>
          <p:nvPr/>
        </p:nvSpPr>
        <p:spPr>
          <a:xfrm>
            <a:off x="6341326" y="5131697"/>
            <a:ext cx="579476"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0.2</a:t>
            </a:r>
            <a:endParaRPr lang="zh-TW" altLang="en-US" sz="2118" dirty="0">
              <a:solidFill>
                <a:prstClr val="white"/>
              </a:solidFill>
              <a:latin typeface="Calibri"/>
              <a:ea typeface="新細明體" panose="02020500000000000000" pitchFamily="18" charset="-120"/>
            </a:endParaRPr>
          </a:p>
        </p:txBody>
      </p:sp>
      <p:sp>
        <p:nvSpPr>
          <p:cNvPr id="34" name="矩形 34"/>
          <p:cNvSpPr/>
          <p:nvPr/>
        </p:nvSpPr>
        <p:spPr>
          <a:xfrm>
            <a:off x="6262799" y="3930535"/>
            <a:ext cx="1721444" cy="565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5" name="矩形 35"/>
          <p:cNvSpPr/>
          <p:nvPr/>
        </p:nvSpPr>
        <p:spPr>
          <a:xfrm>
            <a:off x="8214573" y="4141576"/>
            <a:ext cx="2074834" cy="797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The image is  “2”</a:t>
            </a:r>
            <a:endParaRPr lang="zh-TW" altLang="en-US" sz="2118" dirty="0">
              <a:solidFill>
                <a:prstClr val="white"/>
              </a:solidFill>
              <a:latin typeface="Calibri"/>
              <a:ea typeface="新細明體" panose="02020500000000000000" pitchFamily="18" charset="-120"/>
            </a:endParaRPr>
          </a:p>
        </p:txBody>
      </p:sp>
      <p:sp>
        <p:nvSpPr>
          <p:cNvPr id="36" name="文字版面配置區 2"/>
          <p:cNvSpPr txBox="1">
            <a:spLocks/>
          </p:cNvSpPr>
          <p:nvPr/>
        </p:nvSpPr>
        <p:spPr>
          <a:xfrm>
            <a:off x="6539616" y="2793636"/>
            <a:ext cx="1585394" cy="579061"/>
          </a:xfrm>
          <a:prstGeom prst="rect">
            <a:avLst/>
          </a:prstGeom>
        </p:spPr>
        <p:txBody>
          <a:bodyPr vert="horz" lIns="80682" tIns="40341" rIns="80682" bIns="40341"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06799">
              <a:buNone/>
            </a:pPr>
            <a:r>
              <a:rPr lang="en-US" altLang="zh-TW" sz="2118" b="1" dirty="0">
                <a:solidFill>
                  <a:prstClr val="black"/>
                </a:solidFill>
                <a:ea typeface="新細明體" panose="02020500000000000000" pitchFamily="18" charset="-120"/>
              </a:rPr>
              <a:t>Output</a:t>
            </a:r>
            <a:endParaRPr lang="zh-TW" altLang="en-US" sz="2118" b="1" dirty="0">
              <a:solidFill>
                <a:prstClr val="black"/>
              </a:solidFill>
              <a:ea typeface="新細明體" panose="02020500000000000000" pitchFamily="18" charset="-120"/>
            </a:endParaRPr>
          </a:p>
        </p:txBody>
      </p:sp>
      <p:sp>
        <p:nvSpPr>
          <p:cNvPr id="37" name="TextBox 36">
            <a:extLst>
              <a:ext uri="{FF2B5EF4-FFF2-40B4-BE49-F238E27FC236}">
                <a16:creationId xmlns:a16="http://schemas.microsoft.com/office/drawing/2014/main" id="{51578576-4416-4109-A541-417BBA464034}"/>
              </a:ext>
            </a:extLst>
          </p:cNvPr>
          <p:cNvSpPr txBox="1"/>
          <p:nvPr/>
        </p:nvSpPr>
        <p:spPr>
          <a:xfrm>
            <a:off x="3046250" y="6642715"/>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41883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3" grpId="0" animBg="1"/>
      <p:bldP spid="15" grpId="0"/>
      <p:bldP spid="16" grpId="0" animBg="1"/>
      <p:bldP spid="17" grpId="0" animBg="1"/>
      <p:bldP spid="18" grpId="0" animBg="1"/>
      <p:bldP spid="19" grpId="0"/>
      <p:bldP spid="26" grpId="0" animBg="1"/>
      <p:bldP spid="27" grpId="0" animBg="1"/>
      <p:bldP spid="28" grpId="0" animBg="1"/>
      <p:bldP spid="29" grpId="0" animBg="1"/>
      <p:bldP spid="30" grpId="0"/>
      <p:bldP spid="31" grpId="0" animBg="1"/>
      <p:bldP spid="32" grpId="0" animBg="1"/>
      <p:bldP spid="33"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lstStyle/>
          <a:p>
            <a:r>
              <a:rPr lang="en-US" dirty="0"/>
              <a:t>Handwritten digit recognition</a:t>
            </a:r>
          </a:p>
          <a:p>
            <a:endParaRPr lang="en-US" dirty="0"/>
          </a:p>
        </p:txBody>
      </p:sp>
      <p:sp>
        <p:nvSpPr>
          <p:cNvPr id="27" name="Content Placeholder 26">
            <a:extLst>
              <a:ext uri="{FF2B5EF4-FFF2-40B4-BE49-F238E27FC236}">
                <a16:creationId xmlns:a16="http://schemas.microsoft.com/office/drawing/2014/main" id="{C548507D-56BE-4043-9753-20CC89026DDC}"/>
              </a:ext>
            </a:extLst>
          </p:cNvPr>
          <p:cNvSpPr>
            <a:spLocks noGrp="1"/>
          </p:cNvSpPr>
          <p:nvPr>
            <p:ph idx="10"/>
          </p:nvPr>
        </p:nvSpPr>
        <p:spPr/>
        <p:txBody>
          <a:bodyPr/>
          <a:lstStyle/>
          <a:p>
            <a:r>
              <a:rPr lang="en-US" dirty="0"/>
              <a:t>Introduction to Neural Networks</a:t>
            </a:r>
          </a:p>
          <a:p>
            <a:endParaRPr lang="en-US" dirty="0"/>
          </a:p>
        </p:txBody>
      </p:sp>
      <p:pic>
        <p:nvPicPr>
          <p:cNvPr id="4" name="圖片 4"/>
          <p:cNvPicPr>
            <a:picLocks noChangeAspect="1"/>
          </p:cNvPicPr>
          <p:nvPr/>
        </p:nvPicPr>
        <p:blipFill>
          <a:blip r:embed="rId2"/>
          <a:stretch>
            <a:fillRect/>
          </a:stretch>
        </p:blipFill>
        <p:spPr>
          <a:xfrm>
            <a:off x="2420410" y="3152579"/>
            <a:ext cx="1413919" cy="1404913"/>
          </a:xfrm>
          <a:prstGeom prst="rect">
            <a:avLst/>
          </a:prstGeom>
        </p:spPr>
      </p:pic>
      <p:sp>
        <p:nvSpPr>
          <p:cNvPr id="5" name="矩形 6"/>
          <p:cNvSpPr/>
          <p:nvPr/>
        </p:nvSpPr>
        <p:spPr>
          <a:xfrm>
            <a:off x="5167275" y="3125092"/>
            <a:ext cx="1794770" cy="133830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471" dirty="0">
                <a:solidFill>
                  <a:prstClr val="white"/>
                </a:solidFill>
                <a:latin typeface="Calibri"/>
                <a:ea typeface="新細明體" panose="02020500000000000000" pitchFamily="18" charset="-120"/>
              </a:rPr>
              <a:t>Machine</a:t>
            </a:r>
            <a:endParaRPr lang="zh-TW" altLang="en-US" sz="2471" dirty="0">
              <a:solidFill>
                <a:prstClr val="white"/>
              </a:solidFill>
              <a:latin typeface="Calibri"/>
              <a:ea typeface="新細明體" panose="02020500000000000000" pitchFamily="18" charset="-120"/>
            </a:endParaRPr>
          </a:p>
        </p:txBody>
      </p:sp>
      <p:sp>
        <p:nvSpPr>
          <p:cNvPr id="6" name="向右箭號 7"/>
          <p:cNvSpPr/>
          <p:nvPr/>
        </p:nvSpPr>
        <p:spPr>
          <a:xfrm>
            <a:off x="4491445" y="3452162"/>
            <a:ext cx="607707" cy="74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7" name="向右箭號 8"/>
          <p:cNvSpPr/>
          <p:nvPr/>
        </p:nvSpPr>
        <p:spPr>
          <a:xfrm>
            <a:off x="7146067" y="3452162"/>
            <a:ext cx="711056" cy="747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8" name="文字方塊 9"/>
          <p:cNvSpPr txBox="1"/>
          <p:nvPr/>
        </p:nvSpPr>
        <p:spPr>
          <a:xfrm>
            <a:off x="8462807" y="3590571"/>
            <a:ext cx="636462" cy="526939"/>
          </a:xfrm>
          <a:prstGeom prst="rect">
            <a:avLst/>
          </a:prstGeom>
          <a:noFill/>
        </p:spPr>
        <p:txBody>
          <a:bodyPr wrap="square" rtlCol="0">
            <a:spAutoFit/>
          </a:bodyPr>
          <a:lstStyle/>
          <a:p>
            <a:pPr defTabSz="899010"/>
            <a:r>
              <a:rPr lang="en-US" altLang="zh-TW" sz="2824" dirty="0">
                <a:solidFill>
                  <a:prstClr val="black"/>
                </a:solidFill>
                <a:latin typeface="Calibri"/>
                <a:ea typeface="新細明體" panose="02020500000000000000" pitchFamily="18" charset="-120"/>
              </a:rPr>
              <a:t>“2”</a:t>
            </a:r>
            <a:endParaRPr lang="zh-TW" altLang="en-US" sz="2824" dirty="0">
              <a:solidFill>
                <a:prstClr val="black"/>
              </a:solidFill>
              <a:latin typeface="Calibri"/>
              <a:ea typeface="新細明體" panose="02020500000000000000" pitchFamily="18" charset="-120"/>
            </a:endParaRPr>
          </a:p>
        </p:txBody>
      </p:sp>
      <p:grpSp>
        <p:nvGrpSpPr>
          <p:cNvPr id="9" name="群組 5"/>
          <p:cNvGrpSpPr/>
          <p:nvPr/>
        </p:nvGrpSpPr>
        <p:grpSpPr>
          <a:xfrm>
            <a:off x="3964714" y="2683896"/>
            <a:ext cx="534936" cy="2316222"/>
            <a:chOff x="2462115" y="2538616"/>
            <a:chExt cx="606260" cy="2625052"/>
          </a:xfrm>
        </p:grpSpPr>
        <p:sp>
          <p:nvSpPr>
            <p:cNvPr id="10"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1"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2"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3" name="Object 12"/>
            <p:cNvGraphicFramePr>
              <a:graphicFrameLocks noChangeAspect="1"/>
            </p:cNvGraphicFramePr>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3" name="Object 12"/>
                        <p:cNvPicPr>
                          <a:picLocks noChangeAspect="1" noChangeArrowheads="1"/>
                        </p:cNvPicPr>
                        <p:nvPr/>
                      </p:nvPicPr>
                      <p:blipFill>
                        <a:blip r:embed="rId4"/>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4" name="Object 12"/>
                        <p:cNvPicPr>
                          <a:picLocks noChangeAspect="1" noChangeArrowheads="1"/>
                        </p:cNvPicPr>
                        <p:nvPr/>
                      </p:nvPicPr>
                      <p:blipFill>
                        <a:blip r:embed="rId6"/>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6" name="Object 12"/>
            <p:cNvGraphicFramePr>
              <a:graphicFrameLocks noChangeAspect="1"/>
            </p:cNvGraphicFramePr>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16" name="Object 12"/>
                        <p:cNvPicPr>
                          <a:picLocks noChangeAspect="1" noChangeArrowheads="1"/>
                        </p:cNvPicPr>
                        <p:nvPr/>
                      </p:nvPicPr>
                      <p:blipFill>
                        <a:blip r:embed="rId8"/>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8"/>
            <p:cNvSpPr txBox="1"/>
            <p:nvPr/>
          </p:nvSpPr>
          <p:spPr>
            <a:xfrm rot="5400000">
              <a:off x="2415960" y="3932831"/>
              <a:ext cx="769257" cy="535573"/>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grpSp>
        <p:nvGrpSpPr>
          <p:cNvPr id="18" name="群組 19"/>
          <p:cNvGrpSpPr/>
          <p:nvPr/>
        </p:nvGrpSpPr>
        <p:grpSpPr>
          <a:xfrm>
            <a:off x="7943605" y="2712806"/>
            <a:ext cx="566781" cy="2331950"/>
            <a:chOff x="7142066" y="1987121"/>
            <a:chExt cx="642352" cy="2642877"/>
          </a:xfrm>
        </p:grpSpPr>
        <p:sp>
          <p:nvSpPr>
            <p:cNvPr id="19"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0" name="文字方塊 21"/>
            <p:cNvSpPr txBox="1"/>
            <p:nvPr/>
          </p:nvSpPr>
          <p:spPr>
            <a:xfrm rot="5400000">
              <a:off x="7084256" y="3499764"/>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1" name="文字方塊 22"/>
            <p:cNvSpPr txBox="1"/>
            <p:nvPr/>
          </p:nvSpPr>
          <p:spPr>
            <a:xfrm>
              <a:off x="7153349" y="1987121"/>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22" name="文字方塊 23"/>
            <p:cNvSpPr txBox="1"/>
            <p:nvPr/>
          </p:nvSpPr>
          <p:spPr>
            <a:xfrm>
              <a:off x="7142066" y="2785341"/>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23" name="文字方塊 24"/>
            <p:cNvSpPr txBox="1"/>
            <p:nvPr/>
          </p:nvSpPr>
          <p:spPr>
            <a:xfrm>
              <a:off x="7142066" y="4051573"/>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10</a:t>
              </a:r>
              <a:endParaRPr lang="zh-TW" altLang="en-US" sz="2471" baseline="-25000" dirty="0">
                <a:solidFill>
                  <a:prstClr val="black"/>
                </a:solidFill>
                <a:latin typeface="Calibri"/>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24" name="文字方塊 28"/>
              <p:cNvSpPr txBox="1"/>
              <p:nvPr/>
            </p:nvSpPr>
            <p:spPr>
              <a:xfrm>
                <a:off x="5100537" y="4551976"/>
                <a:ext cx="1946495" cy="384529"/>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𝑓</m:t>
                      </m:r>
                      <m:r>
                        <a:rPr lang="en-US" altLang="zh-TW" sz="2471" i="1">
                          <a:solidFill>
                            <a:prstClr val="black"/>
                          </a:solidFill>
                          <a:latin typeface="Cambria Math" panose="02040503050406030204" pitchFamily="18" charset="0"/>
                        </a:rPr>
                        <m:t>:</m:t>
                      </m:r>
                      <m:sSup>
                        <m:sSupPr>
                          <m:ctrlPr>
                            <a:rPr lang="en-US" altLang="zh-TW" sz="2471" i="1">
                              <a:solidFill>
                                <a:prstClr val="black"/>
                              </a:solidFill>
                              <a:latin typeface="Cambria Math" panose="02040503050406030204" pitchFamily="18" charset="0"/>
                            </a:rPr>
                          </m:ctrlPr>
                        </m:sSupPr>
                        <m:e>
                          <m:r>
                            <a:rPr lang="en-US" altLang="zh-TW" sz="2471" i="1">
                              <a:solidFill>
                                <a:prstClr val="black"/>
                              </a:solidFill>
                              <a:latin typeface="Cambria Math" panose="02040503050406030204" pitchFamily="18" charset="0"/>
                            </a:rPr>
                            <m:t>𝑅</m:t>
                          </m:r>
                        </m:e>
                        <m:sup>
                          <m:r>
                            <a:rPr lang="en-US" altLang="zh-TW" sz="2471" i="1">
                              <a:solidFill>
                                <a:prstClr val="black"/>
                              </a:solidFill>
                              <a:latin typeface="Cambria Math" panose="02040503050406030204" pitchFamily="18" charset="0"/>
                            </a:rPr>
                            <m:t>256</m:t>
                          </m:r>
                        </m:sup>
                      </m:sSup>
                      <m:r>
                        <a:rPr lang="en-US" altLang="zh-TW" sz="2471" i="1">
                          <a:solidFill>
                            <a:prstClr val="black"/>
                          </a:solidFill>
                          <a:latin typeface="Cambria Math" panose="02040503050406030204" pitchFamily="18" charset="0"/>
                          <a:ea typeface="Cambria Math" panose="02040503050406030204" pitchFamily="18" charset="0"/>
                        </a:rPr>
                        <m:t>→</m:t>
                      </m:r>
                      <m:sSup>
                        <m:sSupPr>
                          <m:ctrlPr>
                            <a:rPr lang="en-US" altLang="zh-TW" sz="2471" i="1">
                              <a:solidFill>
                                <a:prstClr val="black"/>
                              </a:solidFill>
                              <a:latin typeface="Cambria Math" panose="02040503050406030204" pitchFamily="18" charset="0"/>
                            </a:rPr>
                          </m:ctrlPr>
                        </m:sSupPr>
                        <m:e>
                          <m:r>
                            <a:rPr lang="en-US" altLang="zh-TW" sz="2471" i="1">
                              <a:solidFill>
                                <a:prstClr val="black"/>
                              </a:solidFill>
                              <a:latin typeface="Cambria Math" panose="02040503050406030204" pitchFamily="18" charset="0"/>
                            </a:rPr>
                            <m:t>𝑅</m:t>
                          </m:r>
                        </m:e>
                        <m:sup>
                          <m:r>
                            <a:rPr lang="en-US" altLang="zh-TW" sz="2471" i="1">
                              <a:solidFill>
                                <a:prstClr val="black"/>
                              </a:solidFill>
                              <a:latin typeface="Cambria Math" panose="02040503050406030204" pitchFamily="18" charset="0"/>
                            </a:rPr>
                            <m:t>10</m:t>
                          </m:r>
                        </m:sup>
                      </m:sSup>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24" name="文字方塊 28"/>
              <p:cNvSpPr txBox="1">
                <a:spLocks noRot="1" noChangeAspect="1" noMove="1" noResize="1" noEditPoints="1" noAdjustHandles="1" noChangeArrowheads="1" noChangeShapeType="1" noTextEdit="1"/>
              </p:cNvSpPr>
              <p:nvPr/>
            </p:nvSpPr>
            <p:spPr>
              <a:xfrm>
                <a:off x="5100537" y="4551976"/>
                <a:ext cx="1946495" cy="384529"/>
              </a:xfrm>
              <a:prstGeom prst="rect">
                <a:avLst/>
              </a:prstGeom>
              <a:blipFill>
                <a:blip r:embed="rId9"/>
                <a:stretch>
                  <a:fillRect l="-4545" r="-649"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字方塊 3"/>
              <p:cNvSpPr txBox="1"/>
              <p:nvPr/>
            </p:nvSpPr>
            <p:spPr>
              <a:xfrm>
                <a:off x="3554541" y="5236202"/>
                <a:ext cx="5020235" cy="363946"/>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defTabSz="899010"/>
                <a:r>
                  <a:rPr lang="en-US" altLang="zh-TW" sz="1765" dirty="0">
                    <a:solidFill>
                      <a:prstClr val="white"/>
                    </a:solidFill>
                    <a:latin typeface="Calibri"/>
                    <a:ea typeface="新細明體" panose="02020500000000000000" pitchFamily="18" charset="-120"/>
                  </a:rPr>
                  <a:t>The function </a:t>
                </a:r>
                <a14:m>
                  <m:oMath xmlns:m="http://schemas.openxmlformats.org/officeDocument/2006/math">
                    <m:r>
                      <a:rPr lang="en-US" altLang="zh-TW" sz="1765" i="1">
                        <a:solidFill>
                          <a:prstClr val="white"/>
                        </a:solidFill>
                        <a:latin typeface="Cambria Math" panose="02040503050406030204" pitchFamily="18" charset="0"/>
                      </a:rPr>
                      <m:t>𝑓</m:t>
                    </m:r>
                  </m:oMath>
                </a14:m>
                <a:r>
                  <a:rPr lang="zh-TW" altLang="en-US" sz="1765" dirty="0">
                    <a:solidFill>
                      <a:prstClr val="white"/>
                    </a:solidFill>
                    <a:latin typeface="Calibri"/>
                    <a:ea typeface="新細明體" panose="02020500000000000000" pitchFamily="18" charset="-120"/>
                  </a:rPr>
                  <a:t> </a:t>
                </a:r>
                <a:r>
                  <a:rPr lang="en-US" altLang="zh-TW" sz="1765" dirty="0">
                    <a:solidFill>
                      <a:prstClr val="white"/>
                    </a:solidFill>
                    <a:latin typeface="Calibri"/>
                    <a:ea typeface="新細明體" panose="02020500000000000000" pitchFamily="18" charset="-120"/>
                  </a:rPr>
                  <a:t>is represented by a neural network</a:t>
                </a:r>
                <a:endParaRPr lang="zh-TW" altLang="en-US" sz="1765" dirty="0">
                  <a:solidFill>
                    <a:prstClr val="white"/>
                  </a:solidFill>
                  <a:latin typeface="Calibri"/>
                  <a:ea typeface="新細明體" panose="02020500000000000000" pitchFamily="18" charset="-120"/>
                </a:endParaRPr>
              </a:p>
            </p:txBody>
          </p:sp>
        </mc:Choice>
        <mc:Fallback xmlns="">
          <p:sp>
            <p:nvSpPr>
              <p:cNvPr id="25" name="文字方塊 3"/>
              <p:cNvSpPr txBox="1">
                <a:spLocks noRot="1" noChangeAspect="1" noMove="1" noResize="1" noEditPoints="1" noAdjustHandles="1" noChangeArrowheads="1" noChangeShapeType="1" noTextEdit="1"/>
              </p:cNvSpPr>
              <p:nvPr/>
            </p:nvSpPr>
            <p:spPr>
              <a:xfrm>
                <a:off x="3554541" y="5236202"/>
                <a:ext cx="5020235" cy="363946"/>
              </a:xfrm>
              <a:prstGeom prst="rect">
                <a:avLst/>
              </a:prstGeom>
              <a:blipFill>
                <a:blip r:embed="rId10"/>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514B589-D754-4ACA-AFC0-90017A825D4B}"/>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196518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004D84AC-3878-49AE-845F-14E377C4CB1D}"/>
              </a:ext>
            </a:extLst>
          </p:cNvPr>
          <p:cNvSpPr>
            <a:spLocks noGrp="1"/>
          </p:cNvSpPr>
          <p:nvPr>
            <p:ph idx="10"/>
          </p:nvPr>
        </p:nvSpPr>
        <p:spPr/>
        <p:txBody>
          <a:bodyPr/>
          <a:lstStyle/>
          <a:p>
            <a:r>
              <a:rPr lang="en-US" dirty="0"/>
              <a:t>Introduction to Neural Networks</a:t>
            </a:r>
          </a:p>
          <a:p>
            <a:endParaRPr lang="en-US" dirty="0"/>
          </a:p>
        </p:txBody>
      </p:sp>
      <p:graphicFrame>
        <p:nvGraphicFramePr>
          <p:cNvPr id="64" name="Object 12"/>
          <p:cNvGraphicFramePr>
            <a:graphicFrameLocks noChangeAspect="1"/>
          </p:cNvGraphicFramePr>
          <p:nvPr/>
        </p:nvGraphicFramePr>
        <p:xfrm>
          <a:off x="5337196" y="2856081"/>
          <a:ext cx="4698066" cy="526676"/>
        </p:xfrm>
        <a:graphic>
          <a:graphicData uri="http://schemas.openxmlformats.org/presentationml/2006/ole">
            <mc:AlternateContent xmlns:mc="http://schemas.openxmlformats.org/markup-compatibility/2006">
              <mc:Choice xmlns:v="urn:schemas-microsoft-com:vml" Requires="v">
                <p:oleObj name="方程式" r:id="rId5" imgW="1917360" imgH="215640" progId="Equation.3">
                  <p:embed/>
                </p:oleObj>
              </mc:Choice>
              <mc:Fallback>
                <p:oleObj name="方程式" r:id="rId5" imgW="1917360" imgH="215640" progId="Equation.3">
                  <p:embed/>
                  <p:pic>
                    <p:nvPicPr>
                      <p:cNvPr id="64" name="Object 12"/>
                      <p:cNvPicPr>
                        <a:picLocks noChangeAspect="1" noChangeArrowheads="1"/>
                      </p:cNvPicPr>
                      <p:nvPr/>
                    </p:nvPicPr>
                    <p:blipFill>
                      <a:blip r:embed="rId6"/>
                      <a:srcRect/>
                      <a:stretch>
                        <a:fillRect/>
                      </a:stretch>
                    </p:blipFill>
                    <p:spPr bwMode="auto">
                      <a:xfrm>
                        <a:off x="5337196" y="2856081"/>
                        <a:ext cx="4698066" cy="526676"/>
                      </a:xfrm>
                      <a:prstGeom prst="rect">
                        <a:avLst/>
                      </a:prstGeom>
                      <a:noFill/>
                    </p:spPr>
                  </p:pic>
                </p:oleObj>
              </mc:Fallback>
            </mc:AlternateContent>
          </a:graphicData>
        </a:graphic>
      </p:graphicFrame>
      <p:sp>
        <p:nvSpPr>
          <p:cNvPr id="66" name="矩形 25"/>
          <p:cNvSpPr/>
          <p:nvPr/>
        </p:nvSpPr>
        <p:spPr>
          <a:xfrm>
            <a:off x="3490909" y="3129416"/>
            <a:ext cx="549609" cy="19582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67" name="直線單箭頭接點 35"/>
          <p:cNvCxnSpPr/>
          <p:nvPr/>
        </p:nvCxnSpPr>
        <p:spPr>
          <a:xfrm flipV="1">
            <a:off x="6680576" y="4455580"/>
            <a:ext cx="7100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3"/>
          <p:cNvSpPr/>
          <p:nvPr/>
        </p:nvSpPr>
        <p:spPr>
          <a:xfrm>
            <a:off x="4981742" y="5357007"/>
            <a:ext cx="526497" cy="515538"/>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9" name="矩形 4"/>
          <p:cNvSpPr/>
          <p:nvPr/>
        </p:nvSpPr>
        <p:spPr>
          <a:xfrm>
            <a:off x="2622070" y="3051885"/>
            <a:ext cx="526497" cy="24767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70" name="直線單箭頭接點 5"/>
          <p:cNvCxnSpPr>
            <a:stCxn id="82" idx="3"/>
            <a:endCxn id="84" idx="1"/>
          </p:cNvCxnSpPr>
          <p:nvPr/>
        </p:nvCxnSpPr>
        <p:spPr>
          <a:xfrm flipV="1">
            <a:off x="3141844" y="4464796"/>
            <a:ext cx="1893140" cy="6960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橢圓 6"/>
          <p:cNvSpPr/>
          <p:nvPr/>
        </p:nvSpPr>
        <p:spPr>
          <a:xfrm>
            <a:off x="6053724" y="4015761"/>
            <a:ext cx="830834" cy="83083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2118" dirty="0">
              <a:solidFill>
                <a:prstClr val="black"/>
              </a:solidFill>
              <a:latin typeface="Calibri"/>
              <a:ea typeface="新細明體" panose="02020500000000000000" pitchFamily="18" charset="-120"/>
            </a:endParaRPr>
          </a:p>
        </p:txBody>
      </p:sp>
      <p:graphicFrame>
        <p:nvGraphicFramePr>
          <p:cNvPr id="72" name="Object 12"/>
          <p:cNvGraphicFramePr>
            <a:graphicFrameLocks noChangeAspect="1"/>
          </p:cNvGraphicFramePr>
          <p:nvPr/>
        </p:nvGraphicFramePr>
        <p:xfrm>
          <a:off x="5638194" y="4114080"/>
          <a:ext cx="310963" cy="309562"/>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72" name="Object 12"/>
                      <p:cNvPicPr>
                        <a:picLocks noChangeAspect="1" noChangeArrowheads="1"/>
                      </p:cNvPicPr>
                      <p:nvPr/>
                    </p:nvPicPr>
                    <p:blipFill>
                      <a:blip r:embed="rId8"/>
                      <a:srcRect/>
                      <a:stretch>
                        <a:fillRect/>
                      </a:stretch>
                    </p:blipFill>
                    <p:spPr bwMode="auto">
                      <a:xfrm>
                        <a:off x="5638194" y="4114080"/>
                        <a:ext cx="310963" cy="309562"/>
                      </a:xfrm>
                      <a:prstGeom prst="rect">
                        <a:avLst/>
                      </a:prstGeom>
                      <a:noFill/>
                    </p:spPr>
                  </p:pic>
                </p:oleObj>
              </mc:Fallback>
            </mc:AlternateContent>
          </a:graphicData>
        </a:graphic>
      </p:graphicFrame>
      <p:graphicFrame>
        <p:nvGraphicFramePr>
          <p:cNvPr id="73" name="Object 12"/>
          <p:cNvGraphicFramePr>
            <a:graphicFrameLocks noChangeAspect="1"/>
          </p:cNvGraphicFramePr>
          <p:nvPr/>
        </p:nvGraphicFramePr>
        <p:xfrm>
          <a:off x="3542167" y="3147706"/>
          <a:ext cx="435629" cy="525276"/>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73" name="Object 12"/>
                      <p:cNvPicPr>
                        <a:picLocks noChangeAspect="1" noChangeArrowheads="1"/>
                      </p:cNvPicPr>
                      <p:nvPr/>
                    </p:nvPicPr>
                    <p:blipFill>
                      <a:blip r:embed="rId10"/>
                      <a:srcRect/>
                      <a:stretch>
                        <a:fillRect/>
                      </a:stretch>
                    </p:blipFill>
                    <p:spPr bwMode="auto">
                      <a:xfrm>
                        <a:off x="3542167" y="3147706"/>
                        <a:ext cx="435629" cy="525276"/>
                      </a:xfrm>
                      <a:prstGeom prst="rect">
                        <a:avLst/>
                      </a:prstGeom>
                      <a:noFill/>
                    </p:spPr>
                  </p:pic>
                </p:oleObj>
              </mc:Fallback>
            </mc:AlternateContent>
          </a:graphicData>
        </a:graphic>
      </p:graphicFrame>
      <p:graphicFrame>
        <p:nvGraphicFramePr>
          <p:cNvPr id="74" name="Object 12"/>
          <p:cNvGraphicFramePr>
            <a:graphicFrameLocks noChangeAspect="1"/>
          </p:cNvGraphicFramePr>
          <p:nvPr/>
        </p:nvGraphicFramePr>
        <p:xfrm>
          <a:off x="3545563" y="3709107"/>
          <a:ext cx="466445" cy="525276"/>
        </p:xfrm>
        <a:graphic>
          <a:graphicData uri="http://schemas.openxmlformats.org/presentationml/2006/ole">
            <mc:AlternateContent xmlns:mc="http://schemas.openxmlformats.org/markup-compatibility/2006">
              <mc:Choice xmlns:v="urn:schemas-microsoft-com:vml" Requires="v">
                <p:oleObj name="方程式" r:id="rId11" imgW="190440" imgH="215640" progId="Equation.3">
                  <p:embed/>
                </p:oleObj>
              </mc:Choice>
              <mc:Fallback>
                <p:oleObj name="方程式" r:id="rId11" imgW="190440" imgH="215640" progId="Equation.3">
                  <p:embed/>
                  <p:pic>
                    <p:nvPicPr>
                      <p:cNvPr id="74" name="Object 12"/>
                      <p:cNvPicPr>
                        <a:picLocks noChangeAspect="1" noChangeArrowheads="1"/>
                      </p:cNvPicPr>
                      <p:nvPr/>
                    </p:nvPicPr>
                    <p:blipFill>
                      <a:blip r:embed="rId12"/>
                      <a:srcRect/>
                      <a:stretch>
                        <a:fillRect/>
                      </a:stretch>
                    </p:blipFill>
                    <p:spPr bwMode="auto">
                      <a:xfrm>
                        <a:off x="3545563" y="3709107"/>
                        <a:ext cx="466445" cy="525276"/>
                      </a:xfrm>
                      <a:prstGeom prst="rect">
                        <a:avLst/>
                      </a:prstGeom>
                      <a:noFill/>
                    </p:spPr>
                  </p:pic>
                </p:oleObj>
              </mc:Fallback>
            </mc:AlternateContent>
          </a:graphicData>
        </a:graphic>
      </p:graphicFrame>
      <p:graphicFrame>
        <p:nvGraphicFramePr>
          <p:cNvPr id="75" name="Object 12"/>
          <p:cNvGraphicFramePr>
            <a:graphicFrameLocks noChangeAspect="1"/>
          </p:cNvGraphicFramePr>
          <p:nvPr/>
        </p:nvGraphicFramePr>
        <p:xfrm>
          <a:off x="3542167" y="4396327"/>
          <a:ext cx="528077" cy="525275"/>
        </p:xfrm>
        <a:graphic>
          <a:graphicData uri="http://schemas.openxmlformats.org/presentationml/2006/ole">
            <mc:AlternateContent xmlns:mc="http://schemas.openxmlformats.org/markup-compatibility/2006">
              <mc:Choice xmlns:v="urn:schemas-microsoft-com:vml" Requires="v">
                <p:oleObj name="方程式" r:id="rId13" imgW="215640" imgH="215640" progId="Equation.3">
                  <p:embed/>
                </p:oleObj>
              </mc:Choice>
              <mc:Fallback>
                <p:oleObj name="方程式" r:id="rId13" imgW="215640" imgH="215640" progId="Equation.3">
                  <p:embed/>
                  <p:pic>
                    <p:nvPicPr>
                      <p:cNvPr id="75" name="Object 12"/>
                      <p:cNvPicPr>
                        <a:picLocks noChangeAspect="1" noChangeArrowheads="1"/>
                      </p:cNvPicPr>
                      <p:nvPr/>
                    </p:nvPicPr>
                    <p:blipFill>
                      <a:blip r:embed="rId14"/>
                      <a:srcRect/>
                      <a:stretch>
                        <a:fillRect/>
                      </a:stretch>
                    </p:blipFill>
                    <p:spPr bwMode="auto">
                      <a:xfrm>
                        <a:off x="3542167" y="4396327"/>
                        <a:ext cx="528077" cy="525275"/>
                      </a:xfrm>
                      <a:prstGeom prst="rect">
                        <a:avLst/>
                      </a:prstGeom>
                      <a:noFill/>
                    </p:spPr>
                  </p:pic>
                </p:oleObj>
              </mc:Fallback>
            </mc:AlternateContent>
          </a:graphicData>
        </a:graphic>
      </p:graphicFrame>
      <p:cxnSp>
        <p:nvCxnSpPr>
          <p:cNvPr id="76" name="直線單箭頭接點 11"/>
          <p:cNvCxnSpPr/>
          <p:nvPr/>
        </p:nvCxnSpPr>
        <p:spPr>
          <a:xfrm flipV="1">
            <a:off x="5336320" y="4437795"/>
            <a:ext cx="710018"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2"/>
          <p:cNvCxnSpPr>
            <a:stCxn id="81" idx="3"/>
            <a:endCxn id="84" idx="1"/>
          </p:cNvCxnSpPr>
          <p:nvPr/>
        </p:nvCxnSpPr>
        <p:spPr>
          <a:xfrm>
            <a:off x="3131228" y="4087805"/>
            <a:ext cx="1903756" cy="3769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3"/>
          <p:cNvCxnSpPr>
            <a:endCxn id="84" idx="1"/>
          </p:cNvCxnSpPr>
          <p:nvPr/>
        </p:nvCxnSpPr>
        <p:spPr>
          <a:xfrm>
            <a:off x="3148567" y="3330503"/>
            <a:ext cx="1886417" cy="11342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
          <p:cNvSpPr txBox="1"/>
          <p:nvPr/>
        </p:nvSpPr>
        <p:spPr>
          <a:xfrm rot="5400000">
            <a:off x="2628114" y="451200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aphicFrame>
        <p:nvGraphicFramePr>
          <p:cNvPr id="80" name="Object 12"/>
          <p:cNvGraphicFramePr>
            <a:graphicFrameLocks noChangeAspect="1"/>
          </p:cNvGraphicFramePr>
          <p:nvPr/>
        </p:nvGraphicFramePr>
        <p:xfrm>
          <a:off x="2694199" y="3014142"/>
          <a:ext cx="437029" cy="556092"/>
        </p:xfrm>
        <a:graphic>
          <a:graphicData uri="http://schemas.openxmlformats.org/presentationml/2006/ole">
            <mc:AlternateContent xmlns:mc="http://schemas.openxmlformats.org/markup-compatibility/2006">
              <mc:Choice xmlns:v="urn:schemas-microsoft-com:vml" Requires="v">
                <p:oleObj name="方程式" r:id="rId15" imgW="177480" imgH="228600" progId="Equation.3">
                  <p:embed/>
                </p:oleObj>
              </mc:Choice>
              <mc:Fallback>
                <p:oleObj name="方程式" r:id="rId15" imgW="177480" imgH="228600" progId="Equation.3">
                  <p:embed/>
                  <p:pic>
                    <p:nvPicPr>
                      <p:cNvPr id="80" name="Object 12"/>
                      <p:cNvPicPr>
                        <a:picLocks noChangeAspect="1" noChangeArrowheads="1"/>
                      </p:cNvPicPr>
                      <p:nvPr/>
                    </p:nvPicPr>
                    <p:blipFill>
                      <a:blip r:embed="rId16"/>
                      <a:srcRect/>
                      <a:stretch>
                        <a:fillRect/>
                      </a:stretch>
                    </p:blipFill>
                    <p:spPr bwMode="auto">
                      <a:xfrm>
                        <a:off x="2694199" y="3014142"/>
                        <a:ext cx="437029" cy="556092"/>
                      </a:xfrm>
                      <a:prstGeom prst="rect">
                        <a:avLst/>
                      </a:prstGeom>
                      <a:noFill/>
                    </p:spPr>
                  </p:pic>
                </p:oleObj>
              </mc:Fallback>
            </mc:AlternateContent>
          </a:graphicData>
        </a:graphic>
      </p:graphicFrame>
      <p:graphicFrame>
        <p:nvGraphicFramePr>
          <p:cNvPr id="81" name="Object 12"/>
          <p:cNvGraphicFramePr>
            <a:graphicFrameLocks noChangeAspect="1"/>
          </p:cNvGraphicFramePr>
          <p:nvPr/>
        </p:nvGraphicFramePr>
        <p:xfrm>
          <a:off x="2694199" y="3809759"/>
          <a:ext cx="437029" cy="556092"/>
        </p:xfrm>
        <a:graphic>
          <a:graphicData uri="http://schemas.openxmlformats.org/presentationml/2006/ole">
            <mc:AlternateContent xmlns:mc="http://schemas.openxmlformats.org/markup-compatibility/2006">
              <mc:Choice xmlns:v="urn:schemas-microsoft-com:vml" Requires="v">
                <p:oleObj name="方程式" r:id="rId17" imgW="177480" imgH="228600" progId="Equation.3">
                  <p:embed/>
                </p:oleObj>
              </mc:Choice>
              <mc:Fallback>
                <p:oleObj name="方程式" r:id="rId17" imgW="177480" imgH="228600" progId="Equation.3">
                  <p:embed/>
                  <p:pic>
                    <p:nvPicPr>
                      <p:cNvPr id="81" name="Object 12"/>
                      <p:cNvPicPr>
                        <a:picLocks noChangeAspect="1" noChangeArrowheads="1"/>
                      </p:cNvPicPr>
                      <p:nvPr/>
                    </p:nvPicPr>
                    <p:blipFill>
                      <a:blip r:embed="rId18"/>
                      <a:srcRect/>
                      <a:stretch>
                        <a:fillRect/>
                      </a:stretch>
                    </p:blipFill>
                    <p:spPr bwMode="auto">
                      <a:xfrm>
                        <a:off x="2694199" y="3809759"/>
                        <a:ext cx="437029" cy="556092"/>
                      </a:xfrm>
                      <a:prstGeom prst="rect">
                        <a:avLst/>
                      </a:prstGeom>
                      <a:noFill/>
                    </p:spPr>
                  </p:pic>
                </p:oleObj>
              </mc:Fallback>
            </mc:AlternateContent>
          </a:graphicData>
        </a:graphic>
      </p:graphicFrame>
      <p:graphicFrame>
        <p:nvGraphicFramePr>
          <p:cNvPr id="82" name="Object 12"/>
          <p:cNvGraphicFramePr>
            <a:graphicFrameLocks noChangeAspect="1"/>
          </p:cNvGraphicFramePr>
          <p:nvPr/>
        </p:nvGraphicFramePr>
        <p:xfrm>
          <a:off x="2671197" y="4882805"/>
          <a:ext cx="470647" cy="556092"/>
        </p:xfrm>
        <a:graphic>
          <a:graphicData uri="http://schemas.openxmlformats.org/presentationml/2006/ole">
            <mc:AlternateContent xmlns:mc="http://schemas.openxmlformats.org/markup-compatibility/2006">
              <mc:Choice xmlns:v="urn:schemas-microsoft-com:vml" Requires="v">
                <p:oleObj name="方程式" r:id="rId19" imgW="190440" imgH="228600" progId="Equation.3">
                  <p:embed/>
                </p:oleObj>
              </mc:Choice>
              <mc:Fallback>
                <p:oleObj name="方程式" r:id="rId19" imgW="190440" imgH="228600" progId="Equation.3">
                  <p:embed/>
                  <p:pic>
                    <p:nvPicPr>
                      <p:cNvPr id="82" name="Object 12"/>
                      <p:cNvPicPr>
                        <a:picLocks noChangeAspect="1" noChangeArrowheads="1"/>
                      </p:cNvPicPr>
                      <p:nvPr/>
                    </p:nvPicPr>
                    <p:blipFill>
                      <a:blip r:embed="rId20"/>
                      <a:srcRect/>
                      <a:stretch>
                        <a:fillRect/>
                      </a:stretch>
                    </p:blipFill>
                    <p:spPr bwMode="auto">
                      <a:xfrm>
                        <a:off x="2671197" y="4882805"/>
                        <a:ext cx="470647" cy="556092"/>
                      </a:xfrm>
                      <a:prstGeom prst="rect">
                        <a:avLst/>
                      </a:prstGeom>
                      <a:noFill/>
                    </p:spPr>
                  </p:pic>
                </p:oleObj>
              </mc:Fallback>
            </mc:AlternateContent>
          </a:graphicData>
        </a:graphic>
      </p:graphicFrame>
      <p:grpSp>
        <p:nvGrpSpPr>
          <p:cNvPr id="83" name="群組 20"/>
          <p:cNvGrpSpPr/>
          <p:nvPr/>
        </p:nvGrpSpPr>
        <p:grpSpPr>
          <a:xfrm>
            <a:off x="5034984" y="4235243"/>
            <a:ext cx="459105" cy="459105"/>
            <a:chOff x="3342651" y="3507082"/>
            <a:chExt cx="520319" cy="520319"/>
          </a:xfrm>
        </p:grpSpPr>
        <p:sp>
          <p:nvSpPr>
            <p:cNvPr id="8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8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85"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86" name="Object 12"/>
          <p:cNvGraphicFramePr>
            <a:graphicFrameLocks noChangeAspect="1"/>
          </p:cNvGraphicFramePr>
          <p:nvPr/>
        </p:nvGraphicFramePr>
        <p:xfrm>
          <a:off x="5085892" y="5429818"/>
          <a:ext cx="312364" cy="431426"/>
        </p:xfrm>
        <a:graphic>
          <a:graphicData uri="http://schemas.openxmlformats.org/presentationml/2006/ole">
            <mc:AlternateContent xmlns:mc="http://schemas.openxmlformats.org/markup-compatibility/2006">
              <mc:Choice xmlns:v="urn:schemas-microsoft-com:vml" Requires="v">
                <p:oleObj name="方程式" r:id="rId23" imgW="126720" imgH="177480" progId="Equation.3">
                  <p:embed/>
                </p:oleObj>
              </mc:Choice>
              <mc:Fallback>
                <p:oleObj name="方程式" r:id="rId23" imgW="126720" imgH="177480" progId="Equation.3">
                  <p:embed/>
                  <p:pic>
                    <p:nvPicPr>
                      <p:cNvPr id="86" name="Object 12"/>
                      <p:cNvPicPr>
                        <a:picLocks noChangeAspect="1" noChangeArrowheads="1"/>
                      </p:cNvPicPr>
                      <p:nvPr/>
                    </p:nvPicPr>
                    <p:blipFill>
                      <a:blip r:embed="rId24"/>
                      <a:srcRect/>
                      <a:stretch>
                        <a:fillRect/>
                      </a:stretch>
                    </p:blipFill>
                    <p:spPr bwMode="auto">
                      <a:xfrm>
                        <a:off x="5085892" y="5429818"/>
                        <a:ext cx="312364" cy="431426"/>
                      </a:xfrm>
                      <a:prstGeom prst="rect">
                        <a:avLst/>
                      </a:prstGeom>
                      <a:noFill/>
                    </p:spPr>
                  </p:pic>
                </p:oleObj>
              </mc:Fallback>
            </mc:AlternateContent>
          </a:graphicData>
        </a:graphic>
      </p:graphicFrame>
      <p:cxnSp>
        <p:nvCxnSpPr>
          <p:cNvPr id="87" name="直線單箭頭接點 24"/>
          <p:cNvCxnSpPr/>
          <p:nvPr/>
        </p:nvCxnSpPr>
        <p:spPr>
          <a:xfrm flipV="1">
            <a:off x="5256637" y="4703563"/>
            <a:ext cx="0" cy="665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Object 12"/>
          <p:cNvGraphicFramePr>
            <a:graphicFrameLocks noChangeAspect="1"/>
          </p:cNvGraphicFramePr>
          <p:nvPr/>
        </p:nvGraphicFramePr>
        <p:xfrm>
          <a:off x="6113186" y="4188318"/>
          <a:ext cx="694765" cy="470647"/>
        </p:xfrm>
        <a:graphic>
          <a:graphicData uri="http://schemas.openxmlformats.org/presentationml/2006/ole">
            <mc:AlternateContent xmlns:mc="http://schemas.openxmlformats.org/markup-compatibility/2006">
              <mc:Choice xmlns:v="urn:schemas-microsoft-com:vml" Requires="v">
                <p:oleObj name="方程式" r:id="rId25" imgW="317160" imgH="215640" progId="Equation.3">
                  <p:embed/>
                </p:oleObj>
              </mc:Choice>
              <mc:Fallback>
                <p:oleObj name="方程式" r:id="rId25" imgW="317160" imgH="215640" progId="Equation.3">
                  <p:embed/>
                  <p:pic>
                    <p:nvPicPr>
                      <p:cNvPr id="88" name="Object 12"/>
                      <p:cNvPicPr>
                        <a:picLocks noChangeAspect="1" noChangeArrowheads="1"/>
                      </p:cNvPicPr>
                      <p:nvPr/>
                    </p:nvPicPr>
                    <p:blipFill>
                      <a:blip r:embed="rId26"/>
                      <a:srcRect/>
                      <a:stretch>
                        <a:fillRect/>
                      </a:stretch>
                    </p:blipFill>
                    <p:spPr bwMode="auto">
                      <a:xfrm>
                        <a:off x="6113186" y="4188318"/>
                        <a:ext cx="694765" cy="470647"/>
                      </a:xfrm>
                      <a:prstGeom prst="rect">
                        <a:avLst/>
                      </a:prstGeom>
                      <a:noFill/>
                    </p:spPr>
                  </p:pic>
                </p:oleObj>
              </mc:Fallback>
            </mc:AlternateContent>
          </a:graphicData>
        </a:graphic>
      </p:graphicFrame>
      <p:sp>
        <p:nvSpPr>
          <p:cNvPr id="89" name="文字方塊 33"/>
          <p:cNvSpPr txBox="1"/>
          <p:nvPr/>
        </p:nvSpPr>
        <p:spPr>
          <a:xfrm>
            <a:off x="4890005" y="5880790"/>
            <a:ext cx="704137"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bias</a:t>
            </a:r>
            <a:endParaRPr lang="zh-TW" altLang="en-US" sz="2118" dirty="0">
              <a:solidFill>
                <a:srgbClr val="0000FF"/>
              </a:solidFill>
              <a:latin typeface="Calibri"/>
              <a:ea typeface="新細明體" panose="02020500000000000000" pitchFamily="18" charset="-120"/>
            </a:endParaRPr>
          </a:p>
        </p:txBody>
      </p:sp>
      <p:graphicFrame>
        <p:nvGraphicFramePr>
          <p:cNvPr id="90" name="Object 12"/>
          <p:cNvGraphicFramePr>
            <a:graphicFrameLocks noChangeAspect="1"/>
          </p:cNvGraphicFramePr>
          <p:nvPr/>
        </p:nvGraphicFramePr>
        <p:xfrm>
          <a:off x="7445150" y="4270919"/>
          <a:ext cx="310963" cy="340379"/>
        </p:xfrm>
        <a:graphic>
          <a:graphicData uri="http://schemas.openxmlformats.org/presentationml/2006/ole">
            <mc:AlternateContent xmlns:mc="http://schemas.openxmlformats.org/markup-compatibility/2006">
              <mc:Choice xmlns:v="urn:schemas-microsoft-com:vml" Requires="v">
                <p:oleObj name="方程式" r:id="rId27" imgW="126720" imgH="139680" progId="Equation.3">
                  <p:embed/>
                </p:oleObj>
              </mc:Choice>
              <mc:Fallback>
                <p:oleObj name="方程式" r:id="rId27" imgW="126720" imgH="139680" progId="Equation.3">
                  <p:embed/>
                  <p:pic>
                    <p:nvPicPr>
                      <p:cNvPr id="90" name="Object 12"/>
                      <p:cNvPicPr>
                        <a:picLocks noChangeAspect="1" noChangeArrowheads="1"/>
                      </p:cNvPicPr>
                      <p:nvPr/>
                    </p:nvPicPr>
                    <p:blipFill>
                      <a:blip r:embed="rId28"/>
                      <a:srcRect/>
                      <a:stretch>
                        <a:fillRect/>
                      </a:stretch>
                    </p:blipFill>
                    <p:spPr bwMode="auto">
                      <a:xfrm>
                        <a:off x="7445150" y="4270919"/>
                        <a:ext cx="310963" cy="340379"/>
                      </a:xfrm>
                      <a:prstGeom prst="rect">
                        <a:avLst/>
                      </a:prstGeom>
                      <a:noFill/>
                    </p:spPr>
                  </p:pic>
                </p:oleObj>
              </mc:Fallback>
            </mc:AlternateContent>
          </a:graphicData>
        </a:graphic>
      </p:graphicFrame>
      <p:sp>
        <p:nvSpPr>
          <p:cNvPr id="91" name="文字方塊 39"/>
          <p:cNvSpPr txBox="1"/>
          <p:nvPr/>
        </p:nvSpPr>
        <p:spPr>
          <a:xfrm>
            <a:off x="5691328" y="4900099"/>
            <a:ext cx="1671865" cy="744178"/>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Activation function</a:t>
            </a:r>
            <a:endParaRPr lang="zh-TW" altLang="en-US" sz="2118" dirty="0">
              <a:solidFill>
                <a:srgbClr val="0000FF"/>
              </a:solidFill>
              <a:latin typeface="Calibri"/>
              <a:ea typeface="新細明體" panose="02020500000000000000" pitchFamily="18" charset="-120"/>
            </a:endParaRPr>
          </a:p>
        </p:txBody>
      </p:sp>
      <p:sp>
        <p:nvSpPr>
          <p:cNvPr id="92" name="文字方塊 38"/>
          <p:cNvSpPr txBox="1"/>
          <p:nvPr/>
        </p:nvSpPr>
        <p:spPr>
          <a:xfrm>
            <a:off x="3271531" y="5160851"/>
            <a:ext cx="1046975"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weights</a:t>
            </a:r>
            <a:endParaRPr lang="zh-TW" altLang="en-US" sz="2118" dirty="0">
              <a:solidFill>
                <a:srgbClr val="0000FF"/>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95" name="文字方塊 34"/>
              <p:cNvSpPr txBox="1"/>
              <p:nvPr/>
            </p:nvSpPr>
            <p:spPr>
              <a:xfrm>
                <a:off x="7158156" y="3459921"/>
                <a:ext cx="1285416" cy="38023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𝑎</m:t>
                      </m:r>
                      <m:r>
                        <a:rPr lang="en-US" altLang="zh-TW" sz="2471" i="1">
                          <a:solidFill>
                            <a:prstClr val="black"/>
                          </a:solidFill>
                          <a:latin typeface="Cambria Math" panose="02040503050406030204" pitchFamily="18" charset="0"/>
                        </a:rPr>
                        <m:t>=</m:t>
                      </m:r>
                      <m:r>
                        <a:rPr lang="zh-TW" altLang="en-US" sz="2471" i="1">
                          <a:solidFill>
                            <a:prstClr val="black"/>
                          </a:solidFill>
                          <a:latin typeface="Cambria Math" panose="02040503050406030204" pitchFamily="18" charset="0"/>
                        </a:rPr>
                        <m:t>𝜎</m:t>
                      </m:r>
                      <m:d>
                        <m:dPr>
                          <m:ctrlPr>
                            <a:rPr lang="en-US" altLang="zh-TW" sz="2471" i="1">
                              <a:solidFill>
                                <a:prstClr val="black"/>
                              </a:solidFill>
                              <a:latin typeface="Cambria Math" panose="02040503050406030204" pitchFamily="18" charset="0"/>
                            </a:rPr>
                          </m:ctrlPr>
                        </m:dPr>
                        <m:e>
                          <m:r>
                            <a:rPr lang="en-US" altLang="zh-TW" sz="2471" i="1">
                              <a:solidFill>
                                <a:prstClr val="black"/>
                              </a:solidFill>
                              <a:latin typeface="Cambria Math" panose="02040503050406030204" pitchFamily="18" charset="0"/>
                            </a:rPr>
                            <m:t>𝑧</m:t>
                          </m:r>
                        </m:e>
                      </m:d>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95" name="文字方塊 34"/>
              <p:cNvSpPr txBox="1">
                <a:spLocks noRot="1" noChangeAspect="1" noMove="1" noResize="1" noEditPoints="1" noAdjustHandles="1" noChangeArrowheads="1" noChangeShapeType="1" noTextEdit="1"/>
              </p:cNvSpPr>
              <p:nvPr/>
            </p:nvSpPr>
            <p:spPr>
              <a:xfrm>
                <a:off x="7158156" y="3459921"/>
                <a:ext cx="1285416" cy="380232"/>
              </a:xfrm>
              <a:prstGeom prst="rect">
                <a:avLst/>
              </a:prstGeom>
              <a:blipFill>
                <a:blip r:embed="rId29"/>
                <a:stretch>
                  <a:fillRect l="-2941"/>
                </a:stretch>
              </a:blipFill>
            </p:spPr>
            <p:txBody>
              <a:bodyPr/>
              <a:lstStyle/>
              <a:p>
                <a:r>
                  <a:rPr lang="en-US">
                    <a:noFill/>
                  </a:rPr>
                  <a:t> </a:t>
                </a:r>
              </a:p>
            </p:txBody>
          </p:sp>
        </mc:Fallback>
      </mc:AlternateContent>
      <p:sp>
        <p:nvSpPr>
          <p:cNvPr id="97" name="文字方塊 38"/>
          <p:cNvSpPr txBox="1"/>
          <p:nvPr/>
        </p:nvSpPr>
        <p:spPr>
          <a:xfrm>
            <a:off x="2361830" y="5653229"/>
            <a:ext cx="1046975" cy="418256"/>
          </a:xfrm>
          <a:prstGeom prst="rect">
            <a:avLst/>
          </a:prstGeom>
          <a:noFill/>
        </p:spPr>
        <p:txBody>
          <a:bodyPr wrap="square" rtlCol="0">
            <a:spAutoFit/>
          </a:bodyPr>
          <a:lstStyle/>
          <a:p>
            <a:pPr algn="ctr" defTabSz="899010"/>
            <a:r>
              <a:rPr lang="en-US" altLang="zh-TW" sz="2118" dirty="0">
                <a:solidFill>
                  <a:srgbClr val="00B050"/>
                </a:solidFill>
                <a:latin typeface="Calibri"/>
                <a:ea typeface="新細明體" panose="02020500000000000000" pitchFamily="18" charset="-120"/>
              </a:rPr>
              <a:t>input</a:t>
            </a:r>
            <a:endParaRPr lang="zh-TW" altLang="en-US" sz="2118" dirty="0">
              <a:solidFill>
                <a:srgbClr val="00B050"/>
              </a:solidFill>
              <a:latin typeface="Calibri"/>
              <a:ea typeface="新細明體" panose="02020500000000000000" pitchFamily="18" charset="-120"/>
            </a:endParaRPr>
          </a:p>
        </p:txBody>
      </p:sp>
      <p:sp>
        <p:nvSpPr>
          <p:cNvPr id="98" name="文字方塊 38"/>
          <p:cNvSpPr txBox="1"/>
          <p:nvPr/>
        </p:nvSpPr>
        <p:spPr>
          <a:xfrm>
            <a:off x="7158156" y="4544614"/>
            <a:ext cx="1046975" cy="418256"/>
          </a:xfrm>
          <a:prstGeom prst="rect">
            <a:avLst/>
          </a:prstGeom>
          <a:noFill/>
        </p:spPr>
        <p:txBody>
          <a:bodyPr wrap="square" rtlCol="0">
            <a:spAutoFit/>
          </a:bodyPr>
          <a:lstStyle/>
          <a:p>
            <a:pPr algn="ctr" defTabSz="899010"/>
            <a:r>
              <a:rPr lang="en-US" altLang="zh-TW" sz="2118" dirty="0">
                <a:solidFill>
                  <a:srgbClr val="00B050"/>
                </a:solidFill>
                <a:latin typeface="Calibri"/>
                <a:ea typeface="新細明體" panose="02020500000000000000" pitchFamily="18" charset="-120"/>
              </a:rPr>
              <a:t>output</a:t>
            </a:r>
            <a:endParaRPr lang="zh-TW" altLang="en-US" sz="2118" dirty="0">
              <a:solidFill>
                <a:srgbClr val="00B050"/>
              </a:solidFill>
              <a:latin typeface="Calibri"/>
              <a:ea typeface="新細明體" panose="02020500000000000000" pitchFamily="18" charset="-120"/>
            </a:endParaRPr>
          </a:p>
        </p:txBody>
      </p:sp>
      <p:sp>
        <p:nvSpPr>
          <p:cNvPr id="99" name="文字方塊 14"/>
          <p:cNvSpPr txBox="1"/>
          <p:nvPr/>
        </p:nvSpPr>
        <p:spPr>
          <a:xfrm rot="5400000">
            <a:off x="3488873" y="4152474"/>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6" name="TextBox 35">
            <a:extLst>
              <a:ext uri="{FF2B5EF4-FFF2-40B4-BE49-F238E27FC236}">
                <a16:creationId xmlns:a16="http://schemas.microsoft.com/office/drawing/2014/main" id="{9D9524E6-5959-4D51-8D5D-CA54A676CA5D}"/>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5926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1" grpId="0" animBg="1"/>
      <p:bldP spid="79" grpId="0"/>
      <p:bldP spid="89" grpId="0"/>
      <p:bldP spid="91" grpId="0"/>
      <p:bldP spid="92" grpId="0"/>
      <p:bldP spid="97" grpId="0"/>
      <p:bldP spid="98" grpId="0"/>
      <p:bldP spid="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Elements of Neural Networks </a:t>
            </a:r>
          </a:p>
        </p:txBody>
      </p:sp>
      <p:sp>
        <p:nvSpPr>
          <p:cNvPr id="3" name="Content Placeholder 2"/>
          <p:cNvSpPr>
            <a:spLocks noGrp="1"/>
          </p:cNvSpPr>
          <p:nvPr>
            <p:ph idx="1"/>
          </p:nvPr>
        </p:nvSpPr>
        <p:spPr/>
        <p:txBody>
          <a:bodyPr/>
          <a:lstStyle/>
          <a:p>
            <a:r>
              <a:rPr lang="en-US" dirty="0"/>
              <a:t>A NN with one hidden layer and one output layer</a:t>
            </a:r>
          </a:p>
        </p:txBody>
      </p:sp>
      <p:sp>
        <p:nvSpPr>
          <p:cNvPr id="4" name="Content Placeholder 3">
            <a:extLst>
              <a:ext uri="{FF2B5EF4-FFF2-40B4-BE49-F238E27FC236}">
                <a16:creationId xmlns:a16="http://schemas.microsoft.com/office/drawing/2014/main" id="{1857A983-B137-46ED-BDEA-339E7D48B7C1}"/>
              </a:ext>
            </a:extLst>
          </p:cNvPr>
          <p:cNvSpPr>
            <a:spLocks noGrp="1"/>
          </p:cNvSpPr>
          <p:nvPr>
            <p:ph idx="10"/>
          </p:nvPr>
        </p:nvSpPr>
        <p:spPr/>
        <p:txBody>
          <a:bodyPr/>
          <a:lstStyle/>
          <a:p>
            <a:r>
              <a:rPr lang="en-US" dirty="0"/>
              <a:t>Introduction to Neural Networks</a:t>
            </a:r>
          </a:p>
          <a:p>
            <a:endParaRPr lang="en-US" dirty="0"/>
          </a:p>
        </p:txBody>
      </p:sp>
      <p:sp>
        <p:nvSpPr>
          <p:cNvPr id="5" name="Στρογγυλεμένο ορθογώνιο 11"/>
          <p:cNvSpPr/>
          <p:nvPr/>
        </p:nvSpPr>
        <p:spPr>
          <a:xfrm>
            <a:off x="3264255" y="2506778"/>
            <a:ext cx="998444" cy="37416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el-GR" sz="1770">
              <a:solidFill>
                <a:prstClr val="black"/>
              </a:solidFill>
              <a:latin typeface="Calibri"/>
            </a:endParaRPr>
          </a:p>
        </p:txBody>
      </p:sp>
      <p:sp>
        <p:nvSpPr>
          <p:cNvPr id="6" name="Στρογγυλεμένο ορθογώνιο 12"/>
          <p:cNvSpPr/>
          <p:nvPr/>
        </p:nvSpPr>
        <p:spPr>
          <a:xfrm>
            <a:off x="4706452" y="3505221"/>
            <a:ext cx="765894" cy="171529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el-GR" sz="1770">
              <a:solidFill>
                <a:prstClr val="black"/>
              </a:solidFill>
              <a:latin typeface="Calibri"/>
            </a:endParaRPr>
          </a:p>
        </p:txBody>
      </p:sp>
      <p:sp>
        <p:nvSpPr>
          <p:cNvPr id="7" name="Στρογγυλεμένο ορθογώνιο 16"/>
          <p:cNvSpPr/>
          <p:nvPr/>
        </p:nvSpPr>
        <p:spPr>
          <a:xfrm>
            <a:off x="2054020" y="3001488"/>
            <a:ext cx="765894" cy="2722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el-GR" sz="1770">
              <a:solidFill>
                <a:prstClr val="black"/>
              </a:solidFill>
              <a:latin typeface="Calibri"/>
            </a:endParaRP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202" y="2338689"/>
            <a:ext cx="3361765" cy="40453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589363" y="6245034"/>
                <a:ext cx="378629" cy="363946"/>
              </a:xfrm>
              <a:prstGeom prst="rect">
                <a:avLst/>
              </a:prstGeom>
              <a:noFill/>
            </p:spPr>
            <p:txBody>
              <a:bodyPr wrap="none" rtlCol="0">
                <a:spAutoFit/>
              </a:bodyPr>
              <a:lstStyle/>
              <a:p>
                <a:pPr defTabSz="899010"/>
                <a14:m>
                  <m:oMathPara xmlns:m="http://schemas.openxmlformats.org/officeDocument/2006/math">
                    <m:oMathParaPr>
                      <m:jc m:val="centerGroup"/>
                    </m:oMathParaPr>
                    <m:oMath xmlns:m="http://schemas.openxmlformats.org/officeDocument/2006/math">
                      <m:r>
                        <a:rPr lang="en-US" sz="1765" b="1" i="1">
                          <a:solidFill>
                            <a:srgbClr val="8064A2"/>
                          </a:solidFill>
                          <a:latin typeface="Cambria Math" charset="0"/>
                        </a:rPr>
                        <m:t>𝒉</m:t>
                      </m:r>
                    </m:oMath>
                  </m:oMathPara>
                </a14:m>
                <a:endParaRPr lang="el-GR" sz="1765" b="1" dirty="0">
                  <a:solidFill>
                    <a:prstClr val="black"/>
                  </a:solidFill>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89363" y="6245034"/>
                <a:ext cx="378629" cy="3639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Ορθογώνιο 14"/>
              <p:cNvSpPr/>
              <p:nvPr/>
            </p:nvSpPr>
            <p:spPr>
              <a:xfrm>
                <a:off x="4908212" y="5180967"/>
                <a:ext cx="370614" cy="363946"/>
              </a:xfrm>
              <a:prstGeom prst="rect">
                <a:avLst/>
              </a:prstGeom>
            </p:spPr>
            <p:txBody>
              <a:bodyPr wrap="none">
                <a:spAutoFit/>
              </a:bodyPr>
              <a:lstStyle/>
              <a:p>
                <a:pPr defTabSz="899010"/>
                <a14:m>
                  <m:oMathPara xmlns:m="http://schemas.openxmlformats.org/officeDocument/2006/math">
                    <m:oMathParaPr>
                      <m:jc m:val="centerGroup"/>
                    </m:oMathParaPr>
                    <m:oMath xmlns:m="http://schemas.openxmlformats.org/officeDocument/2006/math">
                      <m:r>
                        <a:rPr lang="en-US" sz="1765" b="1" i="1">
                          <a:solidFill>
                            <a:srgbClr val="9BBB59"/>
                          </a:solidFill>
                          <a:latin typeface="Cambria Math" charset="0"/>
                        </a:rPr>
                        <m:t>𝒚</m:t>
                      </m:r>
                    </m:oMath>
                  </m:oMathPara>
                </a14:m>
                <a:endParaRPr lang="el-GR" sz="1765" b="1" dirty="0">
                  <a:solidFill>
                    <a:srgbClr val="9BBB59"/>
                  </a:solidFill>
                  <a:latin typeface="Calibri"/>
                </a:endParaRPr>
              </a:p>
            </p:txBody>
          </p:sp>
        </mc:Choice>
        <mc:Fallback xmlns="">
          <p:sp>
            <p:nvSpPr>
              <p:cNvPr id="10" name="Ορθογώνιο 14"/>
              <p:cNvSpPr>
                <a:spLocks noRot="1" noChangeAspect="1" noMove="1" noResize="1" noEditPoints="1" noAdjustHandles="1" noChangeArrowheads="1" noChangeShapeType="1" noTextEdit="1"/>
              </p:cNvSpPr>
              <p:nvPr/>
            </p:nvSpPr>
            <p:spPr>
              <a:xfrm>
                <a:off x="4908212" y="5180967"/>
                <a:ext cx="370614" cy="363946"/>
              </a:xfrm>
              <a:prstGeom prst="rect">
                <a:avLst/>
              </a:prstGeom>
              <a:blipFill>
                <a:blip r:embed="rId5"/>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Ορθογώνιο 15"/>
              <p:cNvSpPr/>
              <p:nvPr/>
            </p:nvSpPr>
            <p:spPr>
              <a:xfrm>
                <a:off x="2258609" y="5713727"/>
                <a:ext cx="365805" cy="363946"/>
              </a:xfrm>
              <a:prstGeom prst="rect">
                <a:avLst/>
              </a:prstGeom>
            </p:spPr>
            <p:txBody>
              <a:bodyPr wrap="none">
                <a:spAutoFit/>
              </a:bodyPr>
              <a:lstStyle/>
              <a:p>
                <a:pPr defTabSz="899010"/>
                <a14:m>
                  <m:oMathPara xmlns:m="http://schemas.openxmlformats.org/officeDocument/2006/math">
                    <m:oMathParaPr>
                      <m:jc m:val="centerGroup"/>
                    </m:oMathParaPr>
                    <m:oMath xmlns:m="http://schemas.openxmlformats.org/officeDocument/2006/math">
                      <m:r>
                        <a:rPr lang="en-US" sz="1765" b="1" i="1">
                          <a:solidFill>
                            <a:srgbClr val="FF0000"/>
                          </a:solidFill>
                          <a:latin typeface="Cambria Math" charset="0"/>
                        </a:rPr>
                        <m:t>𝒙</m:t>
                      </m:r>
                    </m:oMath>
                  </m:oMathPara>
                </a14:m>
                <a:endParaRPr lang="el-GR" sz="1770" b="1" dirty="0">
                  <a:solidFill>
                    <a:prstClr val="black"/>
                  </a:solidFill>
                  <a:latin typeface="Calibri"/>
                </a:endParaRPr>
              </a:p>
            </p:txBody>
          </p:sp>
        </mc:Choice>
        <mc:Fallback xmlns="">
          <p:sp>
            <p:nvSpPr>
              <p:cNvPr id="11" name="Ορθογώνιο 15"/>
              <p:cNvSpPr>
                <a:spLocks noRot="1" noChangeAspect="1" noMove="1" noResize="1" noEditPoints="1" noAdjustHandles="1" noChangeArrowheads="1" noChangeShapeType="1" noTextEdit="1"/>
              </p:cNvSpPr>
              <p:nvPr/>
            </p:nvSpPr>
            <p:spPr>
              <a:xfrm>
                <a:off x="2258609" y="5713727"/>
                <a:ext cx="365805" cy="3639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898720" y="3106752"/>
                <a:ext cx="4499761" cy="271613"/>
              </a:xfrm>
              <a:prstGeom prst="rect">
                <a:avLst/>
              </a:prstGeom>
              <a:noFill/>
            </p:spPr>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sz="1765" b="1" i="1">
                          <a:solidFill>
                            <a:srgbClr val="8064A2"/>
                          </a:solidFill>
                          <a:latin typeface="Cambria Math" panose="02040503050406030204" pitchFamily="18" charset="0"/>
                        </a:rPr>
                        <m:t>𝒉𝒊𝒅𝒅𝒆𝒏</m:t>
                      </m:r>
                      <m:r>
                        <a:rPr lang="en-US" sz="1765" b="1" i="1">
                          <a:solidFill>
                            <a:srgbClr val="8064A2"/>
                          </a:solidFill>
                          <a:latin typeface="Cambria Math" panose="02040503050406030204" pitchFamily="18" charset="0"/>
                        </a:rPr>
                        <m:t> </m:t>
                      </m:r>
                      <m:r>
                        <a:rPr lang="en-US" sz="1765" b="1" i="1">
                          <a:solidFill>
                            <a:srgbClr val="8064A2"/>
                          </a:solidFill>
                          <a:latin typeface="Cambria Math" panose="02040503050406030204" pitchFamily="18" charset="0"/>
                        </a:rPr>
                        <m:t>𝒍𝒂𝒚𝒆𝒓</m:t>
                      </m:r>
                      <m:r>
                        <a:rPr lang="en-US" sz="1765" b="1" i="1">
                          <a:solidFill>
                            <a:srgbClr val="8064A2"/>
                          </a:solidFill>
                          <a:latin typeface="Cambria Math" panose="02040503050406030204" pitchFamily="18" charset="0"/>
                        </a:rPr>
                        <m:t> </m:t>
                      </m:r>
                      <m:r>
                        <a:rPr lang="en-US" sz="1765" b="1" i="1">
                          <a:solidFill>
                            <a:srgbClr val="8064A2"/>
                          </a:solidFill>
                          <a:latin typeface="Cambria Math" charset="0"/>
                        </a:rPr>
                        <m:t>𝒉</m:t>
                      </m:r>
                      <m:r>
                        <a:rPr lang="en-US" sz="1765" b="1" i="1">
                          <a:solidFill>
                            <a:srgbClr val="8064A2"/>
                          </a:solidFill>
                          <a:latin typeface="Cambria Math" charset="0"/>
                        </a:rPr>
                        <m:t>=</m:t>
                      </m:r>
                      <m:r>
                        <a:rPr lang="el-GR" sz="1765" b="1" i="1">
                          <a:solidFill>
                            <a:srgbClr val="8064A2"/>
                          </a:solidFill>
                          <a:latin typeface="Cambria Math" charset="0"/>
                        </a:rPr>
                        <m:t>𝝈</m:t>
                      </m:r>
                      <m:r>
                        <a:rPr lang="el-GR" sz="1765" b="1" i="1">
                          <a:solidFill>
                            <a:srgbClr val="8064A2"/>
                          </a:solidFill>
                          <a:latin typeface="Cambria Math" charset="0"/>
                        </a:rPr>
                        <m:t>(</m:t>
                      </m:r>
                      <m:sSub>
                        <m:sSubPr>
                          <m:ctrlPr>
                            <a:rPr lang="en-US" sz="1765" b="1" i="1">
                              <a:solidFill>
                                <a:srgbClr val="8064A2"/>
                              </a:solidFill>
                              <a:latin typeface="Cambria Math" panose="02040503050406030204" pitchFamily="18" charset="0"/>
                            </a:rPr>
                          </m:ctrlPr>
                        </m:sSubPr>
                        <m:e>
                          <m:r>
                            <a:rPr lang="en-US" sz="1765" b="1">
                              <a:solidFill>
                                <a:srgbClr val="8064A2"/>
                              </a:solidFill>
                              <a:latin typeface="Cambria Math" charset="0"/>
                            </a:rPr>
                            <m:t>𝐖</m:t>
                          </m:r>
                        </m:e>
                        <m:sub>
                          <m:r>
                            <a:rPr lang="en-US" sz="1765" b="1" i="1">
                              <a:solidFill>
                                <a:srgbClr val="8064A2"/>
                              </a:solidFill>
                              <a:latin typeface="Cambria Math" charset="0"/>
                            </a:rPr>
                            <m:t>𝟏</m:t>
                          </m:r>
                        </m:sub>
                      </m:sSub>
                      <m:r>
                        <a:rPr lang="en-US" sz="1765" b="1" i="1">
                          <a:solidFill>
                            <a:srgbClr val="8064A2"/>
                          </a:solidFill>
                          <a:latin typeface="Cambria Math" charset="0"/>
                        </a:rPr>
                        <m:t>𝒙</m:t>
                      </m:r>
                      <m:r>
                        <a:rPr lang="en-US" sz="1765" b="1" i="1">
                          <a:solidFill>
                            <a:srgbClr val="8064A2"/>
                          </a:solidFill>
                          <a:latin typeface="Cambria Math" charset="0"/>
                        </a:rPr>
                        <m:t>+</m:t>
                      </m:r>
                      <m:sSub>
                        <m:sSubPr>
                          <m:ctrlPr>
                            <a:rPr lang="en-US" sz="1765" b="1" i="1">
                              <a:solidFill>
                                <a:srgbClr val="8064A2"/>
                              </a:solidFill>
                              <a:latin typeface="Cambria Math" panose="02040503050406030204" pitchFamily="18" charset="0"/>
                            </a:rPr>
                          </m:ctrlPr>
                        </m:sSubPr>
                        <m:e>
                          <m:r>
                            <a:rPr lang="en-US" sz="1765" b="1" i="1">
                              <a:solidFill>
                                <a:srgbClr val="8064A2"/>
                              </a:solidFill>
                              <a:latin typeface="Cambria Math" charset="0"/>
                            </a:rPr>
                            <m:t>𝒃</m:t>
                          </m:r>
                        </m:e>
                        <m:sub>
                          <m:r>
                            <a:rPr lang="en-US" sz="1765" b="1" i="1">
                              <a:solidFill>
                                <a:srgbClr val="8064A2"/>
                              </a:solidFill>
                              <a:latin typeface="Cambria Math" charset="0"/>
                            </a:rPr>
                            <m:t>𝟏</m:t>
                          </m:r>
                        </m:sub>
                      </m:sSub>
                      <m:r>
                        <a:rPr lang="en-US" sz="1765" b="1" i="1">
                          <a:solidFill>
                            <a:srgbClr val="8064A2"/>
                          </a:solidFill>
                          <a:latin typeface="Cambria Math" charset="0"/>
                        </a:rPr>
                        <m:t>)</m:t>
                      </m:r>
                    </m:oMath>
                  </m:oMathPara>
                </a14:m>
                <a:endParaRPr lang="el-GR" sz="1765" b="1" dirty="0">
                  <a:solidFill>
                    <a:srgbClr val="8064A2"/>
                  </a:solidFill>
                  <a:latin typeface="Calibri"/>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898720" y="3106752"/>
                <a:ext cx="4499761" cy="271613"/>
              </a:xfrm>
              <a:prstGeom prst="rect">
                <a:avLst/>
              </a:prstGeom>
              <a:blipFill>
                <a:blip r:embed="rId7"/>
                <a:stretch>
                  <a:fillRect t="-909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488713" y="3619936"/>
                <a:ext cx="3258841" cy="27161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sz="1765" b="1" i="1">
                          <a:solidFill>
                            <a:srgbClr val="9BBB59"/>
                          </a:solidFill>
                          <a:latin typeface="Cambria Math" panose="02040503050406030204" pitchFamily="18" charset="0"/>
                        </a:rPr>
                        <m:t>𝒐𝒖𝒕𝒑𝒖𝒕</m:t>
                      </m:r>
                      <m:r>
                        <a:rPr lang="en-US" sz="1765" b="1" i="1">
                          <a:solidFill>
                            <a:srgbClr val="9BBB59"/>
                          </a:solidFill>
                          <a:latin typeface="Cambria Math" panose="02040503050406030204" pitchFamily="18" charset="0"/>
                        </a:rPr>
                        <m:t> </m:t>
                      </m:r>
                      <m:r>
                        <a:rPr lang="en-US" sz="1765" b="1" i="1">
                          <a:solidFill>
                            <a:srgbClr val="9BBB59"/>
                          </a:solidFill>
                          <a:latin typeface="Cambria Math" panose="02040503050406030204" pitchFamily="18" charset="0"/>
                        </a:rPr>
                        <m:t>𝒍𝒂𝒚𝒆𝒓</m:t>
                      </m:r>
                      <m:r>
                        <a:rPr lang="en-US" sz="1765" b="1" i="1">
                          <a:solidFill>
                            <a:srgbClr val="9BBB59"/>
                          </a:solidFill>
                          <a:latin typeface="Cambria Math" panose="02040503050406030204" pitchFamily="18" charset="0"/>
                        </a:rPr>
                        <m:t> </m:t>
                      </m:r>
                      <m:r>
                        <a:rPr lang="en-US" sz="1765" b="1" i="1">
                          <a:solidFill>
                            <a:srgbClr val="9BBB59"/>
                          </a:solidFill>
                          <a:latin typeface="Cambria Math" charset="0"/>
                        </a:rPr>
                        <m:t>𝒚</m:t>
                      </m:r>
                      <m:r>
                        <a:rPr lang="en-US" sz="1765" b="1" i="1">
                          <a:solidFill>
                            <a:srgbClr val="9BBB59"/>
                          </a:solidFill>
                          <a:latin typeface="Cambria Math" charset="0"/>
                        </a:rPr>
                        <m:t>=</m:t>
                      </m:r>
                      <m:r>
                        <a:rPr lang="el-GR" sz="1765" b="1" i="1">
                          <a:solidFill>
                            <a:srgbClr val="9BBB59"/>
                          </a:solidFill>
                          <a:latin typeface="Cambria Math" charset="0"/>
                        </a:rPr>
                        <m:t>𝝈</m:t>
                      </m:r>
                      <m:r>
                        <a:rPr lang="el-GR" sz="1765" b="1" i="1">
                          <a:solidFill>
                            <a:srgbClr val="9BBB59"/>
                          </a:solidFill>
                          <a:latin typeface="Cambria Math" charset="0"/>
                        </a:rPr>
                        <m:t>(</m:t>
                      </m:r>
                      <m:sSub>
                        <m:sSubPr>
                          <m:ctrlPr>
                            <a:rPr lang="en-US" sz="1765" b="1" i="1">
                              <a:solidFill>
                                <a:srgbClr val="9BBB59"/>
                              </a:solidFill>
                              <a:latin typeface="Cambria Math" panose="02040503050406030204" pitchFamily="18" charset="0"/>
                            </a:rPr>
                          </m:ctrlPr>
                        </m:sSubPr>
                        <m:e>
                          <m:r>
                            <a:rPr lang="en-US" sz="1765" b="1" i="1">
                              <a:solidFill>
                                <a:srgbClr val="9BBB59"/>
                              </a:solidFill>
                              <a:latin typeface="Cambria Math" charset="0"/>
                            </a:rPr>
                            <m:t>𝑾</m:t>
                          </m:r>
                        </m:e>
                        <m:sub>
                          <m:r>
                            <a:rPr lang="en-US" sz="1765" b="1" i="1">
                              <a:solidFill>
                                <a:srgbClr val="9BBB59"/>
                              </a:solidFill>
                              <a:latin typeface="Cambria Math" charset="0"/>
                            </a:rPr>
                            <m:t>𝟐</m:t>
                          </m:r>
                        </m:sub>
                      </m:sSub>
                      <m:r>
                        <a:rPr lang="en-US" sz="1765" b="1" i="1">
                          <a:solidFill>
                            <a:srgbClr val="9BBB59"/>
                          </a:solidFill>
                          <a:latin typeface="Cambria Math" charset="0"/>
                        </a:rPr>
                        <m:t>𝒉</m:t>
                      </m:r>
                      <m:r>
                        <a:rPr lang="en-US" sz="1765" b="1" i="1">
                          <a:solidFill>
                            <a:srgbClr val="9BBB59"/>
                          </a:solidFill>
                          <a:latin typeface="Cambria Math" charset="0"/>
                        </a:rPr>
                        <m:t>+</m:t>
                      </m:r>
                      <m:sSub>
                        <m:sSubPr>
                          <m:ctrlPr>
                            <a:rPr lang="en-US" sz="1765" b="1" i="1">
                              <a:solidFill>
                                <a:srgbClr val="9BBB59"/>
                              </a:solidFill>
                              <a:latin typeface="Cambria Math" panose="02040503050406030204" pitchFamily="18" charset="0"/>
                            </a:rPr>
                          </m:ctrlPr>
                        </m:sSubPr>
                        <m:e>
                          <m:r>
                            <a:rPr lang="en-US" sz="1765" b="1" i="1">
                              <a:solidFill>
                                <a:srgbClr val="9BBB59"/>
                              </a:solidFill>
                              <a:latin typeface="Cambria Math" charset="0"/>
                            </a:rPr>
                            <m:t>𝒃</m:t>
                          </m:r>
                        </m:e>
                        <m:sub>
                          <m:r>
                            <a:rPr lang="en-US" sz="1765" b="1" i="1">
                              <a:solidFill>
                                <a:srgbClr val="9BBB59"/>
                              </a:solidFill>
                              <a:latin typeface="Cambria Math" charset="0"/>
                            </a:rPr>
                            <m:t>𝟐</m:t>
                          </m:r>
                        </m:sub>
                      </m:sSub>
                      <m:r>
                        <a:rPr lang="en-US" sz="1765" b="1" i="1">
                          <a:solidFill>
                            <a:srgbClr val="9BBB59"/>
                          </a:solidFill>
                          <a:latin typeface="Cambria Math" charset="0"/>
                        </a:rPr>
                        <m:t>)</m:t>
                      </m:r>
                    </m:oMath>
                  </m:oMathPara>
                </a14:m>
                <a:endParaRPr lang="el-GR" sz="1765" b="1" dirty="0">
                  <a:solidFill>
                    <a:srgbClr val="9BBB59"/>
                  </a:solidFill>
                  <a:latin typeface="Calibri"/>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488713" y="3619936"/>
                <a:ext cx="3258841" cy="271613"/>
              </a:xfrm>
              <a:prstGeom prst="rect">
                <a:avLst/>
              </a:prstGeom>
              <a:blipFill>
                <a:blip r:embed="rId8"/>
                <a:stretch>
                  <a:fillRect l="-1550" t="-9091" r="-1938" b="-40909"/>
                </a:stretch>
              </a:blipFill>
            </p:spPr>
            <p:txBody>
              <a:bodyPr/>
              <a:lstStyle/>
              <a:p>
                <a:r>
                  <a:rPr lang="en-US">
                    <a:noFill/>
                  </a:rPr>
                  <a:t> </a:t>
                </a:r>
              </a:p>
            </p:txBody>
          </p:sp>
        </mc:Fallback>
      </mc:AlternateContent>
      <p:grpSp>
        <p:nvGrpSpPr>
          <p:cNvPr id="28" name="Group 27"/>
          <p:cNvGrpSpPr/>
          <p:nvPr/>
        </p:nvGrpSpPr>
        <p:grpSpPr>
          <a:xfrm>
            <a:off x="7445791" y="2316199"/>
            <a:ext cx="2313221" cy="1359094"/>
            <a:chOff x="5726611" y="2799072"/>
            <a:chExt cx="2626763" cy="1540306"/>
          </a:xfrm>
        </p:grpSpPr>
        <p:sp>
          <p:nvSpPr>
            <p:cNvPr id="16" name="Ορθογώνιο 17"/>
            <p:cNvSpPr/>
            <p:nvPr/>
          </p:nvSpPr>
          <p:spPr>
            <a:xfrm>
              <a:off x="5726611" y="2824561"/>
              <a:ext cx="1143208" cy="444229"/>
            </a:xfrm>
            <a:prstGeom prst="rect">
              <a:avLst/>
            </a:prstGeom>
          </p:spPr>
          <p:txBody>
            <a:bodyPr wrap="none">
              <a:spAutoFit/>
            </a:bodyPr>
            <a:lstStyle/>
            <a:p>
              <a:pPr defTabSz="899010"/>
              <a:r>
                <a:rPr lang="en-US" sz="1947" dirty="0">
                  <a:solidFill>
                    <a:prstClr val="black"/>
                  </a:solidFill>
                  <a:latin typeface="Calibri"/>
                </a:rPr>
                <a:t>Weights</a:t>
              </a:r>
            </a:p>
          </p:txBody>
        </p:sp>
        <p:cxnSp>
          <p:nvCxnSpPr>
            <p:cNvPr id="18" name="Ευθύγραμμο βέλος σύνδεσης 20"/>
            <p:cNvCxnSpPr>
              <a:stCxn id="16" idx="2"/>
            </p:cNvCxnSpPr>
            <p:nvPr/>
          </p:nvCxnSpPr>
          <p:spPr>
            <a:xfrm>
              <a:off x="6298215" y="3268790"/>
              <a:ext cx="871323" cy="426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Ευθύγραμμο βέλος σύνδεσης 22"/>
            <p:cNvCxnSpPr>
              <a:stCxn id="16" idx="2"/>
            </p:cNvCxnSpPr>
            <p:nvPr/>
          </p:nvCxnSpPr>
          <p:spPr>
            <a:xfrm>
              <a:off x="6298215" y="3268790"/>
              <a:ext cx="871323" cy="107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Ορθογώνιο 17"/>
            <p:cNvSpPr/>
            <p:nvPr/>
          </p:nvSpPr>
          <p:spPr>
            <a:xfrm>
              <a:off x="7424667" y="2799072"/>
              <a:ext cx="928707" cy="444229"/>
            </a:xfrm>
            <a:prstGeom prst="rect">
              <a:avLst/>
            </a:prstGeom>
          </p:spPr>
          <p:txBody>
            <a:bodyPr wrap="none">
              <a:spAutoFit/>
            </a:bodyPr>
            <a:lstStyle/>
            <a:p>
              <a:pPr defTabSz="899010"/>
              <a:r>
                <a:rPr lang="en-US" sz="1947" dirty="0">
                  <a:solidFill>
                    <a:prstClr val="black"/>
                  </a:solidFill>
                  <a:latin typeface="Calibri"/>
                </a:rPr>
                <a:t>Biases</a:t>
              </a:r>
            </a:p>
          </p:txBody>
        </p:sp>
        <p:cxnSp>
          <p:nvCxnSpPr>
            <p:cNvPr id="37" name="Ευθύγραμμο βέλος σύνδεσης 20"/>
            <p:cNvCxnSpPr>
              <a:stCxn id="31" idx="2"/>
            </p:cNvCxnSpPr>
            <p:nvPr/>
          </p:nvCxnSpPr>
          <p:spPr>
            <a:xfrm>
              <a:off x="7889021" y="3243301"/>
              <a:ext cx="200859" cy="432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Ευθύγραμμο βέλος σύνδεσης 20"/>
            <p:cNvCxnSpPr>
              <a:stCxn id="31" idx="2"/>
            </p:cNvCxnSpPr>
            <p:nvPr/>
          </p:nvCxnSpPr>
          <p:spPr>
            <a:xfrm>
              <a:off x="7889021" y="3243301"/>
              <a:ext cx="31098" cy="931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7145996" y="3441951"/>
            <a:ext cx="2209707" cy="1019508"/>
            <a:chOff x="5637119" y="3866249"/>
            <a:chExt cx="2504335" cy="1155442"/>
          </a:xfrm>
        </p:grpSpPr>
        <p:sp>
          <p:nvSpPr>
            <p:cNvPr id="17" name="Ορθογώνιο 18"/>
            <p:cNvSpPr/>
            <p:nvPr/>
          </p:nvSpPr>
          <p:spPr>
            <a:xfrm>
              <a:off x="5637119" y="4577462"/>
              <a:ext cx="2504335" cy="444229"/>
            </a:xfrm>
            <a:prstGeom prst="rect">
              <a:avLst/>
            </a:prstGeom>
          </p:spPr>
          <p:txBody>
            <a:bodyPr wrap="none">
              <a:spAutoFit/>
            </a:bodyPr>
            <a:lstStyle/>
            <a:p>
              <a:pPr defTabSz="899010"/>
              <a:r>
                <a:rPr lang="en-US" sz="1947" dirty="0">
                  <a:solidFill>
                    <a:prstClr val="black"/>
                  </a:solidFill>
                  <a:latin typeface="Calibri"/>
                </a:rPr>
                <a:t>Activation functions</a:t>
              </a:r>
            </a:p>
          </p:txBody>
        </p:sp>
        <p:cxnSp>
          <p:nvCxnSpPr>
            <p:cNvPr id="20" name="Ευθύγραμμο βέλος σύνδεσης 24"/>
            <p:cNvCxnSpPr/>
            <p:nvPr/>
          </p:nvCxnSpPr>
          <p:spPr>
            <a:xfrm flipV="1">
              <a:off x="6857276" y="4375163"/>
              <a:ext cx="234863" cy="309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Ευθύγραμμο βέλος σύνδεσης 26"/>
            <p:cNvCxnSpPr/>
            <p:nvPr/>
          </p:nvCxnSpPr>
          <p:spPr>
            <a:xfrm flipV="1">
              <a:off x="6857276" y="3866249"/>
              <a:ext cx="302368" cy="82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6143853" y="4990338"/>
            <a:ext cx="4034118" cy="1181862"/>
            <a:chOff x="5083434" y="5655716"/>
            <a:chExt cx="4572000" cy="1339444"/>
          </a:xfrm>
        </p:grpSpPr>
        <p:sp>
          <p:nvSpPr>
            <p:cNvPr id="26" name="Rectangle 25"/>
            <p:cNvSpPr/>
            <p:nvPr/>
          </p:nvSpPr>
          <p:spPr>
            <a:xfrm>
              <a:off x="5083434" y="5655716"/>
              <a:ext cx="4572000" cy="1339444"/>
            </a:xfrm>
            <a:prstGeom prst="rect">
              <a:avLst/>
            </a:prstGeom>
          </p:spPr>
          <p:txBody>
            <a:bodyPr>
              <a:spAutoFit/>
            </a:bodyPr>
            <a:lstStyle/>
            <a:p>
              <a:pPr algn="ctr" defTabSz="899010"/>
              <a:r>
                <a:rPr lang="en-US" sz="1770" dirty="0">
                  <a:solidFill>
                    <a:prstClr val="black"/>
                  </a:solidFill>
                  <a:latin typeface="Calibri"/>
                </a:rPr>
                <a:t>4 + 2 = 6 neurons (not counting inputs)</a:t>
              </a:r>
            </a:p>
            <a:p>
              <a:pPr algn="ctr" defTabSz="899010"/>
              <a:r>
                <a:rPr lang="en-US" sz="1770" dirty="0">
                  <a:solidFill>
                    <a:prstClr val="black"/>
                  </a:solidFill>
                  <a:latin typeface="Calibri"/>
                </a:rPr>
                <a:t>[3 × 4] + [4 × 2] = 20 weights </a:t>
              </a:r>
            </a:p>
            <a:p>
              <a:pPr algn="ctr" defTabSz="899010"/>
              <a:r>
                <a:rPr lang="en-US" sz="1770" dirty="0">
                  <a:solidFill>
                    <a:prstClr val="black"/>
                  </a:solidFill>
                  <a:latin typeface="Calibri"/>
                </a:rPr>
                <a:t>4 + 2 = 6 biases</a:t>
              </a:r>
            </a:p>
            <a:p>
              <a:pPr algn="ctr" defTabSz="899010"/>
              <a:r>
                <a:rPr lang="en-US" sz="1770" dirty="0">
                  <a:solidFill>
                    <a:srgbClr val="C0504D"/>
                  </a:solidFill>
                  <a:latin typeface="Calibri"/>
                </a:rPr>
                <a:t>26</a:t>
              </a:r>
              <a:r>
                <a:rPr lang="en-US" sz="1770" dirty="0">
                  <a:solidFill>
                    <a:prstClr val="black"/>
                  </a:solidFill>
                  <a:latin typeface="Calibri"/>
                </a:rPr>
                <a:t> </a:t>
              </a:r>
              <a:r>
                <a:rPr lang="en-US" sz="1770" dirty="0">
                  <a:solidFill>
                    <a:srgbClr val="C0504D"/>
                  </a:solidFill>
                  <a:latin typeface="Calibri"/>
                </a:rPr>
                <a:t>learnable parameters</a:t>
              </a:r>
            </a:p>
          </p:txBody>
        </p:sp>
        <p:cxnSp>
          <p:nvCxnSpPr>
            <p:cNvPr id="27" name="Ευθεία γραμμή σύνδεσης 9"/>
            <p:cNvCxnSpPr/>
            <p:nvPr/>
          </p:nvCxnSpPr>
          <p:spPr>
            <a:xfrm>
              <a:off x="5272904" y="6622504"/>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spTree>
    <p:extLst>
      <p:ext uri="{BB962C8B-B14F-4D97-AF65-F5344CB8AC3E}">
        <p14:creationId xmlns:p14="http://schemas.microsoft.com/office/powerpoint/2010/main" val="401184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Basics</a:t>
            </a:r>
          </a:p>
        </p:txBody>
      </p:sp>
      <p:sp>
        <p:nvSpPr>
          <p:cNvPr id="3" name="Content Placeholder 2"/>
          <p:cNvSpPr>
            <a:spLocks noGrp="1"/>
          </p:cNvSpPr>
          <p:nvPr>
            <p:ph idx="1"/>
          </p:nvPr>
        </p:nvSpPr>
        <p:spPr/>
        <p:txBody>
          <a:bodyPr/>
          <a:lstStyle/>
          <a:p>
            <a:r>
              <a:rPr lang="en-US" b="1" i="1" dirty="0">
                <a:solidFill>
                  <a:srgbClr val="0070C0"/>
                </a:solidFill>
              </a:rPr>
              <a:t>Artificial Intelligence </a:t>
            </a:r>
            <a:r>
              <a:rPr lang="en-US" dirty="0"/>
              <a:t>is a scientific field concerned with the development of algorithms that allow computers to learn without being explicitly programmed</a:t>
            </a:r>
          </a:p>
          <a:p>
            <a:r>
              <a:rPr lang="en-US" b="1" i="1" dirty="0">
                <a:solidFill>
                  <a:srgbClr val="0070C0"/>
                </a:solidFill>
              </a:rPr>
              <a:t>Machine Learning </a:t>
            </a:r>
            <a:r>
              <a:rPr lang="en-US" dirty="0"/>
              <a:t>is a branch of Artificial Intelligence, which focuses on methods that learn from data and make predictions on unseen data</a:t>
            </a:r>
          </a:p>
          <a:p>
            <a:pPr lvl="1"/>
            <a:endParaRPr lang="en-US" dirty="0"/>
          </a:p>
          <a:p>
            <a:endParaRPr lang="en-US" dirty="0"/>
          </a:p>
        </p:txBody>
      </p:sp>
      <p:sp>
        <p:nvSpPr>
          <p:cNvPr id="18" name="Content Placeholder 17">
            <a:extLst>
              <a:ext uri="{FF2B5EF4-FFF2-40B4-BE49-F238E27FC236}">
                <a16:creationId xmlns:a16="http://schemas.microsoft.com/office/drawing/2014/main" id="{1E1763D5-98D9-424A-9782-2629BE5E0115}"/>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2474705" y="3492537"/>
            <a:ext cx="7560556" cy="2477922"/>
            <a:chOff x="457200" y="2682748"/>
            <a:chExt cx="8496300" cy="2737104"/>
          </a:xfrm>
        </p:grpSpPr>
        <p:sp>
          <p:nvSpPr>
            <p:cNvPr id="5" name="Can 4"/>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899010"/>
              <a:r>
                <a:rPr lang="en-US" sz="1770" dirty="0">
                  <a:solidFill>
                    <a:prstClr val="white"/>
                  </a:solidFill>
                  <a:latin typeface="Calibri"/>
                </a:rPr>
                <a:t>Labeled Data</a:t>
              </a:r>
            </a:p>
          </p:txBody>
        </p:sp>
        <p:sp>
          <p:nvSpPr>
            <p:cNvPr id="6" name="Can 5"/>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899010"/>
              <a:r>
                <a:rPr lang="en-US" sz="1770" dirty="0">
                  <a:solidFill>
                    <a:prstClr val="white"/>
                  </a:solidFill>
                  <a:latin typeface="Calibri"/>
                </a:rPr>
                <a:t>Labeled Data</a:t>
              </a:r>
            </a:p>
          </p:txBody>
        </p:sp>
        <p:sp>
          <p:nvSpPr>
            <p:cNvPr id="7" name="Rounded Rectangle 6"/>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899010"/>
              <a:r>
                <a:rPr lang="en-US" sz="1770" dirty="0">
                  <a:solidFill>
                    <a:prstClr val="white"/>
                  </a:solidFill>
                  <a:latin typeface="Calibri"/>
                </a:rPr>
                <a:t>Machine Learning algorithm</a:t>
              </a:r>
            </a:p>
          </p:txBody>
        </p:sp>
        <p:sp>
          <p:nvSpPr>
            <p:cNvPr id="8" name="Cube 7"/>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899010"/>
              <a:r>
                <a:rPr lang="en-US" sz="1770" dirty="0">
                  <a:solidFill>
                    <a:prstClr val="white"/>
                  </a:solidFill>
                  <a:latin typeface="Calibri"/>
                </a:rPr>
                <a:t>Learned model</a:t>
              </a:r>
            </a:p>
          </p:txBody>
        </p:sp>
        <p:sp>
          <p:nvSpPr>
            <p:cNvPr id="9" name="Bevel 8"/>
            <p:cNvSpPr/>
            <p:nvPr/>
          </p:nvSpPr>
          <p:spPr>
            <a:xfrm>
              <a:off x="6845599" y="4507484"/>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r>
                <a:rPr lang="en-US" sz="1770" dirty="0">
                  <a:solidFill>
                    <a:prstClr val="white"/>
                  </a:solidFill>
                  <a:latin typeface="Calibri"/>
                </a:rPr>
                <a:t>Prediction</a:t>
              </a:r>
            </a:p>
          </p:txBody>
        </p:sp>
        <p:cxnSp>
          <p:nvCxnSpPr>
            <p:cNvPr id="10" name="Straight Arrow Connector 9"/>
            <p:cNvCxnSpPr>
              <a:stCxn id="5" idx="4"/>
              <a:endCxn id="7"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6" idx="4"/>
              <a:endCxn id="8"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4"/>
              <a:endCxn id="9" idx="4"/>
            </p:cNvCxnSpPr>
            <p:nvPr/>
          </p:nvCxnSpPr>
          <p:spPr>
            <a:xfrm>
              <a:off x="5521158" y="4932937"/>
              <a:ext cx="1324441" cy="98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7" idx="2"/>
              <a:endCxn id="8"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7200" y="3702446"/>
              <a:ext cx="884345" cy="342024"/>
            </a:xfrm>
            <a:prstGeom prst="rect">
              <a:avLst/>
            </a:prstGeom>
            <a:noFill/>
          </p:spPr>
          <p:txBody>
            <a:bodyPr wrap="none" rtlCol="0">
              <a:spAutoFit/>
            </a:bodyPr>
            <a:lstStyle/>
            <a:p>
              <a:pPr defTabSz="899010"/>
              <a:r>
                <a:rPr lang="en-US" sz="1412" b="1" dirty="0">
                  <a:solidFill>
                    <a:srgbClr val="C0504D"/>
                  </a:solidFill>
                  <a:latin typeface="Calibri"/>
                </a:rPr>
                <a:t>Training</a:t>
              </a:r>
            </a:p>
          </p:txBody>
        </p:sp>
        <p:sp>
          <p:nvSpPr>
            <p:cNvPr id="16" name="TextBox 15"/>
            <p:cNvSpPr txBox="1"/>
            <p:nvPr/>
          </p:nvSpPr>
          <p:spPr>
            <a:xfrm>
              <a:off x="457200" y="4025900"/>
              <a:ext cx="1073491" cy="342024"/>
            </a:xfrm>
            <a:prstGeom prst="rect">
              <a:avLst/>
            </a:prstGeom>
            <a:noFill/>
          </p:spPr>
          <p:txBody>
            <a:bodyPr wrap="none" rtlCol="0">
              <a:spAutoFit/>
            </a:bodyPr>
            <a:lstStyle/>
            <a:p>
              <a:pPr defTabSz="899010"/>
              <a:r>
                <a:rPr lang="en-US" sz="1412" b="1" dirty="0">
                  <a:solidFill>
                    <a:srgbClr val="C0504D"/>
                  </a:solidFill>
                  <a:latin typeface="Calibri"/>
                </a:rPr>
                <a:t>Prediction</a:t>
              </a:r>
            </a:p>
          </p:txBody>
        </p:sp>
      </p:grpSp>
      <p:sp>
        <p:nvSpPr>
          <p:cNvPr id="17" name="TextBox 16"/>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spTree>
    <p:extLst>
      <p:ext uri="{BB962C8B-B14F-4D97-AF65-F5344CB8AC3E}">
        <p14:creationId xmlns:p14="http://schemas.microsoft.com/office/powerpoint/2010/main" val="358028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neural network playground </a:t>
            </a:r>
            <a:r>
              <a:rPr lang="en-US" dirty="0">
                <a:solidFill>
                  <a:srgbClr val="6B9BC7"/>
                </a:solidFill>
                <a:hlinkClick r:id="rId2"/>
              </a:rPr>
              <a:t>link</a:t>
            </a:r>
            <a:endParaRPr lang="en-US" dirty="0">
              <a:solidFill>
                <a:srgbClr val="6B9BC7"/>
              </a:solidFill>
            </a:endParaRPr>
          </a:p>
          <a:p>
            <a:endParaRPr lang="en-US" dirty="0"/>
          </a:p>
        </p:txBody>
      </p:sp>
      <p:sp>
        <p:nvSpPr>
          <p:cNvPr id="5" name="Content Placeholder 4">
            <a:extLst>
              <a:ext uri="{FF2B5EF4-FFF2-40B4-BE49-F238E27FC236}">
                <a16:creationId xmlns:a16="http://schemas.microsoft.com/office/drawing/2014/main" id="{9FED9272-0631-4279-BC83-3467D8F91374}"/>
              </a:ext>
            </a:extLst>
          </p:cNvPr>
          <p:cNvSpPr>
            <a:spLocks noGrp="1"/>
          </p:cNvSpPr>
          <p:nvPr>
            <p:ph idx="10"/>
          </p:nvPr>
        </p:nvSpPr>
        <p:spPr/>
        <p:txBody>
          <a:bodyPr/>
          <a:lstStyle/>
          <a:p>
            <a:r>
              <a:rPr lang="en-US" dirty="0"/>
              <a:t>Introduction to Neural Networks</a:t>
            </a:r>
          </a:p>
          <a:p>
            <a:endParaRPr lang="en-US" dirty="0"/>
          </a:p>
        </p:txBody>
      </p:sp>
      <p:pic>
        <p:nvPicPr>
          <p:cNvPr id="4" name="Picture 3"/>
          <p:cNvPicPr>
            <a:picLocks noChangeAspect="1"/>
          </p:cNvPicPr>
          <p:nvPr/>
        </p:nvPicPr>
        <p:blipFill>
          <a:blip r:embed="rId3"/>
          <a:stretch>
            <a:fillRect/>
          </a:stretch>
        </p:blipFill>
        <p:spPr>
          <a:xfrm>
            <a:off x="2854739" y="2285344"/>
            <a:ext cx="6862840" cy="4281683"/>
          </a:xfrm>
          <a:prstGeom prst="rect">
            <a:avLst/>
          </a:prstGeom>
        </p:spPr>
      </p:pic>
    </p:spTree>
    <p:extLst>
      <p:ext uri="{BB962C8B-B14F-4D97-AF65-F5344CB8AC3E}">
        <p14:creationId xmlns:p14="http://schemas.microsoft.com/office/powerpoint/2010/main" val="3912634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Deep NNs have many hidden layers</a:t>
            </a:r>
          </a:p>
          <a:p>
            <a:pPr lvl="1"/>
            <a:r>
              <a:rPr lang="en-US" dirty="0">
                <a:solidFill>
                  <a:srgbClr val="FF0000"/>
                </a:solidFill>
              </a:rPr>
              <a:t>Fully-connected</a:t>
            </a:r>
            <a:r>
              <a:rPr lang="en-US" dirty="0"/>
              <a:t> (</a:t>
            </a:r>
            <a:r>
              <a:rPr lang="en-US" dirty="0">
                <a:solidFill>
                  <a:srgbClr val="FF0000"/>
                </a:solidFill>
              </a:rPr>
              <a:t>dense</a:t>
            </a:r>
            <a:r>
              <a:rPr lang="en-US" dirty="0"/>
              <a:t>) layers (a.k.a. </a:t>
            </a:r>
            <a:r>
              <a:rPr lang="en-US" dirty="0">
                <a:solidFill>
                  <a:srgbClr val="FF0000"/>
                </a:solidFill>
              </a:rPr>
              <a:t>Multi-Layer Perceptron </a:t>
            </a:r>
            <a:r>
              <a:rPr lang="en-US" dirty="0"/>
              <a:t>or MLP)</a:t>
            </a:r>
          </a:p>
          <a:p>
            <a:pPr lvl="1"/>
            <a:r>
              <a:rPr lang="en-US" dirty="0"/>
              <a:t>Each neuron is connected to all neurons in the succeeding layer</a:t>
            </a:r>
          </a:p>
        </p:txBody>
      </p:sp>
      <p:sp>
        <p:nvSpPr>
          <p:cNvPr id="78" name="Content Placeholder 77">
            <a:extLst>
              <a:ext uri="{FF2B5EF4-FFF2-40B4-BE49-F238E27FC236}">
                <a16:creationId xmlns:a16="http://schemas.microsoft.com/office/drawing/2014/main" id="{BC378AB8-374D-47C8-8533-BE30FE828614}"/>
              </a:ext>
            </a:extLst>
          </p:cNvPr>
          <p:cNvSpPr>
            <a:spLocks noGrp="1"/>
          </p:cNvSpPr>
          <p:nvPr>
            <p:ph idx="10"/>
          </p:nvPr>
        </p:nvSpPr>
        <p:spPr/>
        <p:txBody>
          <a:bodyPr/>
          <a:lstStyle/>
          <a:p>
            <a:r>
              <a:rPr lang="en-US" dirty="0"/>
              <a:t>Introduction to Neural Networks</a:t>
            </a:r>
          </a:p>
          <a:p>
            <a:endParaRPr lang="en-US" dirty="0"/>
          </a:p>
        </p:txBody>
      </p:sp>
      <p:sp>
        <p:nvSpPr>
          <p:cNvPr id="4" name="文字方塊 63"/>
          <p:cNvSpPr txBox="1"/>
          <p:nvPr/>
        </p:nvSpPr>
        <p:spPr>
          <a:xfrm>
            <a:off x="8086032" y="5804112"/>
            <a:ext cx="1704212" cy="418256"/>
          </a:xfrm>
          <a:prstGeom prst="rect">
            <a:avLst/>
          </a:prstGeom>
          <a:noFill/>
        </p:spPr>
        <p:txBody>
          <a:bodyPr wrap="square" rtlCol="0">
            <a:spAutoFit/>
          </a:bodyPr>
          <a:lstStyle/>
          <a:p>
            <a:pPr algn="ctr" defTabSz="899010"/>
            <a:r>
              <a:rPr lang="en-US" altLang="zh-TW" sz="2118" b="1" dirty="0">
                <a:solidFill>
                  <a:prstClr val="black"/>
                </a:solidFill>
                <a:latin typeface="Calibri"/>
                <a:ea typeface="新細明體" panose="02020500000000000000" pitchFamily="18" charset="-120"/>
              </a:rPr>
              <a:t>Output Layer</a:t>
            </a:r>
            <a:endParaRPr lang="zh-TW" altLang="en-US" sz="2118" b="1" dirty="0">
              <a:solidFill>
                <a:prstClr val="black"/>
              </a:solidFill>
              <a:latin typeface="Calibri"/>
              <a:ea typeface="新細明體" panose="02020500000000000000" pitchFamily="18" charset="-120"/>
            </a:endParaRPr>
          </a:p>
        </p:txBody>
      </p:sp>
      <p:sp>
        <p:nvSpPr>
          <p:cNvPr id="5" name="文字方塊 64"/>
          <p:cNvSpPr txBox="1"/>
          <p:nvPr/>
        </p:nvSpPr>
        <p:spPr>
          <a:xfrm>
            <a:off x="5289076" y="6007863"/>
            <a:ext cx="1823508" cy="418256"/>
          </a:xfrm>
          <a:prstGeom prst="rect">
            <a:avLst/>
          </a:prstGeom>
          <a:noFill/>
        </p:spPr>
        <p:txBody>
          <a:bodyPr wrap="square" rtlCol="0">
            <a:spAutoFit/>
          </a:bodyPr>
          <a:lstStyle/>
          <a:p>
            <a:pPr algn="ctr" defTabSz="899010"/>
            <a:r>
              <a:rPr lang="en-US" altLang="zh-TW" sz="2118" b="1" dirty="0">
                <a:solidFill>
                  <a:prstClr val="black"/>
                </a:solidFill>
                <a:latin typeface="Calibri"/>
                <a:ea typeface="新細明體" panose="02020500000000000000" pitchFamily="18" charset="-120"/>
              </a:rPr>
              <a:t>Hidden Layers</a:t>
            </a:r>
            <a:endParaRPr lang="zh-TW" altLang="en-US" sz="2118" b="1" dirty="0">
              <a:solidFill>
                <a:prstClr val="black"/>
              </a:solidFill>
              <a:latin typeface="Calibri"/>
              <a:ea typeface="新細明體" panose="02020500000000000000" pitchFamily="18" charset="-120"/>
            </a:endParaRPr>
          </a:p>
        </p:txBody>
      </p:sp>
      <p:sp>
        <p:nvSpPr>
          <p:cNvPr id="6" name="右大括弧 65"/>
          <p:cNvSpPr/>
          <p:nvPr/>
        </p:nvSpPr>
        <p:spPr>
          <a:xfrm rot="5400000">
            <a:off x="5997097" y="4010063"/>
            <a:ext cx="330823" cy="3818132"/>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7" name="矩形 58"/>
          <p:cNvSpPr/>
          <p:nvPr/>
        </p:nvSpPr>
        <p:spPr>
          <a:xfrm>
            <a:off x="3202945" y="3382056"/>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文字方塊 59"/>
          <p:cNvSpPr txBox="1"/>
          <p:nvPr/>
        </p:nvSpPr>
        <p:spPr>
          <a:xfrm>
            <a:off x="2619411" y="5804112"/>
            <a:ext cx="1533437" cy="418256"/>
          </a:xfrm>
          <a:prstGeom prst="rect">
            <a:avLst/>
          </a:prstGeom>
          <a:noFill/>
        </p:spPr>
        <p:txBody>
          <a:bodyPr wrap="square" rtlCol="0">
            <a:spAutoFit/>
          </a:bodyPr>
          <a:lstStyle/>
          <a:p>
            <a:pPr algn="ctr" defTabSz="899010"/>
            <a:r>
              <a:rPr lang="en-US" altLang="zh-TW" sz="2118" b="1" dirty="0">
                <a:solidFill>
                  <a:prstClr val="black"/>
                </a:solidFill>
                <a:latin typeface="Calibri"/>
                <a:ea typeface="新細明體" panose="02020500000000000000" pitchFamily="18" charset="-120"/>
              </a:rPr>
              <a:t>Input Layer</a:t>
            </a:r>
            <a:endParaRPr lang="zh-TW" altLang="en-US" sz="2118" b="1" dirty="0">
              <a:solidFill>
                <a:prstClr val="black"/>
              </a:solidFill>
              <a:latin typeface="Calibri"/>
              <a:ea typeface="新細明體" panose="02020500000000000000" pitchFamily="18" charset="-120"/>
            </a:endParaRPr>
          </a:p>
        </p:txBody>
      </p:sp>
      <p:sp>
        <p:nvSpPr>
          <p:cNvPr id="9" name="文字方塊 6"/>
          <p:cNvSpPr txBox="1"/>
          <p:nvPr/>
        </p:nvSpPr>
        <p:spPr>
          <a:xfrm>
            <a:off x="2913986" y="2956953"/>
            <a:ext cx="1001160"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Input</a:t>
            </a:r>
          </a:p>
        </p:txBody>
      </p:sp>
      <p:sp>
        <p:nvSpPr>
          <p:cNvPr id="10" name="文字方塊 7"/>
          <p:cNvSpPr txBox="1"/>
          <p:nvPr/>
        </p:nvSpPr>
        <p:spPr>
          <a:xfrm>
            <a:off x="8335200" y="2956953"/>
            <a:ext cx="1001160"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Output</a:t>
            </a:r>
          </a:p>
        </p:txBody>
      </p:sp>
      <p:cxnSp>
        <p:nvCxnSpPr>
          <p:cNvPr id="11" name="直線單箭頭接點 10"/>
          <p:cNvCxnSpPr/>
          <p:nvPr/>
        </p:nvCxnSpPr>
        <p:spPr>
          <a:xfrm>
            <a:off x="7713775" y="4282744"/>
            <a:ext cx="8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810230" y="5382058"/>
            <a:ext cx="799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692701" y="3595564"/>
            <a:ext cx="926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263287" y="401531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5" name="矩形 14"/>
          <p:cNvSpPr/>
          <p:nvPr/>
        </p:nvSpPr>
        <p:spPr>
          <a:xfrm>
            <a:off x="3268421" y="3512083"/>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6" name="Object 12"/>
          <p:cNvGraphicFramePr>
            <a:graphicFrameLocks noChangeAspect="1"/>
          </p:cNvGraphicFramePr>
          <p:nvPr/>
        </p:nvGraphicFramePr>
        <p:xfrm>
          <a:off x="3279626" y="3428039"/>
          <a:ext cx="287151" cy="407614"/>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3279626" y="3428039"/>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3284299" y="3942212"/>
          <a:ext cx="310963" cy="407614"/>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3284299" y="3942212"/>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4094717" y="2956953"/>
            <a:ext cx="1001160" cy="2761774"/>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0" name="文字方塊 3"/>
            <p:cNvSpPr txBox="1"/>
            <p:nvPr/>
          </p:nvSpPr>
          <p:spPr>
            <a:xfrm>
              <a:off x="2332137" y="1770729"/>
              <a:ext cx="1134648" cy="474024"/>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Layer 1</a:t>
              </a:r>
              <a:endParaRPr lang="zh-TW" altLang="en-US" sz="2118" dirty="0">
                <a:solidFill>
                  <a:prstClr val="black"/>
                </a:solidFill>
                <a:latin typeface="Calibri"/>
                <a:ea typeface="新細明體" panose="02020500000000000000" pitchFamily="18" charset="-120"/>
              </a:endParaRPr>
            </a:p>
          </p:txBody>
        </p:sp>
        <p:sp>
          <p:nvSpPr>
            <p:cNvPr id="21"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2"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3"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4" name="文字方塊 20"/>
            <p:cNvSpPr txBox="1"/>
            <p:nvPr/>
          </p:nvSpPr>
          <p:spPr>
            <a:xfrm rot="5400000">
              <a:off x="2589637" y="3658571"/>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sp>
        <p:nvSpPr>
          <p:cNvPr id="25" name="矩形 21"/>
          <p:cNvSpPr/>
          <p:nvPr/>
        </p:nvSpPr>
        <p:spPr>
          <a:xfrm>
            <a:off x="3271691" y="524863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6" name="Object 12"/>
          <p:cNvGraphicFramePr>
            <a:graphicFrameLocks noChangeAspect="1"/>
          </p:cNvGraphicFramePr>
          <p:nvPr/>
        </p:nvGraphicFramePr>
        <p:xfrm>
          <a:off x="3268942" y="5163700"/>
          <a:ext cx="359989" cy="431426"/>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6" name="Object 12"/>
                      <p:cNvPicPr>
                        <a:picLocks noChangeAspect="1" noChangeArrowheads="1"/>
                      </p:cNvPicPr>
                      <p:nvPr/>
                    </p:nvPicPr>
                    <p:blipFill>
                      <a:blip r:embed="rId8"/>
                      <a:srcRect/>
                      <a:stretch>
                        <a:fillRect/>
                      </a:stretch>
                    </p:blipFill>
                    <p:spPr bwMode="auto">
                      <a:xfrm>
                        <a:off x="3268942" y="5163700"/>
                        <a:ext cx="359989"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3162220" y="4612246"/>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nvGrpSpPr>
          <p:cNvPr id="28" name="群組 78"/>
          <p:cNvGrpSpPr/>
          <p:nvPr/>
        </p:nvGrpSpPr>
        <p:grpSpPr>
          <a:xfrm>
            <a:off x="5263744" y="2956952"/>
            <a:ext cx="1001160" cy="2747351"/>
            <a:chOff x="3657035" y="1770729"/>
            <a:chExt cx="1134648" cy="3113664"/>
          </a:xfrm>
        </p:grpSpPr>
        <p:sp>
          <p:nvSpPr>
            <p:cNvPr id="29"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0" name="文字方塊 4"/>
            <p:cNvSpPr txBox="1"/>
            <p:nvPr/>
          </p:nvSpPr>
          <p:spPr>
            <a:xfrm>
              <a:off x="3657035" y="1770729"/>
              <a:ext cx="1134648"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Layer 2</a:t>
              </a:r>
              <a:endParaRPr lang="zh-TW" altLang="en-US" sz="2118" dirty="0">
                <a:solidFill>
                  <a:prstClr val="black"/>
                </a:solidFill>
                <a:latin typeface="Calibri"/>
                <a:ea typeface="新細明體" panose="02020500000000000000" pitchFamily="18" charset="-120"/>
              </a:endParaRPr>
            </a:p>
          </p:txBody>
        </p:sp>
        <p:sp>
          <p:nvSpPr>
            <p:cNvPr id="31"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2"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3"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4" name="文字方塊 27"/>
            <p:cNvSpPr txBox="1"/>
            <p:nvPr/>
          </p:nvSpPr>
          <p:spPr>
            <a:xfrm rot="5400000">
              <a:off x="3905199" y="3658572"/>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grpSp>
        <p:nvGrpSpPr>
          <p:cNvPr id="35" name="群組 79"/>
          <p:cNvGrpSpPr/>
          <p:nvPr/>
        </p:nvGrpSpPr>
        <p:grpSpPr>
          <a:xfrm>
            <a:off x="7214932" y="2956953"/>
            <a:ext cx="1001160" cy="2761774"/>
            <a:chOff x="5868381" y="1770729"/>
            <a:chExt cx="1134648" cy="3130011"/>
          </a:xfrm>
        </p:grpSpPr>
        <p:sp>
          <p:nvSpPr>
            <p:cNvPr id="36"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7" name="文字方塊 5"/>
            <p:cNvSpPr txBox="1"/>
            <p:nvPr/>
          </p:nvSpPr>
          <p:spPr>
            <a:xfrm>
              <a:off x="5868381" y="1770729"/>
              <a:ext cx="1134648" cy="474024"/>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Layer L</a:t>
              </a:r>
              <a:endParaRPr lang="zh-TW" altLang="en-US" sz="2118" dirty="0">
                <a:solidFill>
                  <a:prstClr val="black"/>
                </a:solidFill>
                <a:latin typeface="Calibri"/>
                <a:ea typeface="新細明體" panose="02020500000000000000" pitchFamily="18" charset="-120"/>
              </a:endParaRPr>
            </a:p>
          </p:txBody>
        </p:sp>
        <p:sp>
          <p:nvSpPr>
            <p:cNvPr id="38"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9"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40"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41" name="文字方塊 31"/>
            <p:cNvSpPr txBox="1"/>
            <p:nvPr/>
          </p:nvSpPr>
          <p:spPr>
            <a:xfrm rot="5400000">
              <a:off x="6129396" y="3636300"/>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sp>
        <p:nvSpPr>
          <p:cNvPr id="42" name="文字方塊 32"/>
          <p:cNvSpPr txBox="1"/>
          <p:nvPr/>
        </p:nvSpPr>
        <p:spPr>
          <a:xfrm>
            <a:off x="6095881" y="332854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43" name="文字方塊 33"/>
          <p:cNvSpPr txBox="1"/>
          <p:nvPr/>
        </p:nvSpPr>
        <p:spPr>
          <a:xfrm>
            <a:off x="6102013" y="4000000"/>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44" name="文字方塊 34"/>
          <p:cNvSpPr txBox="1"/>
          <p:nvPr/>
        </p:nvSpPr>
        <p:spPr>
          <a:xfrm>
            <a:off x="6127615" y="507235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nvGrpSpPr>
          <p:cNvPr id="45" name="群組 80"/>
          <p:cNvGrpSpPr/>
          <p:nvPr/>
        </p:nvGrpSpPr>
        <p:grpSpPr>
          <a:xfrm>
            <a:off x="4830957" y="3620680"/>
            <a:ext cx="664444" cy="1993555"/>
            <a:chOff x="3166542" y="2277312"/>
            <a:chExt cx="753037" cy="2259362"/>
          </a:xfrm>
        </p:grpSpPr>
        <p:cxnSp>
          <p:nvCxnSpPr>
            <p:cNvPr id="46" name="直線單箭頭接點 35"/>
            <p:cNvCxnSpPr>
              <a:stCxn id="21" idx="6"/>
              <a:endCxn id="31" idx="2"/>
            </p:cNvCxnSpPr>
            <p:nvPr/>
          </p:nvCxnSpPr>
          <p:spPr>
            <a:xfrm>
              <a:off x="3175833" y="227731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8"/>
            <p:cNvCxnSpPr>
              <a:stCxn id="22" idx="6"/>
              <a:endCxn id="31" idx="2"/>
            </p:cNvCxnSpPr>
            <p:nvPr/>
          </p:nvCxnSpPr>
          <p:spPr>
            <a:xfrm flipV="1">
              <a:off x="3178175" y="227731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9"/>
            <p:cNvCxnSpPr>
              <a:stCxn id="21" idx="6"/>
              <a:endCxn id="32" idx="2"/>
            </p:cNvCxnSpPr>
            <p:nvPr/>
          </p:nvCxnSpPr>
          <p:spPr>
            <a:xfrm>
              <a:off x="3175833" y="227731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0"/>
            <p:cNvCxnSpPr>
              <a:stCxn id="21" idx="6"/>
              <a:endCxn id="33" idx="2"/>
            </p:cNvCxnSpPr>
            <p:nvPr/>
          </p:nvCxnSpPr>
          <p:spPr>
            <a:xfrm>
              <a:off x="3175833" y="227731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1"/>
            <p:cNvCxnSpPr>
              <a:stCxn id="22" idx="6"/>
              <a:endCxn id="33" idx="2"/>
            </p:cNvCxnSpPr>
            <p:nvPr/>
          </p:nvCxnSpPr>
          <p:spPr>
            <a:xfrm>
              <a:off x="3178175" y="305588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2"/>
            <p:cNvCxnSpPr>
              <a:stCxn id="23" idx="6"/>
              <a:endCxn id="31" idx="2"/>
            </p:cNvCxnSpPr>
            <p:nvPr/>
          </p:nvCxnSpPr>
          <p:spPr>
            <a:xfrm flipV="1">
              <a:off x="3166542" y="227731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3"/>
            <p:cNvCxnSpPr>
              <a:stCxn id="23" idx="6"/>
              <a:endCxn id="32" idx="2"/>
            </p:cNvCxnSpPr>
            <p:nvPr/>
          </p:nvCxnSpPr>
          <p:spPr>
            <a:xfrm flipV="1">
              <a:off x="3166542" y="305588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44"/>
          <p:cNvCxnSpPr>
            <a:endCxn id="21" idx="2"/>
          </p:cNvCxnSpPr>
          <p:nvPr/>
        </p:nvCxnSpPr>
        <p:spPr>
          <a:xfrm flipV="1">
            <a:off x="3574250" y="3620680"/>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5"/>
          <p:cNvCxnSpPr>
            <a:stCxn id="15" idx="3"/>
            <a:endCxn id="22" idx="2"/>
          </p:cNvCxnSpPr>
          <p:nvPr/>
        </p:nvCxnSpPr>
        <p:spPr>
          <a:xfrm>
            <a:off x="3570980" y="3663362"/>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6"/>
          <p:cNvCxnSpPr>
            <a:stCxn id="15" idx="3"/>
            <a:endCxn id="23" idx="2"/>
          </p:cNvCxnSpPr>
          <p:nvPr/>
        </p:nvCxnSpPr>
        <p:spPr>
          <a:xfrm>
            <a:off x="3570979" y="3663362"/>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stCxn id="17" idx="3"/>
            <a:endCxn id="21" idx="2"/>
          </p:cNvCxnSpPr>
          <p:nvPr/>
        </p:nvCxnSpPr>
        <p:spPr>
          <a:xfrm flipV="1">
            <a:off x="3595262" y="3620680"/>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8"/>
          <p:cNvCxnSpPr>
            <a:stCxn id="14" idx="3"/>
            <a:endCxn id="22" idx="2"/>
          </p:cNvCxnSpPr>
          <p:nvPr/>
        </p:nvCxnSpPr>
        <p:spPr>
          <a:xfrm>
            <a:off x="3565846" y="4166595"/>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9"/>
          <p:cNvCxnSpPr>
            <a:stCxn id="14" idx="3"/>
            <a:endCxn id="23" idx="2"/>
          </p:cNvCxnSpPr>
          <p:nvPr/>
        </p:nvCxnSpPr>
        <p:spPr>
          <a:xfrm>
            <a:off x="3565846" y="4166595"/>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stCxn id="26" idx="3"/>
            <a:endCxn id="21" idx="2"/>
          </p:cNvCxnSpPr>
          <p:nvPr/>
        </p:nvCxnSpPr>
        <p:spPr>
          <a:xfrm flipV="1">
            <a:off x="3628931" y="3620680"/>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1"/>
          <p:cNvCxnSpPr>
            <a:stCxn id="26" idx="3"/>
            <a:endCxn id="22" idx="2"/>
          </p:cNvCxnSpPr>
          <p:nvPr/>
        </p:nvCxnSpPr>
        <p:spPr>
          <a:xfrm flipV="1">
            <a:off x="3605665" y="4307653"/>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2"/>
          <p:cNvCxnSpPr>
            <a:stCxn id="26" idx="3"/>
            <a:endCxn id="23" idx="2"/>
          </p:cNvCxnSpPr>
          <p:nvPr/>
        </p:nvCxnSpPr>
        <p:spPr>
          <a:xfrm>
            <a:off x="3605665" y="5379364"/>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53"/>
          <p:cNvSpPr txBox="1"/>
          <p:nvPr/>
        </p:nvSpPr>
        <p:spPr>
          <a:xfrm rot="5400000">
            <a:off x="8568491" y="4630374"/>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65" name="文字方塊 54"/>
          <p:cNvSpPr txBox="1"/>
          <p:nvPr/>
        </p:nvSpPr>
        <p:spPr>
          <a:xfrm>
            <a:off x="8629455" y="3295688"/>
            <a:ext cx="556826" cy="472565"/>
          </a:xfrm>
          <a:prstGeom prst="rect">
            <a:avLst/>
          </a:prstGeom>
          <a:noFill/>
        </p:spPr>
        <p:txBody>
          <a:bodyPr wrap="square" rtlCol="0">
            <a:spAutoFit/>
          </a:bodyPr>
          <a:lstStyle/>
          <a:p>
            <a:pPr defTabSz="899010"/>
            <a:r>
              <a:rPr lang="en-US" altLang="zh-TW" sz="2471" i="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66" name="文字方塊 55"/>
          <p:cNvSpPr txBox="1"/>
          <p:nvPr/>
        </p:nvSpPr>
        <p:spPr>
          <a:xfrm>
            <a:off x="8619500" y="4000000"/>
            <a:ext cx="556826" cy="472565"/>
          </a:xfrm>
          <a:prstGeom prst="rect">
            <a:avLst/>
          </a:prstGeom>
          <a:noFill/>
        </p:spPr>
        <p:txBody>
          <a:bodyPr wrap="square" rtlCol="0">
            <a:spAutoFit/>
          </a:bodyPr>
          <a:lstStyle/>
          <a:p>
            <a:pPr defTabSz="899010"/>
            <a:r>
              <a:rPr lang="en-US" altLang="zh-TW" sz="2471" i="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67" name="文字方塊 56"/>
          <p:cNvSpPr txBox="1"/>
          <p:nvPr/>
        </p:nvSpPr>
        <p:spPr>
          <a:xfrm>
            <a:off x="8619500" y="5117264"/>
            <a:ext cx="556826" cy="472565"/>
          </a:xfrm>
          <a:prstGeom prst="rect">
            <a:avLst/>
          </a:prstGeom>
          <a:noFill/>
        </p:spPr>
        <p:txBody>
          <a:bodyPr wrap="square" rtlCol="0">
            <a:spAutoFit/>
          </a:bodyPr>
          <a:lstStyle/>
          <a:p>
            <a:pPr defTabSz="899010"/>
            <a:r>
              <a:rPr lang="en-US" altLang="zh-TW" sz="2471" i="1" dirty="0" err="1">
                <a:solidFill>
                  <a:prstClr val="black"/>
                </a:solidFill>
                <a:latin typeface="Calibri"/>
                <a:ea typeface="新細明體" panose="02020500000000000000" pitchFamily="18" charset="-120"/>
              </a:rPr>
              <a:t>y</a:t>
            </a:r>
            <a:r>
              <a:rPr lang="en-US" altLang="zh-TW" sz="2471" baseline="-25000" dirty="0" err="1">
                <a:solidFill>
                  <a:prstClr val="black"/>
                </a:solidFill>
                <a:latin typeface="Calibri"/>
                <a:ea typeface="新細明體" panose="02020500000000000000" pitchFamily="18" charset="-120"/>
              </a:rPr>
              <a:t>M</a:t>
            </a:r>
            <a:endParaRPr lang="zh-TW" altLang="en-US" sz="2471" baseline="-25000" dirty="0">
              <a:solidFill>
                <a:prstClr val="black"/>
              </a:solidFill>
              <a:latin typeface="Calibri"/>
              <a:ea typeface="新細明體" panose="02020500000000000000" pitchFamily="18" charset="-120"/>
            </a:endParaRPr>
          </a:p>
        </p:txBody>
      </p:sp>
      <p:grpSp>
        <p:nvGrpSpPr>
          <p:cNvPr id="68" name="群組 81"/>
          <p:cNvGrpSpPr/>
          <p:nvPr/>
        </p:nvGrpSpPr>
        <p:grpSpPr>
          <a:xfrm>
            <a:off x="6763797" y="3614381"/>
            <a:ext cx="664444" cy="1776813"/>
            <a:chOff x="5357094" y="2515814"/>
            <a:chExt cx="753037" cy="2013721"/>
          </a:xfrm>
        </p:grpSpPr>
        <p:cxnSp>
          <p:nvCxnSpPr>
            <p:cNvPr id="69"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D716A18-38AF-4AAD-AE87-6D64BE0DF0EF}"/>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403759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simple network, toy example</a:t>
            </a:r>
          </a:p>
          <a:p>
            <a:endParaRPr lang="en-US" dirty="0"/>
          </a:p>
        </p:txBody>
      </p:sp>
      <p:sp>
        <p:nvSpPr>
          <p:cNvPr id="4" name="Content Placeholder 3">
            <a:extLst>
              <a:ext uri="{FF2B5EF4-FFF2-40B4-BE49-F238E27FC236}">
                <a16:creationId xmlns:a16="http://schemas.microsoft.com/office/drawing/2014/main" id="{B5A892CE-210D-4070-B254-A1BFF18425B8}"/>
              </a:ext>
            </a:extLst>
          </p:cNvPr>
          <p:cNvSpPr>
            <a:spLocks noGrp="1"/>
          </p:cNvSpPr>
          <p:nvPr>
            <p:ph idx="10"/>
          </p:nvPr>
        </p:nvSpPr>
        <p:spPr/>
        <p:txBody>
          <a:bodyPr/>
          <a:lstStyle/>
          <a:p>
            <a:r>
              <a:rPr lang="en-US" dirty="0"/>
              <a:t>Introduction to Neural Networks</a:t>
            </a:r>
          </a:p>
          <a:p>
            <a:endParaRPr lang="en-US" dirty="0"/>
          </a:p>
        </p:txBody>
      </p:sp>
      <p:sp>
        <p:nvSpPr>
          <p:cNvPr id="12" name="矩形 16"/>
          <p:cNvSpPr/>
          <p:nvPr/>
        </p:nvSpPr>
        <p:spPr>
          <a:xfrm>
            <a:off x="3468182" y="340114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3" name="矩形 15"/>
          <p:cNvSpPr/>
          <p:nvPr/>
        </p:nvSpPr>
        <p:spPr>
          <a:xfrm>
            <a:off x="3440614" y="4849763"/>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4" name="橢圓 19"/>
          <p:cNvSpPr/>
          <p:nvPr/>
        </p:nvSpPr>
        <p:spPr>
          <a:xfrm>
            <a:off x="5211986" y="3317096"/>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5" name="橢圓 20"/>
          <p:cNvSpPr/>
          <p:nvPr/>
        </p:nvSpPr>
        <p:spPr>
          <a:xfrm>
            <a:off x="5202030" y="468270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pSp>
        <p:nvGrpSpPr>
          <p:cNvPr id="20" name="群組 83"/>
          <p:cNvGrpSpPr/>
          <p:nvPr/>
        </p:nvGrpSpPr>
        <p:grpSpPr>
          <a:xfrm>
            <a:off x="3785923" y="3560826"/>
            <a:ext cx="1401949" cy="1445559"/>
            <a:chOff x="1013669" y="3459098"/>
            <a:chExt cx="1588876" cy="1638300"/>
          </a:xfrm>
        </p:grpSpPr>
        <p:cxnSp>
          <p:nvCxnSpPr>
            <p:cNvPr id="21"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82"/>
            <p:cNvGrpSpPr/>
            <p:nvPr/>
          </p:nvGrpSpPr>
          <p:grpSpPr>
            <a:xfrm>
              <a:off x="1025705" y="3459098"/>
              <a:ext cx="1576840" cy="1638300"/>
              <a:chOff x="1025705" y="3459098"/>
              <a:chExt cx="1576840" cy="1638300"/>
            </a:xfrm>
          </p:grpSpPr>
          <p:cxnSp>
            <p:nvCxnSpPr>
              <p:cNvPr id="23"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 name="群組 2"/>
          <p:cNvGrpSpPr/>
          <p:nvPr/>
        </p:nvGrpSpPr>
        <p:grpSpPr>
          <a:xfrm>
            <a:off x="7011356" y="2954350"/>
            <a:ext cx="3278051" cy="2580678"/>
            <a:chOff x="3243633" y="2586455"/>
            <a:chExt cx="5010018" cy="3980059"/>
          </a:xfrm>
        </p:grpSpPr>
        <p:sp>
          <p:nvSpPr>
            <p:cNvPr id="39" name="圓角矩形圖說文字 136"/>
            <p:cNvSpPr/>
            <p:nvPr/>
          </p:nvSpPr>
          <p:spPr>
            <a:xfrm>
              <a:off x="3243633" y="3787090"/>
              <a:ext cx="4802430" cy="2779424"/>
            </a:xfrm>
            <a:prstGeom prst="wedgeRoundRectCallout">
              <a:avLst>
                <a:gd name="adj1" fmla="val -91877"/>
                <a:gd name="adj2" fmla="val -52167"/>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grpSp>
          <p:nvGrpSpPr>
            <p:cNvPr id="40" name="群組 3"/>
            <p:cNvGrpSpPr/>
            <p:nvPr/>
          </p:nvGrpSpPr>
          <p:grpSpPr>
            <a:xfrm>
              <a:off x="4469208" y="4868160"/>
              <a:ext cx="2403948" cy="1542918"/>
              <a:chOff x="2621906" y="4793796"/>
              <a:chExt cx="2403948" cy="1542918"/>
            </a:xfrm>
          </p:grpSpPr>
          <p:pic>
            <p:nvPicPr>
              <p:cNvPr id="43" name="圖片 4"/>
              <p:cNvPicPr>
                <a:picLocks noChangeAspect="1"/>
              </p:cNvPicPr>
              <p:nvPr/>
            </p:nvPicPr>
            <p:blipFill>
              <a:blip r:embed="rId2"/>
              <a:stretch>
                <a:fillRect/>
              </a:stretch>
            </p:blipFill>
            <p:spPr>
              <a:xfrm>
                <a:off x="2621906" y="4826698"/>
                <a:ext cx="2112458" cy="1510016"/>
              </a:xfrm>
              <a:prstGeom prst="rect">
                <a:avLst/>
              </a:prstGeom>
            </p:spPr>
          </p:pic>
          <p:graphicFrame>
            <p:nvGraphicFramePr>
              <p:cNvPr id="44" name="Object 12"/>
              <p:cNvGraphicFramePr>
                <a:graphicFrameLocks noChangeAspect="1"/>
              </p:cNvGraphicFramePr>
              <p:nvPr/>
            </p:nvGraphicFramePr>
            <p:xfrm>
              <a:off x="2820635" y="4793796"/>
              <a:ext cx="624114" cy="426253"/>
            </p:xfrm>
            <a:graphic>
              <a:graphicData uri="http://schemas.openxmlformats.org/presentationml/2006/ole">
                <mc:AlternateContent xmlns:mc="http://schemas.openxmlformats.org/markup-compatibility/2006">
                  <mc:Choice xmlns:v="urn:schemas-microsoft-com:vml" Requires="v">
                    <p:oleObj name="方程式" r:id="rId3" imgW="317160" imgH="215640" progId="Equation.3">
                      <p:embed/>
                    </p:oleObj>
                  </mc:Choice>
                  <mc:Fallback>
                    <p:oleObj name="方程式" r:id="rId3" imgW="317160" imgH="215640" progId="Equation.3">
                      <p:embed/>
                      <p:pic>
                        <p:nvPicPr>
                          <p:cNvPr id="44" name="Object 12"/>
                          <p:cNvPicPr>
                            <a:picLocks noChangeAspect="1" noChangeArrowheads="1"/>
                          </p:cNvPicPr>
                          <p:nvPr/>
                        </p:nvPicPr>
                        <p:blipFill>
                          <a:blip r:embed="rId4"/>
                          <a:srcRect/>
                          <a:stretch>
                            <a:fillRect/>
                          </a:stretch>
                        </p:blipFill>
                        <p:spPr bwMode="auto">
                          <a:xfrm>
                            <a:off x="2820635" y="4793796"/>
                            <a:ext cx="624114" cy="426253"/>
                          </a:xfrm>
                          <a:prstGeom prst="rect">
                            <a:avLst/>
                          </a:prstGeom>
                          <a:noFill/>
                        </p:spPr>
                      </p:pic>
                    </p:oleObj>
                  </mc:Fallback>
                </mc:AlternateContent>
              </a:graphicData>
            </a:graphic>
          </p:graphicFrame>
          <p:graphicFrame>
            <p:nvGraphicFramePr>
              <p:cNvPr id="45" name="Object 12"/>
              <p:cNvGraphicFramePr>
                <a:graphicFrameLocks noChangeAspect="1"/>
              </p:cNvGraphicFramePr>
              <p:nvPr/>
            </p:nvGraphicFramePr>
            <p:xfrm>
              <a:off x="4698720" y="6005691"/>
              <a:ext cx="327134" cy="325661"/>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45" name="Object 12"/>
                          <p:cNvPicPr>
                            <a:picLocks noChangeAspect="1" noChangeArrowheads="1"/>
                          </p:cNvPicPr>
                          <p:nvPr/>
                        </p:nvPicPr>
                        <p:blipFill>
                          <a:blip r:embed="rId6"/>
                          <a:srcRect/>
                          <a:stretch>
                            <a:fillRect/>
                          </a:stretch>
                        </p:blipFill>
                        <p:spPr bwMode="auto">
                          <a:xfrm>
                            <a:off x="4698720" y="6005691"/>
                            <a:ext cx="327134" cy="325661"/>
                          </a:xfrm>
                          <a:prstGeom prst="rect">
                            <a:avLst/>
                          </a:prstGeom>
                          <a:noFill/>
                        </p:spPr>
                      </p:pic>
                    </p:oleObj>
                  </mc:Fallback>
                </mc:AlternateContent>
              </a:graphicData>
            </a:graphic>
          </p:graphicFrame>
        </p:grpSp>
        <p:graphicFrame>
          <p:nvGraphicFramePr>
            <p:cNvPr id="41" name="Object 12"/>
            <p:cNvGraphicFramePr>
              <a:graphicFrameLocks noChangeAspect="1"/>
            </p:cNvGraphicFramePr>
            <p:nvPr/>
          </p:nvGraphicFramePr>
          <p:xfrm>
            <a:off x="4832852" y="3927924"/>
            <a:ext cx="1748816" cy="794094"/>
          </p:xfrm>
          <a:graphic>
            <a:graphicData uri="http://schemas.openxmlformats.org/presentationml/2006/ole">
              <mc:AlternateContent xmlns:mc="http://schemas.openxmlformats.org/markup-compatibility/2006">
                <mc:Choice xmlns:v="urn:schemas-microsoft-com:vml" Requires="v">
                  <p:oleObj name="方程式" r:id="rId7" imgW="863280" imgH="393480" progId="Equation.3">
                    <p:embed/>
                  </p:oleObj>
                </mc:Choice>
                <mc:Fallback>
                  <p:oleObj name="方程式" r:id="rId7" imgW="863280" imgH="393480" progId="Equation.3">
                    <p:embed/>
                    <p:pic>
                      <p:nvPicPr>
                        <p:cNvPr id="41" name="Object 12"/>
                        <p:cNvPicPr>
                          <a:picLocks noChangeAspect="1" noChangeArrowheads="1"/>
                        </p:cNvPicPr>
                        <p:nvPr/>
                      </p:nvPicPr>
                      <p:blipFill>
                        <a:blip r:embed="rId8"/>
                        <a:srcRect/>
                        <a:stretch>
                          <a:fillRect/>
                        </a:stretch>
                      </p:blipFill>
                      <p:spPr bwMode="auto">
                        <a:xfrm>
                          <a:off x="4832852" y="3927924"/>
                          <a:ext cx="1748816" cy="794094"/>
                        </a:xfrm>
                        <a:prstGeom prst="rect">
                          <a:avLst/>
                        </a:prstGeom>
                        <a:noFill/>
                      </p:spPr>
                    </p:pic>
                  </p:oleObj>
                </mc:Fallback>
              </mc:AlternateContent>
            </a:graphicData>
          </a:graphic>
        </p:graphicFrame>
        <p:sp>
          <p:nvSpPr>
            <p:cNvPr id="42" name="文字方塊 102"/>
            <p:cNvSpPr txBox="1"/>
            <p:nvPr/>
          </p:nvSpPr>
          <p:spPr>
            <a:xfrm>
              <a:off x="3804043" y="2586455"/>
              <a:ext cx="4449608" cy="645057"/>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Sigmoid Function</a:t>
              </a:r>
              <a:endParaRPr lang="zh-TW" altLang="en-US" sz="2118" dirty="0">
                <a:solidFill>
                  <a:prstClr val="black"/>
                </a:solidFill>
                <a:latin typeface="Calibri"/>
                <a:ea typeface="新細明體" panose="02020500000000000000" pitchFamily="18" charset="-120"/>
              </a:endParaRPr>
            </a:p>
          </p:txBody>
        </p:sp>
      </p:grpSp>
      <p:sp>
        <p:nvSpPr>
          <p:cNvPr id="46" name="手繪多邊形 103"/>
          <p:cNvSpPr/>
          <p:nvPr/>
        </p:nvSpPr>
        <p:spPr>
          <a:xfrm>
            <a:off x="5260544" y="4793721"/>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7" name="手繪多邊形 105"/>
          <p:cNvSpPr/>
          <p:nvPr/>
        </p:nvSpPr>
        <p:spPr>
          <a:xfrm>
            <a:off x="5244123" y="3391273"/>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52" name="文字方塊 110"/>
          <p:cNvSpPr txBox="1"/>
          <p:nvPr/>
        </p:nvSpPr>
        <p:spPr>
          <a:xfrm>
            <a:off x="3478918" y="3389268"/>
            <a:ext cx="302559"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p:sp>
        <p:nvSpPr>
          <p:cNvPr id="53" name="文字方塊 111"/>
          <p:cNvSpPr txBox="1"/>
          <p:nvPr/>
        </p:nvSpPr>
        <p:spPr>
          <a:xfrm>
            <a:off x="3385580" y="4800531"/>
            <a:ext cx="431242"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p:sp>
        <p:nvSpPr>
          <p:cNvPr id="54" name="文字方塊 112"/>
          <p:cNvSpPr txBox="1"/>
          <p:nvPr/>
        </p:nvSpPr>
        <p:spPr>
          <a:xfrm>
            <a:off x="4314390" y="3137860"/>
            <a:ext cx="302559"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5" name="文字方塊 113"/>
          <p:cNvSpPr txBox="1"/>
          <p:nvPr/>
        </p:nvSpPr>
        <p:spPr>
          <a:xfrm>
            <a:off x="4461824" y="3656963"/>
            <a:ext cx="389717" cy="744178"/>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sp>
        <p:nvSpPr>
          <p:cNvPr id="56" name="文字方塊 114"/>
          <p:cNvSpPr txBox="1"/>
          <p:nvPr/>
        </p:nvSpPr>
        <p:spPr>
          <a:xfrm>
            <a:off x="4195092" y="4995607"/>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7" name="文字方塊 115"/>
          <p:cNvSpPr txBox="1"/>
          <p:nvPr/>
        </p:nvSpPr>
        <p:spPr>
          <a:xfrm>
            <a:off x="4329456" y="4492391"/>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8" name="矩形 116"/>
          <p:cNvSpPr/>
          <p:nvPr/>
        </p:nvSpPr>
        <p:spPr>
          <a:xfrm>
            <a:off x="4987910" y="3988775"/>
            <a:ext cx="404371" cy="39595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59" name="直線單箭頭接點 118"/>
          <p:cNvCxnSpPr/>
          <p:nvPr/>
        </p:nvCxnSpPr>
        <p:spPr>
          <a:xfrm flipV="1">
            <a:off x="5188117" y="3650657"/>
            <a:ext cx="0" cy="338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119"/>
          <p:cNvSpPr txBox="1"/>
          <p:nvPr/>
        </p:nvSpPr>
        <p:spPr>
          <a:xfrm>
            <a:off x="5008069" y="3977376"/>
            <a:ext cx="389717"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61" name="矩形 131"/>
          <p:cNvSpPr/>
          <p:nvPr/>
        </p:nvSpPr>
        <p:spPr>
          <a:xfrm>
            <a:off x="4996314" y="5355839"/>
            <a:ext cx="404371" cy="39595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62" name="直線單箭頭接點 132"/>
          <p:cNvCxnSpPr/>
          <p:nvPr/>
        </p:nvCxnSpPr>
        <p:spPr>
          <a:xfrm flipV="1">
            <a:off x="5196521" y="5017721"/>
            <a:ext cx="0" cy="338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33"/>
          <p:cNvSpPr txBox="1"/>
          <p:nvPr/>
        </p:nvSpPr>
        <p:spPr>
          <a:xfrm>
            <a:off x="5010968" y="5350138"/>
            <a:ext cx="389717"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0</a:t>
            </a:r>
            <a:endParaRPr lang="zh-TW" altLang="en-US" sz="2118" dirty="0">
              <a:solidFill>
                <a:prstClr val="black"/>
              </a:solidFill>
              <a:latin typeface="Calibri"/>
              <a:ea typeface="新細明體" panose="02020500000000000000" pitchFamily="18" charset="-120"/>
            </a:endParaRPr>
          </a:p>
        </p:txBody>
      </p:sp>
      <p:sp>
        <p:nvSpPr>
          <p:cNvPr id="64" name="文字方塊 134"/>
          <p:cNvSpPr txBox="1"/>
          <p:nvPr/>
        </p:nvSpPr>
        <p:spPr>
          <a:xfrm>
            <a:off x="4934336" y="3091695"/>
            <a:ext cx="379466"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4</a:t>
            </a:r>
            <a:endParaRPr lang="zh-TW" altLang="en-US" sz="2118" dirty="0">
              <a:solidFill>
                <a:srgbClr val="FF0000"/>
              </a:solidFill>
              <a:latin typeface="Calibri"/>
              <a:ea typeface="新細明體" panose="02020500000000000000" pitchFamily="18" charset="-120"/>
            </a:endParaRPr>
          </a:p>
        </p:txBody>
      </p:sp>
      <p:sp>
        <p:nvSpPr>
          <p:cNvPr id="65" name="文字方塊 135"/>
          <p:cNvSpPr txBox="1"/>
          <p:nvPr/>
        </p:nvSpPr>
        <p:spPr>
          <a:xfrm>
            <a:off x="4833714" y="4506872"/>
            <a:ext cx="602395"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-2</a:t>
            </a:r>
            <a:endParaRPr lang="zh-TW" altLang="en-US" sz="2118" dirty="0">
              <a:solidFill>
                <a:srgbClr val="FF0000"/>
              </a:solidFill>
              <a:latin typeface="Calibri"/>
              <a:ea typeface="新細明體" panose="02020500000000000000" pitchFamily="18" charset="-120"/>
            </a:endParaRPr>
          </a:p>
        </p:txBody>
      </p:sp>
      <p:sp>
        <p:nvSpPr>
          <p:cNvPr id="66" name="文字方塊 137"/>
          <p:cNvSpPr txBox="1"/>
          <p:nvPr/>
        </p:nvSpPr>
        <p:spPr>
          <a:xfrm>
            <a:off x="5550761" y="3057343"/>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0.98</a:t>
            </a:r>
            <a:endParaRPr lang="zh-TW" altLang="en-US" sz="2118" dirty="0">
              <a:solidFill>
                <a:srgbClr val="0000FF"/>
              </a:solidFill>
              <a:latin typeface="Calibri"/>
              <a:ea typeface="新細明體" panose="02020500000000000000" pitchFamily="18" charset="-120"/>
            </a:endParaRPr>
          </a:p>
        </p:txBody>
      </p:sp>
      <p:sp>
        <p:nvSpPr>
          <p:cNvPr id="67" name="文字方塊 138"/>
          <p:cNvSpPr txBox="1"/>
          <p:nvPr/>
        </p:nvSpPr>
        <p:spPr>
          <a:xfrm>
            <a:off x="5570455" y="4473988"/>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0.12</a:t>
            </a:r>
            <a:endParaRPr lang="zh-TW" altLang="en-US" sz="2118" dirty="0">
              <a:solidFill>
                <a:srgbClr val="0000FF"/>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4" name="TextBox 73"/>
              <p:cNvSpPr txBox="1"/>
              <p:nvPr/>
            </p:nvSpPr>
            <p:spPr>
              <a:xfrm>
                <a:off x="2283837" y="2412417"/>
                <a:ext cx="2874248" cy="272382"/>
              </a:xfrm>
              <a:prstGeom prst="rect">
                <a:avLst/>
              </a:prstGeom>
              <a:noFill/>
              <a:ln>
                <a:solidFill>
                  <a:schemeClr val="tx1"/>
                </a:solidFill>
              </a:ln>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1</m:t>
                          </m:r>
                          <m:r>
                            <a:rPr lang="en-US" sz="1770" i="1">
                              <a:solidFill>
                                <a:prstClr val="black"/>
                              </a:solidFill>
                              <a:latin typeface="Cambria Math" panose="02040503050406030204" pitchFamily="18" charset="0"/>
                              <a:ea typeface="Cambria Math" panose="02040503050406030204" pitchFamily="18" charset="0"/>
                            </a:rPr>
                            <m:t>∙1</m:t>
                          </m:r>
                        </m:e>
                      </m:d>
                      <m:r>
                        <a:rPr lang="en-US" sz="1770" i="1">
                          <a:solidFill>
                            <a:prstClr val="black"/>
                          </a:solidFill>
                          <a:latin typeface="Cambria Math" panose="02040503050406030204" pitchFamily="18" charset="0"/>
                        </a:rPr>
                        <m:t>+</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−1</m:t>
                          </m:r>
                        </m:e>
                      </m:d>
                      <m:r>
                        <a:rPr lang="en-US" sz="1770" i="1">
                          <a:solidFill>
                            <a:prstClr val="black"/>
                          </a:solidFill>
                          <a:latin typeface="Cambria Math" panose="02040503050406030204" pitchFamily="18" charset="0"/>
                          <a:ea typeface="Cambria Math" panose="02040503050406030204" pitchFamily="18" charset="0"/>
                        </a:rPr>
                        <m:t>∙</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−2</m:t>
                          </m:r>
                        </m:e>
                      </m:d>
                      <m:r>
                        <a:rPr lang="en-US" sz="1770" i="1">
                          <a:solidFill>
                            <a:prstClr val="black"/>
                          </a:solidFill>
                          <a:latin typeface="Cambria Math" panose="02040503050406030204" pitchFamily="18" charset="0"/>
                        </a:rPr>
                        <m:t>+1=4</m:t>
                      </m:r>
                    </m:oMath>
                  </m:oMathPara>
                </a14:m>
                <a:endParaRPr lang="en-US" sz="1770" dirty="0">
                  <a:solidFill>
                    <a:prstClr val="black"/>
                  </a:solidFill>
                  <a:latin typeface="Calibri"/>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2283837" y="2412417"/>
                <a:ext cx="2874248" cy="272382"/>
              </a:xfrm>
              <a:prstGeom prst="rect">
                <a:avLst/>
              </a:prstGeom>
              <a:blipFill>
                <a:blip r:embed="rId9"/>
                <a:stretch>
                  <a:fillRect r="-1316" b="-8696"/>
                </a:stretch>
              </a:blipFill>
              <a:ln>
                <a:solidFill>
                  <a:schemeClr val="tx1"/>
                </a:solidFill>
              </a:ln>
            </p:spPr>
            <p:txBody>
              <a:bodyPr/>
              <a:lstStyle/>
              <a:p>
                <a:r>
                  <a:rPr lang="en-US">
                    <a:noFill/>
                  </a:rPr>
                  <a:t> </a:t>
                </a:r>
              </a:p>
            </p:txBody>
          </p:sp>
        </mc:Fallback>
      </mc:AlternateContent>
      <p:cxnSp>
        <p:nvCxnSpPr>
          <p:cNvPr id="75" name="Straight Arrow Connector 74"/>
          <p:cNvCxnSpPr/>
          <p:nvPr/>
        </p:nvCxnSpPr>
        <p:spPr>
          <a:xfrm flipH="1">
            <a:off x="5155261" y="2644116"/>
            <a:ext cx="5268" cy="349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5202681" y="5910528"/>
            <a:ext cx="0" cy="31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2540949" y="6206391"/>
                <a:ext cx="2671757" cy="272382"/>
              </a:xfrm>
              <a:prstGeom prst="rect">
                <a:avLst/>
              </a:prstGeom>
              <a:noFill/>
              <a:ln>
                <a:solidFill>
                  <a:schemeClr val="tx1"/>
                </a:solidFill>
              </a:ln>
            </p:spPr>
            <p:txBody>
              <a:bodyPr wrap="none" lIns="0" tIns="0" rIns="0" bIns="0" rtlCol="0">
                <a:spAutoFit/>
              </a:bodyPr>
              <a:lstStyle/>
              <a:p>
                <a:pPr defTabSz="899010"/>
                <a:r>
                  <a:rPr lang="en-US" sz="1770" dirty="0">
                    <a:solidFill>
                      <a:prstClr val="black"/>
                    </a:solidFill>
                    <a:latin typeface="Calibri"/>
                  </a:rPr>
                  <a:t>1</a:t>
                </a:r>
                <a:r>
                  <a:rPr lang="en-US" sz="1770" dirty="0">
                    <a:solidFill>
                      <a:prstClr val="black"/>
                    </a:solidFill>
                    <a:latin typeface="Calibri"/>
                    <a:ea typeface="Cambria Math" panose="02040503050406030204" pitchFamily="18" charset="0"/>
                  </a:rPr>
                  <a:t> </a:t>
                </a:r>
                <a14:m>
                  <m:oMath xmlns:m="http://schemas.openxmlformats.org/officeDocument/2006/math">
                    <m:r>
                      <a:rPr lang="en-US" sz="1770" i="1">
                        <a:solidFill>
                          <a:prstClr val="black"/>
                        </a:solidFill>
                        <a:latin typeface="Cambria Math" panose="02040503050406030204" pitchFamily="18" charset="0"/>
                        <a:ea typeface="Cambria Math" panose="02040503050406030204" pitchFamily="18" charset="0"/>
                      </a:rPr>
                      <m:t>∙ </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m:t>
                        </m:r>
                        <m:r>
                          <a:rPr lang="en-US" sz="1770" i="1">
                            <a:solidFill>
                              <a:prstClr val="black"/>
                            </a:solidFill>
                            <a:latin typeface="Cambria Math" panose="02040503050406030204" pitchFamily="18" charset="0"/>
                            <a:ea typeface="Cambria Math" panose="02040503050406030204" pitchFamily="18" charset="0"/>
                          </a:rPr>
                          <m:t>1</m:t>
                        </m:r>
                      </m:e>
                    </m:d>
                    <m:r>
                      <a:rPr lang="en-US" sz="1770" i="1">
                        <a:solidFill>
                          <a:prstClr val="black"/>
                        </a:solidFill>
                        <a:latin typeface="Cambria Math" panose="02040503050406030204" pitchFamily="18" charset="0"/>
                      </a:rPr>
                      <m:t>+</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−1</m:t>
                        </m:r>
                      </m:e>
                    </m:d>
                    <m:r>
                      <a:rPr lang="en-US" sz="1770" i="1">
                        <a:solidFill>
                          <a:prstClr val="black"/>
                        </a:solidFill>
                        <a:latin typeface="Cambria Math" panose="02040503050406030204" pitchFamily="18" charset="0"/>
                        <a:ea typeface="Cambria Math" panose="02040503050406030204" pitchFamily="18" charset="0"/>
                      </a:rPr>
                      <m:t>∙1+0</m:t>
                    </m:r>
                    <m:r>
                      <a:rPr lang="en-US" sz="1770" i="1">
                        <a:solidFill>
                          <a:prstClr val="black"/>
                        </a:solidFill>
                        <a:latin typeface="Cambria Math" panose="02040503050406030204" pitchFamily="18" charset="0"/>
                      </a:rPr>
                      <m:t>=</m:t>
                    </m:r>
                  </m:oMath>
                </a14:m>
                <a:r>
                  <a:rPr lang="en-US" sz="1770" dirty="0">
                    <a:solidFill>
                      <a:prstClr val="black"/>
                    </a:solidFill>
                    <a:latin typeface="Calibri"/>
                  </a:rPr>
                  <a:t>-2</a:t>
                </a:r>
              </a:p>
            </p:txBody>
          </p:sp>
        </mc:Choice>
        <mc:Fallback xmlns="">
          <p:sp>
            <p:nvSpPr>
              <p:cNvPr id="77" name="TextBox 76"/>
              <p:cNvSpPr txBox="1">
                <a:spLocks noRot="1" noChangeAspect="1" noMove="1" noResize="1" noEditPoints="1" noAdjustHandles="1" noChangeArrowheads="1" noChangeShapeType="1" noTextEdit="1"/>
              </p:cNvSpPr>
              <p:nvPr/>
            </p:nvSpPr>
            <p:spPr>
              <a:xfrm>
                <a:off x="2540949" y="6206391"/>
                <a:ext cx="2671757" cy="272382"/>
              </a:xfrm>
              <a:prstGeom prst="rect">
                <a:avLst/>
              </a:prstGeom>
              <a:blipFill>
                <a:blip r:embed="rId10"/>
                <a:stretch>
                  <a:fillRect l="-4717" t="-21739" r="-4245" b="-47826"/>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5006544C-6425-4F97-AF3F-5245E8D370B6}"/>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41534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60" grpId="0"/>
      <p:bldP spid="63" grpId="0"/>
      <p:bldP spid="64" grpId="0"/>
      <p:bldP spid="65" grpId="0"/>
      <p:bldP spid="66" grpId="0" animBg="1"/>
      <p:bldP spid="67" grpId="0" animBg="1"/>
      <p:bldP spid="74" grpId="0" animBg="1"/>
      <p:bldP spid="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simple network, toy example (cont’d)</a:t>
                </a:r>
              </a:p>
              <a:p>
                <a:pPr lvl="1"/>
                <a:r>
                  <a:rPr lang="en-US" dirty="0"/>
                  <a:t>For an input vector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
                        <m:r>
                          <a:rPr lang="en-US" i="1">
                            <a:latin typeface="Cambria Math" panose="02040503050406030204" pitchFamily="18" charset="0"/>
                          </a:rPr>
                          <m:t>]</m:t>
                        </m:r>
                      </m:e>
                      <m:sup>
                        <m:r>
                          <a:rPr lang="en-US" b="0" i="1" smtClean="0">
                            <a:latin typeface="Cambria Math" panose="02040503050406030204" pitchFamily="18" charset="0"/>
                          </a:rPr>
                          <m:t>𝑇</m:t>
                        </m:r>
                      </m:sup>
                    </m:sSup>
                  </m:oMath>
                </a14:m>
                <a:r>
                  <a:rPr lang="en-US" dirty="0"/>
                  <a:t>, the output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.62</m:t>
                              </m:r>
                            </m:e>
                            <m:e>
                              <m:r>
                                <a:rPr lang="en-US" b="0" i="1" smtClean="0">
                                  <a:latin typeface="Cambria Math" panose="02040503050406030204" pitchFamily="18" charset="0"/>
                                </a:rPr>
                                <m:t>0.83</m:t>
                              </m:r>
                            </m:e>
                          </m:mr>
                        </m:m>
                        <m:r>
                          <a:rPr lang="en-US" i="1">
                            <a:latin typeface="Cambria Math" panose="02040503050406030204" pitchFamily="18" charset="0"/>
                          </a:rPr>
                          <m:t>]</m:t>
                        </m:r>
                      </m:e>
                      <m:sup>
                        <m:r>
                          <a:rPr lang="en-US" i="1">
                            <a:latin typeface="Cambria Math" panose="02040503050406030204" pitchFamily="18" charset="0"/>
                          </a:rPr>
                          <m:t>𝑇</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84" name="Content Placeholder 83">
            <a:extLst>
              <a:ext uri="{FF2B5EF4-FFF2-40B4-BE49-F238E27FC236}">
                <a16:creationId xmlns:a16="http://schemas.microsoft.com/office/drawing/2014/main" id="{6E1B9A82-8D76-4714-A030-A1BDD0BEF8CE}"/>
              </a:ext>
            </a:extLst>
          </p:cNvPr>
          <p:cNvSpPr>
            <a:spLocks noGrp="1"/>
          </p:cNvSpPr>
          <p:nvPr>
            <p:ph idx="10"/>
          </p:nvPr>
        </p:nvSpPr>
        <p:spPr/>
        <p:txBody>
          <a:bodyPr/>
          <a:lstStyle/>
          <a:p>
            <a:r>
              <a:rPr lang="en-US" dirty="0"/>
              <a:t>Introduction to Neural Networks</a:t>
            </a:r>
          </a:p>
          <a:p>
            <a:endParaRPr lang="en-US" dirty="0"/>
          </a:p>
        </p:txBody>
      </p:sp>
      <p:cxnSp>
        <p:nvCxnSpPr>
          <p:cNvPr id="4" name="直線單箭頭接點 12"/>
          <p:cNvCxnSpPr/>
          <p:nvPr/>
        </p:nvCxnSpPr>
        <p:spPr>
          <a:xfrm>
            <a:off x="8766128" y="4640264"/>
            <a:ext cx="5785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14"/>
          <p:cNvCxnSpPr/>
          <p:nvPr/>
        </p:nvCxnSpPr>
        <p:spPr>
          <a:xfrm>
            <a:off x="8766127" y="3175915"/>
            <a:ext cx="57265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19"/>
          <p:cNvSpPr/>
          <p:nvPr/>
        </p:nvSpPr>
        <p:spPr>
          <a:xfrm>
            <a:off x="4445812" y="2989851"/>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7" name="橢圓 20"/>
          <p:cNvSpPr/>
          <p:nvPr/>
        </p:nvSpPr>
        <p:spPr>
          <a:xfrm>
            <a:off x="4435856" y="4355464"/>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橢圓 26"/>
          <p:cNvSpPr/>
          <p:nvPr/>
        </p:nvSpPr>
        <p:spPr>
          <a:xfrm>
            <a:off x="6390008" y="2962765"/>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9" name="橢圓 27"/>
          <p:cNvSpPr/>
          <p:nvPr/>
        </p:nvSpPr>
        <p:spPr>
          <a:xfrm>
            <a:off x="6406704" y="4350420"/>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0" name="橢圓 30"/>
          <p:cNvSpPr/>
          <p:nvPr/>
        </p:nvSpPr>
        <p:spPr>
          <a:xfrm>
            <a:off x="8290325" y="2938737"/>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1" name="橢圓 31"/>
          <p:cNvSpPr/>
          <p:nvPr/>
        </p:nvSpPr>
        <p:spPr>
          <a:xfrm>
            <a:off x="8327111" y="4350420"/>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pSp>
        <p:nvGrpSpPr>
          <p:cNvPr id="12" name="群組 83"/>
          <p:cNvGrpSpPr/>
          <p:nvPr/>
        </p:nvGrpSpPr>
        <p:grpSpPr>
          <a:xfrm>
            <a:off x="3019749" y="3233582"/>
            <a:ext cx="1401949" cy="1445559"/>
            <a:chOff x="1013669" y="3459098"/>
            <a:chExt cx="1588876" cy="1638300"/>
          </a:xfrm>
        </p:grpSpPr>
        <p:cxnSp>
          <p:nvCxnSpPr>
            <p:cNvPr id="13"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82"/>
            <p:cNvGrpSpPr/>
            <p:nvPr/>
          </p:nvGrpSpPr>
          <p:grpSpPr>
            <a:xfrm>
              <a:off x="1025705" y="3459098"/>
              <a:ext cx="1576840" cy="1638300"/>
              <a:chOff x="1025705" y="3459098"/>
              <a:chExt cx="1576840" cy="1638300"/>
            </a:xfrm>
          </p:grpSpPr>
          <p:cxnSp>
            <p:nvCxnSpPr>
              <p:cNvPr id="15"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84"/>
          <p:cNvGrpSpPr/>
          <p:nvPr/>
        </p:nvGrpSpPr>
        <p:grpSpPr>
          <a:xfrm>
            <a:off x="4977079" y="3220623"/>
            <a:ext cx="1401949" cy="1445559"/>
            <a:chOff x="1013669" y="3459098"/>
            <a:chExt cx="1588876" cy="1638300"/>
          </a:xfrm>
        </p:grpSpPr>
        <p:cxnSp>
          <p:nvCxnSpPr>
            <p:cNvPr id="19"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86"/>
            <p:cNvGrpSpPr/>
            <p:nvPr/>
          </p:nvGrpSpPr>
          <p:grpSpPr>
            <a:xfrm>
              <a:off x="1025705" y="3459098"/>
              <a:ext cx="1576840" cy="1638300"/>
              <a:chOff x="1025705" y="3459098"/>
              <a:chExt cx="1576840" cy="1638300"/>
            </a:xfrm>
          </p:grpSpPr>
          <p:cxnSp>
            <p:nvCxnSpPr>
              <p:cNvPr id="21"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90"/>
          <p:cNvGrpSpPr/>
          <p:nvPr/>
        </p:nvGrpSpPr>
        <p:grpSpPr>
          <a:xfrm>
            <a:off x="6918201" y="3203048"/>
            <a:ext cx="1401949" cy="1445559"/>
            <a:chOff x="1013669" y="3459098"/>
            <a:chExt cx="1588876" cy="1638300"/>
          </a:xfrm>
        </p:grpSpPr>
        <p:cxnSp>
          <p:nvCxnSpPr>
            <p:cNvPr id="25"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92"/>
            <p:cNvGrpSpPr/>
            <p:nvPr/>
          </p:nvGrpSpPr>
          <p:grpSpPr>
            <a:xfrm>
              <a:off x="1025705" y="3459098"/>
              <a:ext cx="1576840" cy="1638300"/>
              <a:chOff x="1025705" y="3459098"/>
              <a:chExt cx="1576840" cy="1638300"/>
            </a:xfrm>
          </p:grpSpPr>
          <p:cxnSp>
            <p:nvCxnSpPr>
              <p:cNvPr id="27"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103"/>
          <p:cNvSpPr/>
          <p:nvPr/>
        </p:nvSpPr>
        <p:spPr>
          <a:xfrm>
            <a:off x="4494370" y="4466476"/>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1" name="手繪多邊形 105"/>
          <p:cNvSpPr/>
          <p:nvPr/>
        </p:nvSpPr>
        <p:spPr>
          <a:xfrm>
            <a:off x="4477950" y="3064028"/>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2" name="手繪多邊形 106"/>
          <p:cNvSpPr/>
          <p:nvPr/>
        </p:nvSpPr>
        <p:spPr>
          <a:xfrm>
            <a:off x="6444646" y="3073896"/>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3" name="手繪多邊形 107"/>
          <p:cNvSpPr/>
          <p:nvPr/>
        </p:nvSpPr>
        <p:spPr>
          <a:xfrm>
            <a:off x="6459067" y="4418010"/>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4" name="手繪多邊形 108"/>
          <p:cNvSpPr/>
          <p:nvPr/>
        </p:nvSpPr>
        <p:spPr>
          <a:xfrm>
            <a:off x="8340770" y="3019702"/>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5" name="手繪多邊形 109"/>
          <p:cNvSpPr/>
          <p:nvPr/>
        </p:nvSpPr>
        <p:spPr>
          <a:xfrm>
            <a:off x="8382317" y="4447511"/>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6" name="文字方塊 112"/>
          <p:cNvSpPr txBox="1"/>
          <p:nvPr/>
        </p:nvSpPr>
        <p:spPr>
          <a:xfrm>
            <a:off x="3548216" y="2810616"/>
            <a:ext cx="302559"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37" name="文字方塊 113"/>
          <p:cNvSpPr txBox="1"/>
          <p:nvPr/>
        </p:nvSpPr>
        <p:spPr>
          <a:xfrm>
            <a:off x="3695650" y="3329719"/>
            <a:ext cx="389717" cy="744178"/>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sp>
        <p:nvSpPr>
          <p:cNvPr id="38" name="文字方塊 114"/>
          <p:cNvSpPr txBox="1"/>
          <p:nvPr/>
        </p:nvSpPr>
        <p:spPr>
          <a:xfrm>
            <a:off x="3428918" y="4668363"/>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39" name="文字方塊 115"/>
          <p:cNvSpPr txBox="1"/>
          <p:nvPr/>
        </p:nvSpPr>
        <p:spPr>
          <a:xfrm>
            <a:off x="3563282" y="4165146"/>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grpSp>
        <p:nvGrpSpPr>
          <p:cNvPr id="40" name="群組 122"/>
          <p:cNvGrpSpPr/>
          <p:nvPr/>
        </p:nvGrpSpPr>
        <p:grpSpPr>
          <a:xfrm>
            <a:off x="4221736" y="3323412"/>
            <a:ext cx="404371" cy="750673"/>
            <a:chOff x="10102194" y="1939763"/>
            <a:chExt cx="458287" cy="850763"/>
          </a:xfrm>
        </p:grpSpPr>
        <p:sp>
          <p:nvSpPr>
            <p:cNvPr id="41"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42"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119"/>
            <p:cNvSpPr txBox="1"/>
            <p:nvPr/>
          </p:nvSpPr>
          <p:spPr>
            <a:xfrm>
              <a:off x="10118802" y="2316503"/>
              <a:ext cx="441679"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grpSp>
      <p:grpSp>
        <p:nvGrpSpPr>
          <p:cNvPr id="44" name="群組 130"/>
          <p:cNvGrpSpPr/>
          <p:nvPr/>
        </p:nvGrpSpPr>
        <p:grpSpPr>
          <a:xfrm>
            <a:off x="4230141" y="4690476"/>
            <a:ext cx="404371" cy="750673"/>
            <a:chOff x="10102194" y="1939763"/>
            <a:chExt cx="458287" cy="850763"/>
          </a:xfrm>
        </p:grpSpPr>
        <p:sp>
          <p:nvSpPr>
            <p:cNvPr id="45"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46"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33"/>
            <p:cNvSpPr txBox="1"/>
            <p:nvPr/>
          </p:nvSpPr>
          <p:spPr>
            <a:xfrm>
              <a:off x="10118802" y="2316503"/>
              <a:ext cx="441679"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0</a:t>
              </a:r>
              <a:endParaRPr lang="zh-TW" altLang="en-US" sz="2118" dirty="0">
                <a:solidFill>
                  <a:prstClr val="black"/>
                </a:solidFill>
                <a:latin typeface="Calibri"/>
                <a:ea typeface="新細明體" panose="02020500000000000000" pitchFamily="18" charset="-120"/>
              </a:endParaRPr>
            </a:p>
          </p:txBody>
        </p:sp>
      </p:grpSp>
      <p:sp>
        <p:nvSpPr>
          <p:cNvPr id="48" name="文字方塊 134"/>
          <p:cNvSpPr txBox="1"/>
          <p:nvPr/>
        </p:nvSpPr>
        <p:spPr>
          <a:xfrm>
            <a:off x="4168162" y="2764451"/>
            <a:ext cx="379466"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4</a:t>
            </a:r>
            <a:endParaRPr lang="zh-TW" altLang="en-US" sz="2118" dirty="0">
              <a:solidFill>
                <a:srgbClr val="FF0000"/>
              </a:solidFill>
              <a:latin typeface="Calibri"/>
              <a:ea typeface="新細明體" panose="02020500000000000000" pitchFamily="18" charset="-120"/>
            </a:endParaRPr>
          </a:p>
        </p:txBody>
      </p:sp>
      <p:sp>
        <p:nvSpPr>
          <p:cNvPr id="49" name="文字方塊 135"/>
          <p:cNvSpPr txBox="1"/>
          <p:nvPr/>
        </p:nvSpPr>
        <p:spPr>
          <a:xfrm>
            <a:off x="4067540" y="4179628"/>
            <a:ext cx="602395"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-2</a:t>
            </a:r>
            <a:endParaRPr lang="zh-TW" altLang="en-US" sz="2118" dirty="0">
              <a:solidFill>
                <a:srgbClr val="FF0000"/>
              </a:solidFill>
              <a:latin typeface="Calibri"/>
              <a:ea typeface="新細明體" panose="02020500000000000000" pitchFamily="18" charset="-120"/>
            </a:endParaRPr>
          </a:p>
        </p:txBody>
      </p:sp>
      <p:sp>
        <p:nvSpPr>
          <p:cNvPr id="50" name="文字方塊 137"/>
          <p:cNvSpPr txBox="1"/>
          <p:nvPr/>
        </p:nvSpPr>
        <p:spPr>
          <a:xfrm>
            <a:off x="4784588" y="2730099"/>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0.98</a:t>
            </a:r>
            <a:endParaRPr lang="zh-TW" altLang="en-US" sz="2118" dirty="0">
              <a:solidFill>
                <a:srgbClr val="0000FF"/>
              </a:solidFill>
              <a:latin typeface="Calibri"/>
              <a:ea typeface="新細明體" panose="02020500000000000000" pitchFamily="18" charset="-120"/>
            </a:endParaRPr>
          </a:p>
        </p:txBody>
      </p:sp>
      <p:sp>
        <p:nvSpPr>
          <p:cNvPr id="51" name="文字方塊 138"/>
          <p:cNvSpPr txBox="1"/>
          <p:nvPr/>
        </p:nvSpPr>
        <p:spPr>
          <a:xfrm>
            <a:off x="4804281" y="4146744"/>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0.12</a:t>
            </a:r>
            <a:endParaRPr lang="zh-TW" altLang="en-US" sz="2118" dirty="0">
              <a:solidFill>
                <a:srgbClr val="0000FF"/>
              </a:solidFill>
              <a:latin typeface="Calibri"/>
              <a:ea typeface="新細明體" panose="02020500000000000000" pitchFamily="18" charset="-120"/>
            </a:endParaRPr>
          </a:p>
        </p:txBody>
      </p:sp>
      <p:sp>
        <p:nvSpPr>
          <p:cNvPr id="52" name="文字方塊 139"/>
          <p:cNvSpPr txBox="1"/>
          <p:nvPr/>
        </p:nvSpPr>
        <p:spPr>
          <a:xfrm>
            <a:off x="5529459" y="2792213"/>
            <a:ext cx="302559"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sp>
        <p:nvSpPr>
          <p:cNvPr id="53" name="文字方塊 140"/>
          <p:cNvSpPr txBox="1"/>
          <p:nvPr/>
        </p:nvSpPr>
        <p:spPr>
          <a:xfrm>
            <a:off x="5676892" y="3311316"/>
            <a:ext cx="389717" cy="744178"/>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4" name="文字方塊 141"/>
          <p:cNvSpPr txBox="1"/>
          <p:nvPr/>
        </p:nvSpPr>
        <p:spPr>
          <a:xfrm>
            <a:off x="5410161" y="4649961"/>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5" name="文字方塊 142"/>
          <p:cNvSpPr txBox="1"/>
          <p:nvPr/>
        </p:nvSpPr>
        <p:spPr>
          <a:xfrm>
            <a:off x="5544525" y="4146744"/>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sp>
        <p:nvSpPr>
          <p:cNvPr id="56" name="文字方塊 143"/>
          <p:cNvSpPr txBox="1"/>
          <p:nvPr/>
        </p:nvSpPr>
        <p:spPr>
          <a:xfrm>
            <a:off x="7446617" y="2793022"/>
            <a:ext cx="302559"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3</a:t>
            </a:r>
            <a:endParaRPr lang="zh-TW" altLang="en-US" sz="2118" dirty="0">
              <a:solidFill>
                <a:prstClr val="black"/>
              </a:solidFill>
              <a:latin typeface="Calibri"/>
              <a:ea typeface="新細明體" panose="02020500000000000000" pitchFamily="18" charset="-120"/>
            </a:endParaRPr>
          </a:p>
        </p:txBody>
      </p:sp>
      <p:sp>
        <p:nvSpPr>
          <p:cNvPr id="57" name="文字方塊 144"/>
          <p:cNvSpPr txBox="1"/>
          <p:nvPr/>
        </p:nvSpPr>
        <p:spPr>
          <a:xfrm>
            <a:off x="7594050" y="3312126"/>
            <a:ext cx="389717" cy="744178"/>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58" name="文字方塊 145"/>
          <p:cNvSpPr txBox="1"/>
          <p:nvPr/>
        </p:nvSpPr>
        <p:spPr>
          <a:xfrm>
            <a:off x="7327319" y="4650770"/>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4</a:t>
            </a:r>
            <a:endParaRPr lang="zh-TW" altLang="en-US" sz="2118" dirty="0">
              <a:solidFill>
                <a:prstClr val="black"/>
              </a:solidFill>
              <a:latin typeface="Calibri"/>
              <a:ea typeface="新細明體" panose="02020500000000000000" pitchFamily="18" charset="-120"/>
            </a:endParaRPr>
          </a:p>
        </p:txBody>
      </p:sp>
      <p:sp>
        <p:nvSpPr>
          <p:cNvPr id="59" name="文字方塊 146"/>
          <p:cNvSpPr txBox="1"/>
          <p:nvPr/>
        </p:nvSpPr>
        <p:spPr>
          <a:xfrm>
            <a:off x="7461682" y="4147553"/>
            <a:ext cx="631268"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-1</a:t>
            </a:r>
            <a:endParaRPr lang="zh-TW" altLang="en-US" sz="2118" dirty="0">
              <a:solidFill>
                <a:prstClr val="black"/>
              </a:solidFill>
              <a:latin typeface="Calibri"/>
              <a:ea typeface="新細明體" panose="02020500000000000000" pitchFamily="18" charset="-120"/>
            </a:endParaRPr>
          </a:p>
        </p:txBody>
      </p:sp>
      <p:sp>
        <p:nvSpPr>
          <p:cNvPr id="60" name="文字方塊 149"/>
          <p:cNvSpPr txBox="1"/>
          <p:nvPr/>
        </p:nvSpPr>
        <p:spPr>
          <a:xfrm>
            <a:off x="6676165" y="2786050"/>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0.86</a:t>
            </a:r>
            <a:endParaRPr lang="zh-TW" altLang="en-US" sz="2118" dirty="0">
              <a:solidFill>
                <a:srgbClr val="0000FF"/>
              </a:solidFill>
              <a:latin typeface="Calibri"/>
              <a:ea typeface="新細明體" panose="02020500000000000000" pitchFamily="18" charset="-120"/>
            </a:endParaRPr>
          </a:p>
        </p:txBody>
      </p:sp>
      <p:sp>
        <p:nvSpPr>
          <p:cNvPr id="61" name="文字方塊 150"/>
          <p:cNvSpPr txBox="1"/>
          <p:nvPr/>
        </p:nvSpPr>
        <p:spPr>
          <a:xfrm>
            <a:off x="6695858" y="4202695"/>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0.11</a:t>
            </a:r>
            <a:endParaRPr lang="zh-TW" altLang="en-US" sz="2118" dirty="0">
              <a:solidFill>
                <a:srgbClr val="0000FF"/>
              </a:solidFill>
              <a:latin typeface="Calibri"/>
              <a:ea typeface="新細明體" panose="02020500000000000000" pitchFamily="18" charset="-120"/>
            </a:endParaRPr>
          </a:p>
        </p:txBody>
      </p:sp>
      <p:sp>
        <p:nvSpPr>
          <p:cNvPr id="62" name="文字方塊 153"/>
          <p:cNvSpPr txBox="1"/>
          <p:nvPr/>
        </p:nvSpPr>
        <p:spPr>
          <a:xfrm>
            <a:off x="8664048" y="2751427"/>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0.62</a:t>
            </a:r>
            <a:endParaRPr lang="zh-TW" altLang="en-US" sz="2118" dirty="0">
              <a:solidFill>
                <a:srgbClr val="0000FF"/>
              </a:solidFill>
              <a:latin typeface="Calibri"/>
              <a:ea typeface="新細明體" panose="02020500000000000000" pitchFamily="18" charset="-120"/>
            </a:endParaRPr>
          </a:p>
        </p:txBody>
      </p:sp>
      <p:sp>
        <p:nvSpPr>
          <p:cNvPr id="63" name="文字方塊 154"/>
          <p:cNvSpPr txBox="1"/>
          <p:nvPr/>
        </p:nvSpPr>
        <p:spPr>
          <a:xfrm>
            <a:off x="8683742" y="4168072"/>
            <a:ext cx="716155" cy="4182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0.83</a:t>
            </a:r>
            <a:endParaRPr lang="zh-TW" altLang="en-US" sz="2118" dirty="0">
              <a:solidFill>
                <a:srgbClr val="0000FF"/>
              </a:solidFill>
              <a:latin typeface="Calibri"/>
              <a:ea typeface="新細明體" panose="02020500000000000000" pitchFamily="18" charset="-120"/>
            </a:endParaRPr>
          </a:p>
        </p:txBody>
      </p:sp>
      <p:grpSp>
        <p:nvGrpSpPr>
          <p:cNvPr id="64" name="群組 96"/>
          <p:cNvGrpSpPr/>
          <p:nvPr/>
        </p:nvGrpSpPr>
        <p:grpSpPr>
          <a:xfrm>
            <a:off x="6165246" y="3312722"/>
            <a:ext cx="404371" cy="750673"/>
            <a:chOff x="10102194" y="1939763"/>
            <a:chExt cx="458287" cy="850763"/>
          </a:xfrm>
        </p:grpSpPr>
        <p:sp>
          <p:nvSpPr>
            <p:cNvPr id="65"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66"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1"/>
            <p:cNvSpPr txBox="1"/>
            <p:nvPr/>
          </p:nvSpPr>
          <p:spPr>
            <a:xfrm>
              <a:off x="10118802" y="2316503"/>
              <a:ext cx="441679"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0</a:t>
              </a:r>
              <a:endParaRPr lang="zh-TW" altLang="en-US" sz="2118" dirty="0">
                <a:solidFill>
                  <a:prstClr val="black"/>
                </a:solidFill>
                <a:latin typeface="Calibri"/>
                <a:ea typeface="新細明體" panose="02020500000000000000" pitchFamily="18" charset="-120"/>
              </a:endParaRPr>
            </a:p>
          </p:txBody>
        </p:sp>
      </p:grpSp>
      <p:grpSp>
        <p:nvGrpSpPr>
          <p:cNvPr id="68" name="群組 104"/>
          <p:cNvGrpSpPr/>
          <p:nvPr/>
        </p:nvGrpSpPr>
        <p:grpSpPr>
          <a:xfrm>
            <a:off x="6167344" y="4657713"/>
            <a:ext cx="404371" cy="750673"/>
            <a:chOff x="10102194" y="1939763"/>
            <a:chExt cx="458287" cy="850763"/>
          </a:xfrm>
        </p:grpSpPr>
        <p:sp>
          <p:nvSpPr>
            <p:cNvPr id="69"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70"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123"/>
            <p:cNvSpPr txBox="1"/>
            <p:nvPr/>
          </p:nvSpPr>
          <p:spPr>
            <a:xfrm>
              <a:off x="10118802" y="2316503"/>
              <a:ext cx="441679"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0</a:t>
              </a:r>
              <a:endParaRPr lang="zh-TW" altLang="en-US" sz="2118" dirty="0">
                <a:solidFill>
                  <a:prstClr val="black"/>
                </a:solidFill>
                <a:latin typeface="Calibri"/>
                <a:ea typeface="新細明體" panose="02020500000000000000" pitchFamily="18" charset="-120"/>
              </a:endParaRPr>
            </a:p>
          </p:txBody>
        </p:sp>
      </p:grpSp>
      <p:grpSp>
        <p:nvGrpSpPr>
          <p:cNvPr id="72" name="群組 124"/>
          <p:cNvGrpSpPr/>
          <p:nvPr/>
        </p:nvGrpSpPr>
        <p:grpSpPr>
          <a:xfrm>
            <a:off x="8087222" y="3308142"/>
            <a:ext cx="404371" cy="1076596"/>
            <a:chOff x="10102194" y="1939763"/>
            <a:chExt cx="458287" cy="1220142"/>
          </a:xfrm>
        </p:grpSpPr>
        <p:sp>
          <p:nvSpPr>
            <p:cNvPr id="73"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74"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27"/>
            <p:cNvSpPr txBox="1"/>
            <p:nvPr/>
          </p:nvSpPr>
          <p:spPr>
            <a:xfrm>
              <a:off x="10118802" y="2316503"/>
              <a:ext cx="441679" cy="843402"/>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grpSp>
      <p:grpSp>
        <p:nvGrpSpPr>
          <p:cNvPr id="76" name="群組 128"/>
          <p:cNvGrpSpPr/>
          <p:nvPr/>
        </p:nvGrpSpPr>
        <p:grpSpPr>
          <a:xfrm>
            <a:off x="8134940" y="4681820"/>
            <a:ext cx="404371" cy="750673"/>
            <a:chOff x="10102194" y="1939763"/>
            <a:chExt cx="458287" cy="850763"/>
          </a:xfrm>
        </p:grpSpPr>
        <p:sp>
          <p:nvSpPr>
            <p:cNvPr id="77"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7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8"/>
            <p:cNvSpPr txBox="1"/>
            <p:nvPr/>
          </p:nvSpPr>
          <p:spPr>
            <a:xfrm>
              <a:off x="10118802" y="2316503"/>
              <a:ext cx="441679"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2</a:t>
              </a:r>
              <a:endParaRPr lang="zh-TW" altLang="en-US" sz="2118" dirty="0">
                <a:solidFill>
                  <a:prstClr val="black"/>
                </a:solidFill>
                <a:latin typeface="Calibri"/>
                <a:ea typeface="新細明體" panose="02020500000000000000" pitchFamily="18" charset="-120"/>
              </a:endParaRPr>
            </a:p>
          </p:txBody>
        </p:sp>
      </p:grpSp>
      <p:sp>
        <p:nvSpPr>
          <p:cNvPr id="80" name="矩形 120"/>
          <p:cNvSpPr/>
          <p:nvPr/>
        </p:nvSpPr>
        <p:spPr>
          <a:xfrm>
            <a:off x="2702008" y="307389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1" name="矩形 136"/>
          <p:cNvSpPr/>
          <p:nvPr/>
        </p:nvSpPr>
        <p:spPr>
          <a:xfrm>
            <a:off x="2674441" y="4522518"/>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2" name="文字方塊 151"/>
          <p:cNvSpPr txBox="1"/>
          <p:nvPr/>
        </p:nvSpPr>
        <p:spPr>
          <a:xfrm>
            <a:off x="2712745" y="3062023"/>
            <a:ext cx="302559"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p:sp>
        <p:nvSpPr>
          <p:cNvPr id="83" name="文字方塊 152"/>
          <p:cNvSpPr txBox="1"/>
          <p:nvPr/>
        </p:nvSpPr>
        <p:spPr>
          <a:xfrm>
            <a:off x="2619406" y="4473286"/>
            <a:ext cx="431242"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88" name="文字方塊 136"/>
              <p:cNvSpPr txBox="1"/>
              <p:nvPr/>
            </p:nvSpPr>
            <p:spPr>
              <a:xfrm>
                <a:off x="3686889" y="5897590"/>
                <a:ext cx="1552476" cy="38023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𝑓</m:t>
                      </m:r>
                      <m:r>
                        <a:rPr lang="en-US" altLang="zh-TW" sz="2471" i="1">
                          <a:solidFill>
                            <a:prstClr val="black"/>
                          </a:solidFill>
                          <a:latin typeface="Cambria Math" panose="02040503050406030204" pitchFamily="18" charset="0"/>
                        </a:rPr>
                        <m:t>:</m:t>
                      </m:r>
                      <m:sSup>
                        <m:sSupPr>
                          <m:ctrlPr>
                            <a:rPr lang="en-US" altLang="zh-TW" sz="2471" i="1">
                              <a:solidFill>
                                <a:prstClr val="black"/>
                              </a:solidFill>
                              <a:latin typeface="Cambria Math" panose="02040503050406030204" pitchFamily="18" charset="0"/>
                            </a:rPr>
                          </m:ctrlPr>
                        </m:sSupPr>
                        <m:e>
                          <m:r>
                            <a:rPr lang="en-US" altLang="zh-TW" sz="2471" i="1">
                              <a:solidFill>
                                <a:prstClr val="black"/>
                              </a:solidFill>
                              <a:latin typeface="Cambria Math" panose="02040503050406030204" pitchFamily="18" charset="0"/>
                            </a:rPr>
                            <m:t>𝑅</m:t>
                          </m:r>
                        </m:e>
                        <m:sup>
                          <m:r>
                            <a:rPr lang="en-US" altLang="zh-TW" sz="2471" i="1">
                              <a:solidFill>
                                <a:prstClr val="black"/>
                              </a:solidFill>
                              <a:latin typeface="Cambria Math" panose="02040503050406030204" pitchFamily="18" charset="0"/>
                            </a:rPr>
                            <m:t>2</m:t>
                          </m:r>
                        </m:sup>
                      </m:sSup>
                      <m:r>
                        <a:rPr lang="en-US" altLang="zh-TW" sz="2471" i="1">
                          <a:solidFill>
                            <a:prstClr val="black"/>
                          </a:solidFill>
                          <a:latin typeface="Cambria Math" panose="02040503050406030204" pitchFamily="18" charset="0"/>
                          <a:ea typeface="Cambria Math" panose="02040503050406030204" pitchFamily="18" charset="0"/>
                        </a:rPr>
                        <m:t>→</m:t>
                      </m:r>
                      <m:sSup>
                        <m:sSupPr>
                          <m:ctrlPr>
                            <a:rPr lang="en-US" altLang="zh-TW" sz="2471" i="1">
                              <a:solidFill>
                                <a:prstClr val="black"/>
                              </a:solidFill>
                              <a:latin typeface="Cambria Math" panose="02040503050406030204" pitchFamily="18" charset="0"/>
                              <a:ea typeface="Cambria Math" panose="02040503050406030204" pitchFamily="18" charset="0"/>
                            </a:rPr>
                          </m:ctrlPr>
                        </m:sSupPr>
                        <m:e>
                          <m:r>
                            <a:rPr lang="en-US" altLang="zh-TW" sz="2471" i="1">
                              <a:solidFill>
                                <a:prstClr val="black"/>
                              </a:solidFill>
                              <a:latin typeface="Cambria Math" panose="02040503050406030204" pitchFamily="18" charset="0"/>
                              <a:ea typeface="Cambria Math" panose="02040503050406030204" pitchFamily="18" charset="0"/>
                            </a:rPr>
                            <m:t>𝑅</m:t>
                          </m:r>
                        </m:e>
                        <m:sup>
                          <m:r>
                            <a:rPr lang="en-US" altLang="zh-TW" sz="2471" i="1">
                              <a:solidFill>
                                <a:prstClr val="black"/>
                              </a:solidFill>
                              <a:latin typeface="Cambria Math" panose="02040503050406030204" pitchFamily="18" charset="0"/>
                              <a:ea typeface="Cambria Math" panose="02040503050406030204" pitchFamily="18" charset="0"/>
                            </a:rPr>
                            <m:t>2</m:t>
                          </m:r>
                        </m:sup>
                      </m:sSup>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8" name="文字方塊 136"/>
              <p:cNvSpPr txBox="1">
                <a:spLocks noRot="1" noChangeAspect="1" noMove="1" noResize="1" noEditPoints="1" noAdjustHandles="1" noChangeArrowheads="1" noChangeShapeType="1" noTextEdit="1"/>
              </p:cNvSpPr>
              <p:nvPr/>
            </p:nvSpPr>
            <p:spPr>
              <a:xfrm>
                <a:off x="3686889" y="5897590"/>
                <a:ext cx="1552476" cy="380232"/>
              </a:xfrm>
              <a:prstGeom prst="rect">
                <a:avLst/>
              </a:prstGeom>
              <a:blipFill>
                <a:blip r:embed="rId3"/>
                <a:stretch>
                  <a:fillRect l="-6504" r="-813"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120"/>
              <p:cNvSpPr txBox="1"/>
              <p:nvPr/>
            </p:nvSpPr>
            <p:spPr>
              <a:xfrm>
                <a:off x="5886645" y="5747928"/>
                <a:ext cx="2497671" cy="633891"/>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𝑓</m:t>
                      </m:r>
                      <m:d>
                        <m:dPr>
                          <m:ctrlPr>
                            <a:rPr lang="en-US" altLang="zh-TW" sz="2471" i="1">
                              <a:solidFill>
                                <a:prstClr val="black"/>
                              </a:solidFill>
                              <a:latin typeface="Cambria Math" panose="02040503050406030204" pitchFamily="18" charset="0"/>
                            </a:rPr>
                          </m:ctrlPr>
                        </m:dPr>
                        <m:e>
                          <m:d>
                            <m:dPr>
                              <m:begChr m:val="["/>
                              <m:endChr m:val="]"/>
                              <m:ctrlPr>
                                <a:rPr lang="en-US" altLang="zh-TW" sz="2471" i="1">
                                  <a:solidFill>
                                    <a:prstClr val="black"/>
                                  </a:solidFill>
                                  <a:latin typeface="Cambria Math" panose="02040503050406030204" pitchFamily="18" charset="0"/>
                                </a:rPr>
                              </m:ctrlPr>
                            </m:dPr>
                            <m:e>
                              <m:m>
                                <m:mPr>
                                  <m:mcs>
                                    <m:mc>
                                      <m:mcPr>
                                        <m:count m:val="1"/>
                                        <m:mcJc m:val="center"/>
                                      </m:mcPr>
                                    </m:mc>
                                  </m:mcs>
                                  <m:ctrlPr>
                                    <a:rPr lang="en-US" altLang="zh-TW" sz="2471" i="1">
                                      <a:solidFill>
                                        <a:prstClr val="black"/>
                                      </a:solidFill>
                                      <a:latin typeface="Cambria Math" panose="02040503050406030204" pitchFamily="18" charset="0"/>
                                    </a:rPr>
                                  </m:ctrlPr>
                                </m:mPr>
                                <m:mr>
                                  <m:e>
                                    <m:r>
                                      <m:rPr>
                                        <m:brk m:alnAt="7"/>
                                      </m:rPr>
                                      <a:rPr lang="en-US" altLang="zh-TW" sz="2471" i="1">
                                        <a:solidFill>
                                          <a:prstClr val="black"/>
                                        </a:solidFill>
                                        <a:latin typeface="Cambria Math" panose="02040503050406030204" pitchFamily="18" charset="0"/>
                                      </a:rPr>
                                      <m:t>1</m:t>
                                    </m:r>
                                  </m:e>
                                </m:mr>
                                <m:mr>
                                  <m:e>
                                    <m:r>
                                      <a:rPr lang="en-US" altLang="zh-TW" sz="2471" i="1">
                                        <a:solidFill>
                                          <a:prstClr val="black"/>
                                        </a:solidFill>
                                        <a:latin typeface="Cambria Math" panose="02040503050406030204" pitchFamily="18" charset="0"/>
                                      </a:rPr>
                                      <m:t>−1</m:t>
                                    </m:r>
                                  </m:e>
                                </m:mr>
                              </m:m>
                            </m:e>
                          </m:d>
                        </m:e>
                      </m:d>
                      <m:r>
                        <a:rPr lang="en-US" altLang="zh-TW" sz="2471" i="1">
                          <a:solidFill>
                            <a:prstClr val="black"/>
                          </a:solidFill>
                          <a:latin typeface="Cambria Math" panose="02040503050406030204" pitchFamily="18" charset="0"/>
                        </a:rPr>
                        <m:t>=</m:t>
                      </m:r>
                      <m:d>
                        <m:dPr>
                          <m:begChr m:val="["/>
                          <m:endChr m:val="]"/>
                          <m:ctrlPr>
                            <a:rPr lang="en-US" altLang="zh-TW" sz="2471" i="1">
                              <a:solidFill>
                                <a:prstClr val="black"/>
                              </a:solidFill>
                              <a:latin typeface="Cambria Math" panose="02040503050406030204" pitchFamily="18" charset="0"/>
                            </a:rPr>
                          </m:ctrlPr>
                        </m:dPr>
                        <m:e>
                          <m:m>
                            <m:mPr>
                              <m:mcs>
                                <m:mc>
                                  <m:mcPr>
                                    <m:count m:val="1"/>
                                    <m:mcJc m:val="center"/>
                                  </m:mcPr>
                                </m:mc>
                              </m:mcs>
                              <m:ctrlPr>
                                <a:rPr lang="en-US" altLang="zh-TW" sz="2471" i="1">
                                  <a:solidFill>
                                    <a:prstClr val="black"/>
                                  </a:solidFill>
                                  <a:latin typeface="Cambria Math" panose="02040503050406030204" pitchFamily="18" charset="0"/>
                                </a:rPr>
                              </m:ctrlPr>
                            </m:mPr>
                            <m:mr>
                              <m:e>
                                <m:r>
                                  <m:rPr>
                                    <m:brk m:alnAt="7"/>
                                  </m:rPr>
                                  <a:rPr lang="en-US" altLang="zh-TW" sz="2471" i="1">
                                    <a:solidFill>
                                      <a:prstClr val="black"/>
                                    </a:solidFill>
                                    <a:latin typeface="Cambria Math" panose="02040503050406030204" pitchFamily="18" charset="0"/>
                                  </a:rPr>
                                  <m:t>0</m:t>
                                </m:r>
                                <m:r>
                                  <a:rPr lang="en-US" altLang="zh-TW" sz="2471" i="1">
                                    <a:solidFill>
                                      <a:prstClr val="black"/>
                                    </a:solidFill>
                                    <a:latin typeface="Cambria Math" panose="02040503050406030204" pitchFamily="18" charset="0"/>
                                  </a:rPr>
                                  <m:t>.62</m:t>
                                </m:r>
                              </m:e>
                            </m:mr>
                            <m:mr>
                              <m:e>
                                <m:r>
                                  <a:rPr lang="en-US" altLang="zh-TW" sz="2471" i="1">
                                    <a:solidFill>
                                      <a:prstClr val="black"/>
                                    </a:solidFill>
                                    <a:latin typeface="Cambria Math" panose="02040503050406030204" pitchFamily="18" charset="0"/>
                                  </a:rPr>
                                  <m:t>0.83</m:t>
                                </m:r>
                              </m:e>
                            </m:mr>
                          </m:m>
                        </m:e>
                      </m:d>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9" name="文字方塊 120"/>
              <p:cNvSpPr txBox="1">
                <a:spLocks noRot="1" noChangeAspect="1" noMove="1" noResize="1" noEditPoints="1" noAdjustHandles="1" noChangeArrowheads="1" noChangeShapeType="1" noTextEdit="1"/>
              </p:cNvSpPr>
              <p:nvPr/>
            </p:nvSpPr>
            <p:spPr>
              <a:xfrm>
                <a:off x="5886645" y="5747928"/>
                <a:ext cx="2497671" cy="633891"/>
              </a:xfrm>
              <a:prstGeom prst="rect">
                <a:avLst/>
              </a:prstGeom>
              <a:blipFill>
                <a:blip r:embed="rId4"/>
                <a:stretch>
                  <a:fillRect l="-3553" b="-19608"/>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4246EA6B-55B7-45F4-A2C3-EED49AF5499F}"/>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4738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88" grpId="0"/>
      <p:bldP spid="8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Matrix operations are helpful when working with multidimensional inputs and outputs</a:t>
            </a:r>
          </a:p>
        </p:txBody>
      </p:sp>
      <p:sp>
        <p:nvSpPr>
          <p:cNvPr id="5" name="Content Placeholder 4">
            <a:extLst>
              <a:ext uri="{FF2B5EF4-FFF2-40B4-BE49-F238E27FC236}">
                <a16:creationId xmlns:a16="http://schemas.microsoft.com/office/drawing/2014/main" id="{986A2BFC-16F0-43C9-9A54-0D5C5F0E6ABA}"/>
              </a:ext>
            </a:extLst>
          </p:cNvPr>
          <p:cNvSpPr>
            <a:spLocks noGrp="1"/>
          </p:cNvSpPr>
          <p:nvPr>
            <p:ph idx="10"/>
          </p:nvPr>
        </p:nvSpPr>
        <p:spPr/>
        <p:txBody>
          <a:bodyPr/>
          <a:lstStyle/>
          <a:p>
            <a:r>
              <a:rPr lang="en-US" dirty="0"/>
              <a:t>Introduction to Neural Networks</a:t>
            </a:r>
          </a:p>
          <a:p>
            <a:endParaRPr lang="en-US" dirty="0"/>
          </a:p>
        </p:txBody>
      </p:sp>
      <p:sp>
        <p:nvSpPr>
          <p:cNvPr id="7" name="橢圓 19"/>
          <p:cNvSpPr/>
          <p:nvPr/>
        </p:nvSpPr>
        <p:spPr>
          <a:xfrm>
            <a:off x="3814183" y="3148846"/>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橢圓 20"/>
          <p:cNvSpPr/>
          <p:nvPr/>
        </p:nvSpPr>
        <p:spPr>
          <a:xfrm>
            <a:off x="3804228" y="451445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pSp>
        <p:nvGrpSpPr>
          <p:cNvPr id="13" name="群組 83"/>
          <p:cNvGrpSpPr/>
          <p:nvPr/>
        </p:nvGrpSpPr>
        <p:grpSpPr>
          <a:xfrm>
            <a:off x="2388120" y="3392576"/>
            <a:ext cx="1401949" cy="1445559"/>
            <a:chOff x="1013669" y="3459098"/>
            <a:chExt cx="1588876" cy="1638300"/>
          </a:xfrm>
        </p:grpSpPr>
        <p:cxnSp>
          <p:nvCxnSpPr>
            <p:cNvPr id="14"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82"/>
            <p:cNvGrpSpPr/>
            <p:nvPr/>
          </p:nvGrpSpPr>
          <p:grpSpPr>
            <a:xfrm>
              <a:off x="1025705" y="3459098"/>
              <a:ext cx="1576840" cy="1638300"/>
              <a:chOff x="1025705" y="3459098"/>
              <a:chExt cx="1576840" cy="1638300"/>
            </a:xfrm>
          </p:grpSpPr>
          <p:cxnSp>
            <p:nvCxnSpPr>
              <p:cNvPr id="16"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手繪多邊形 103"/>
          <p:cNvSpPr/>
          <p:nvPr/>
        </p:nvSpPr>
        <p:spPr>
          <a:xfrm>
            <a:off x="3862742" y="4625471"/>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4" name="手繪多邊形 105"/>
          <p:cNvSpPr/>
          <p:nvPr/>
        </p:nvSpPr>
        <p:spPr>
          <a:xfrm>
            <a:off x="3846321" y="3223023"/>
            <a:ext cx="414618" cy="312426"/>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9" name="文字方塊 112"/>
          <p:cNvSpPr txBox="1"/>
          <p:nvPr/>
        </p:nvSpPr>
        <p:spPr>
          <a:xfrm>
            <a:off x="2916588" y="2969610"/>
            <a:ext cx="302559" cy="418256"/>
          </a:xfrm>
          <a:prstGeom prst="rect">
            <a:avLst/>
          </a:prstGeom>
          <a:noFill/>
        </p:spPr>
        <p:txBody>
          <a:bodyPr wrap="square" rtlCol="0">
            <a:spAutoFit/>
          </a:bodyPr>
          <a:lstStyle/>
          <a:p>
            <a:pPr algn="ctr" defTabSz="899010"/>
            <a:r>
              <a:rPr lang="en-US" altLang="zh-TW" sz="2118" dirty="0">
                <a:solidFill>
                  <a:srgbClr val="FFC000"/>
                </a:solidFill>
                <a:latin typeface="Calibri"/>
                <a:ea typeface="新細明體" panose="02020500000000000000" pitchFamily="18" charset="-120"/>
              </a:rPr>
              <a:t>1</a:t>
            </a:r>
            <a:endParaRPr lang="zh-TW" altLang="en-US" sz="2118" dirty="0">
              <a:solidFill>
                <a:srgbClr val="FFC000"/>
              </a:solidFill>
              <a:latin typeface="Calibri"/>
              <a:ea typeface="新細明體" panose="02020500000000000000" pitchFamily="18" charset="-120"/>
            </a:endParaRPr>
          </a:p>
        </p:txBody>
      </p:sp>
      <p:sp>
        <p:nvSpPr>
          <p:cNvPr id="40" name="文字方塊 113"/>
          <p:cNvSpPr txBox="1"/>
          <p:nvPr/>
        </p:nvSpPr>
        <p:spPr>
          <a:xfrm>
            <a:off x="3064021" y="3488713"/>
            <a:ext cx="389717" cy="744178"/>
          </a:xfrm>
          <a:prstGeom prst="rect">
            <a:avLst/>
          </a:prstGeom>
          <a:noFill/>
        </p:spPr>
        <p:txBody>
          <a:bodyPr wrap="square" rtlCol="0">
            <a:spAutoFit/>
          </a:bodyPr>
          <a:lstStyle/>
          <a:p>
            <a:pPr algn="ctr" defTabSz="899010"/>
            <a:r>
              <a:rPr lang="en-US" altLang="zh-TW" sz="2118" dirty="0">
                <a:solidFill>
                  <a:srgbClr val="FFC000"/>
                </a:solidFill>
                <a:latin typeface="Calibri"/>
                <a:ea typeface="新細明體" panose="02020500000000000000" pitchFamily="18" charset="-120"/>
              </a:rPr>
              <a:t>-2</a:t>
            </a:r>
            <a:endParaRPr lang="zh-TW" altLang="en-US" sz="2118" dirty="0">
              <a:solidFill>
                <a:srgbClr val="FFC000"/>
              </a:solidFill>
              <a:latin typeface="Calibri"/>
              <a:ea typeface="新細明體" panose="02020500000000000000" pitchFamily="18" charset="-120"/>
            </a:endParaRPr>
          </a:p>
        </p:txBody>
      </p:sp>
      <p:sp>
        <p:nvSpPr>
          <p:cNvPr id="41" name="文字方塊 114"/>
          <p:cNvSpPr txBox="1"/>
          <p:nvPr/>
        </p:nvSpPr>
        <p:spPr>
          <a:xfrm>
            <a:off x="2797290" y="4827358"/>
            <a:ext cx="631268" cy="418256"/>
          </a:xfrm>
          <a:prstGeom prst="rect">
            <a:avLst/>
          </a:prstGeom>
          <a:noFill/>
        </p:spPr>
        <p:txBody>
          <a:bodyPr wrap="square" rtlCol="0">
            <a:spAutoFit/>
          </a:bodyPr>
          <a:lstStyle/>
          <a:p>
            <a:pPr algn="ctr" defTabSz="899010"/>
            <a:r>
              <a:rPr lang="en-US" altLang="zh-TW" sz="2118" dirty="0">
                <a:solidFill>
                  <a:srgbClr val="FFC000"/>
                </a:solidFill>
                <a:latin typeface="Calibri"/>
                <a:ea typeface="新細明體" panose="02020500000000000000" pitchFamily="18" charset="-120"/>
              </a:rPr>
              <a:t>1</a:t>
            </a:r>
            <a:endParaRPr lang="zh-TW" altLang="en-US" sz="2118" dirty="0">
              <a:solidFill>
                <a:srgbClr val="FFC000"/>
              </a:solidFill>
              <a:latin typeface="Calibri"/>
              <a:ea typeface="新細明體" panose="02020500000000000000" pitchFamily="18" charset="-120"/>
            </a:endParaRPr>
          </a:p>
        </p:txBody>
      </p:sp>
      <p:sp>
        <p:nvSpPr>
          <p:cNvPr id="42" name="文字方塊 115"/>
          <p:cNvSpPr txBox="1"/>
          <p:nvPr/>
        </p:nvSpPr>
        <p:spPr>
          <a:xfrm>
            <a:off x="2931653" y="4324141"/>
            <a:ext cx="631268" cy="418256"/>
          </a:xfrm>
          <a:prstGeom prst="rect">
            <a:avLst/>
          </a:prstGeom>
          <a:noFill/>
        </p:spPr>
        <p:txBody>
          <a:bodyPr wrap="square" rtlCol="0">
            <a:spAutoFit/>
          </a:bodyPr>
          <a:lstStyle/>
          <a:p>
            <a:pPr algn="ctr" defTabSz="899010"/>
            <a:r>
              <a:rPr lang="en-US" altLang="zh-TW" sz="2118" dirty="0">
                <a:solidFill>
                  <a:srgbClr val="FFC000"/>
                </a:solidFill>
                <a:latin typeface="Calibri"/>
                <a:ea typeface="新細明體" panose="02020500000000000000" pitchFamily="18" charset="-120"/>
              </a:rPr>
              <a:t>-1</a:t>
            </a:r>
            <a:endParaRPr lang="zh-TW" altLang="en-US" sz="2118" dirty="0">
              <a:solidFill>
                <a:srgbClr val="FFC000"/>
              </a:solidFill>
              <a:latin typeface="Calibri"/>
              <a:ea typeface="新細明體" panose="02020500000000000000" pitchFamily="18" charset="-120"/>
            </a:endParaRPr>
          </a:p>
        </p:txBody>
      </p:sp>
      <p:sp>
        <p:nvSpPr>
          <p:cNvPr id="43" name="矩形 116"/>
          <p:cNvSpPr/>
          <p:nvPr/>
        </p:nvSpPr>
        <p:spPr>
          <a:xfrm>
            <a:off x="3590107" y="3820525"/>
            <a:ext cx="404371" cy="39595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44" name="直線單箭頭接點 118"/>
          <p:cNvCxnSpPr/>
          <p:nvPr/>
        </p:nvCxnSpPr>
        <p:spPr>
          <a:xfrm flipV="1">
            <a:off x="3790315" y="3482407"/>
            <a:ext cx="0" cy="338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119"/>
          <p:cNvSpPr txBox="1"/>
          <p:nvPr/>
        </p:nvSpPr>
        <p:spPr>
          <a:xfrm>
            <a:off x="3604762" y="3814825"/>
            <a:ext cx="389717" cy="418256"/>
          </a:xfrm>
          <a:prstGeom prst="rect">
            <a:avLst/>
          </a:prstGeom>
          <a:noFill/>
        </p:spPr>
        <p:txBody>
          <a:bodyPr wrap="square" rtlCol="0">
            <a:spAutoFit/>
          </a:bodyPr>
          <a:lstStyle/>
          <a:p>
            <a:pPr algn="ctr" defTabSz="899010"/>
            <a:r>
              <a:rPr lang="en-US" altLang="zh-TW" sz="2118" dirty="0">
                <a:solidFill>
                  <a:srgbClr val="00B050"/>
                </a:solidFill>
                <a:latin typeface="Calibri"/>
                <a:ea typeface="新細明體" panose="02020500000000000000" pitchFamily="18" charset="-120"/>
              </a:rPr>
              <a:t>1</a:t>
            </a:r>
            <a:endParaRPr lang="zh-TW" altLang="en-US" sz="2118" dirty="0">
              <a:solidFill>
                <a:srgbClr val="00B050"/>
              </a:solidFill>
              <a:latin typeface="Calibri"/>
              <a:ea typeface="新細明體" panose="02020500000000000000" pitchFamily="18" charset="-120"/>
            </a:endParaRPr>
          </a:p>
        </p:txBody>
      </p:sp>
      <p:sp>
        <p:nvSpPr>
          <p:cNvPr id="46" name="矩形 131"/>
          <p:cNvSpPr/>
          <p:nvPr/>
        </p:nvSpPr>
        <p:spPr>
          <a:xfrm>
            <a:off x="3598512" y="5187589"/>
            <a:ext cx="404371" cy="395953"/>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47" name="直線單箭頭接點 132"/>
          <p:cNvCxnSpPr/>
          <p:nvPr/>
        </p:nvCxnSpPr>
        <p:spPr>
          <a:xfrm flipV="1">
            <a:off x="3798719" y="4849471"/>
            <a:ext cx="0" cy="338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133"/>
          <p:cNvSpPr txBox="1"/>
          <p:nvPr/>
        </p:nvSpPr>
        <p:spPr>
          <a:xfrm>
            <a:off x="3613166" y="5181889"/>
            <a:ext cx="389717" cy="418256"/>
          </a:xfrm>
          <a:prstGeom prst="rect">
            <a:avLst/>
          </a:prstGeom>
          <a:noFill/>
        </p:spPr>
        <p:txBody>
          <a:bodyPr wrap="square" rtlCol="0">
            <a:spAutoFit/>
          </a:bodyPr>
          <a:lstStyle/>
          <a:p>
            <a:pPr algn="ctr" defTabSz="899010"/>
            <a:r>
              <a:rPr lang="en-US" altLang="zh-TW" sz="2118" dirty="0">
                <a:solidFill>
                  <a:srgbClr val="00B050"/>
                </a:solidFill>
                <a:latin typeface="Calibri"/>
                <a:ea typeface="新細明體" panose="02020500000000000000" pitchFamily="18" charset="-120"/>
              </a:rPr>
              <a:t>0</a:t>
            </a:r>
            <a:endParaRPr lang="zh-TW" altLang="en-US" sz="2118" dirty="0">
              <a:solidFill>
                <a:srgbClr val="00B050"/>
              </a:solidFill>
              <a:latin typeface="Calibri"/>
              <a:ea typeface="新細明體" panose="02020500000000000000" pitchFamily="18" charset="-120"/>
            </a:endParaRPr>
          </a:p>
        </p:txBody>
      </p:sp>
      <p:sp>
        <p:nvSpPr>
          <p:cNvPr id="49" name="文字方塊 134"/>
          <p:cNvSpPr txBox="1"/>
          <p:nvPr/>
        </p:nvSpPr>
        <p:spPr>
          <a:xfrm>
            <a:off x="3536533" y="2923446"/>
            <a:ext cx="379466"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4</a:t>
            </a:r>
            <a:endParaRPr lang="zh-TW" altLang="en-US" sz="2118" dirty="0">
              <a:solidFill>
                <a:srgbClr val="FF0000"/>
              </a:solidFill>
              <a:latin typeface="Calibri"/>
              <a:ea typeface="新細明體" panose="02020500000000000000" pitchFamily="18" charset="-120"/>
            </a:endParaRPr>
          </a:p>
        </p:txBody>
      </p:sp>
      <p:sp>
        <p:nvSpPr>
          <p:cNvPr id="50" name="文字方塊 135"/>
          <p:cNvSpPr txBox="1"/>
          <p:nvPr/>
        </p:nvSpPr>
        <p:spPr>
          <a:xfrm>
            <a:off x="3435911" y="4338622"/>
            <a:ext cx="602395"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-2</a:t>
            </a:r>
            <a:endParaRPr lang="zh-TW" altLang="en-US" sz="2118" dirty="0">
              <a:solidFill>
                <a:srgbClr val="FF0000"/>
              </a:solidFill>
              <a:latin typeface="Calibri"/>
              <a:ea typeface="新細明體" panose="02020500000000000000" pitchFamily="18" charset="-120"/>
            </a:endParaRPr>
          </a:p>
        </p:txBody>
      </p:sp>
      <p:sp>
        <p:nvSpPr>
          <p:cNvPr id="51" name="文字方塊 137"/>
          <p:cNvSpPr txBox="1"/>
          <p:nvPr/>
        </p:nvSpPr>
        <p:spPr>
          <a:xfrm>
            <a:off x="4152959" y="2889094"/>
            <a:ext cx="716155"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0.98</a:t>
            </a:r>
            <a:endParaRPr lang="zh-TW" altLang="en-US" sz="2118" dirty="0">
              <a:solidFill>
                <a:srgbClr val="0000FF"/>
              </a:solidFill>
              <a:latin typeface="Calibri"/>
              <a:ea typeface="新細明體" panose="02020500000000000000" pitchFamily="18" charset="-120"/>
            </a:endParaRPr>
          </a:p>
        </p:txBody>
      </p:sp>
      <p:sp>
        <p:nvSpPr>
          <p:cNvPr id="52" name="文字方塊 138"/>
          <p:cNvSpPr txBox="1"/>
          <p:nvPr/>
        </p:nvSpPr>
        <p:spPr>
          <a:xfrm>
            <a:off x="4172652" y="4305739"/>
            <a:ext cx="716155"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0.12</a:t>
            </a:r>
            <a:endParaRPr lang="zh-TW" altLang="en-US" sz="2118" dirty="0">
              <a:solidFill>
                <a:srgbClr val="0000FF"/>
              </a:solidFill>
              <a:latin typeface="Calibri"/>
              <a:ea typeface="新細明體" panose="02020500000000000000" pitchFamily="18" charset="-120"/>
            </a:endParaRPr>
          </a:p>
        </p:txBody>
      </p:sp>
      <p:sp>
        <p:nvSpPr>
          <p:cNvPr id="59" name="矩形 77"/>
          <p:cNvSpPr/>
          <p:nvPr/>
        </p:nvSpPr>
        <p:spPr>
          <a:xfrm>
            <a:off x="2070379" y="323289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0" name="矩形 78"/>
          <p:cNvSpPr/>
          <p:nvPr/>
        </p:nvSpPr>
        <p:spPr>
          <a:xfrm>
            <a:off x="2042812" y="4681513"/>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1" name="文字方塊 80"/>
          <p:cNvSpPr txBox="1"/>
          <p:nvPr/>
        </p:nvSpPr>
        <p:spPr>
          <a:xfrm>
            <a:off x="2081116" y="3221018"/>
            <a:ext cx="302559"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p:sp>
        <p:nvSpPr>
          <p:cNvPr id="62" name="文字方塊 81"/>
          <p:cNvSpPr txBox="1"/>
          <p:nvPr/>
        </p:nvSpPr>
        <p:spPr>
          <a:xfrm>
            <a:off x="1995885" y="4623681"/>
            <a:ext cx="431242" cy="418256"/>
          </a:xfrm>
          <a:prstGeom prst="rect">
            <a:avLst/>
          </a:prstGeom>
          <a:noFill/>
        </p:spPr>
        <p:txBody>
          <a:bodyPr wrap="square" rtlCol="0">
            <a:spAutoFit/>
          </a:bodyPr>
          <a:lstStyle/>
          <a:p>
            <a:pPr algn="ctr" defTabSz="899010"/>
            <a:r>
              <a:rPr lang="en-US" altLang="zh-TW" sz="2118" dirty="0">
                <a:solidFill>
                  <a:srgbClr val="0000FF"/>
                </a:solidFill>
                <a:latin typeface="Calibri"/>
                <a:ea typeface="新細明體" panose="02020500000000000000" pitchFamily="18" charset="-120"/>
              </a:rPr>
              <a:t>-1</a:t>
            </a:r>
            <a:endParaRPr lang="zh-TW" altLang="en-US" sz="2118" dirty="0">
              <a:solidFill>
                <a:srgbClr val="0000FF"/>
              </a:solidFill>
              <a:latin typeface="Calibri"/>
              <a:ea typeface="新細明體" panose="02020500000000000000" pitchFamily="18" charset="-120"/>
            </a:endParaRPr>
          </a:p>
        </p:txBody>
      </p:sp>
      <p:sp>
        <p:nvSpPr>
          <p:cNvPr id="65" name="TextBox 64">
            <a:extLst>
              <a:ext uri="{FF2B5EF4-FFF2-40B4-BE49-F238E27FC236}">
                <a16:creationId xmlns:a16="http://schemas.microsoft.com/office/drawing/2014/main" id="{CD9C47BE-607A-43F6-A312-A27801BF5C1D}"/>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mc:AlternateContent xmlns:mc="http://schemas.openxmlformats.org/markup-compatibility/2006" xmlns:a14="http://schemas.microsoft.com/office/drawing/2010/main">
        <mc:Choice Requires="a14">
          <p:sp>
            <p:nvSpPr>
              <p:cNvPr id="82" name="文字方塊 7"/>
              <p:cNvSpPr txBox="1"/>
              <p:nvPr/>
            </p:nvSpPr>
            <p:spPr>
              <a:xfrm>
                <a:off x="5116832" y="4370398"/>
                <a:ext cx="3914405" cy="38023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471" i="1">
                          <a:solidFill>
                            <a:prstClr val="black"/>
                          </a:solidFill>
                          <a:latin typeface="Cambria Math" panose="02040503050406030204" pitchFamily="18" charset="0"/>
                        </a:rPr>
                        <m:t>𝜎</m:t>
                      </m:r>
                      <m:d>
                        <m:dPr>
                          <m:ctrlPr>
                            <a:rPr lang="en-US" altLang="zh-TW" sz="2471" i="1">
                              <a:solidFill>
                                <a:prstClr val="black"/>
                              </a:solidFill>
                              <a:latin typeface="Cambria Math" panose="02040503050406030204" pitchFamily="18" charset="0"/>
                            </a:rPr>
                          </m:ctrlPr>
                        </m:dPr>
                        <m:e>
                          <m:r>
                            <a:rPr lang="en-US" altLang="zh-TW" sz="2471" i="1">
                              <a:solidFill>
                                <a:prstClr val="black"/>
                              </a:solidFill>
                              <a:latin typeface="Cambria Math" panose="02040503050406030204" pitchFamily="18" charset="0"/>
                            </a:rPr>
                            <m:t>                                                </m:t>
                          </m:r>
                        </m:e>
                      </m:d>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2" name="文字方塊 7"/>
              <p:cNvSpPr txBox="1">
                <a:spLocks noRot="1" noChangeAspect="1" noMove="1" noResize="1" noEditPoints="1" noAdjustHandles="1" noChangeArrowheads="1" noChangeShapeType="1" noTextEdit="1"/>
              </p:cNvSpPr>
              <p:nvPr/>
            </p:nvSpPr>
            <p:spPr>
              <a:xfrm>
                <a:off x="5116832" y="4370398"/>
                <a:ext cx="3914405" cy="380232"/>
              </a:xfrm>
              <a:prstGeom prst="rect">
                <a:avLst/>
              </a:prstGeom>
              <a:blipFill>
                <a:blip r:embed="rId2"/>
                <a:stretch>
                  <a:fillRect l="-645" t="-1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2"/>
              <p:cNvSpPr txBox="1"/>
              <p:nvPr/>
            </p:nvSpPr>
            <p:spPr>
              <a:xfrm>
                <a:off x="7086022" y="4246089"/>
                <a:ext cx="613566" cy="54168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begChr m:val="["/>
                          <m:endChr m:val="]"/>
                          <m:ctrlPr>
                            <a:rPr lang="en-US" altLang="zh-TW" sz="2118" i="1">
                              <a:solidFill>
                                <a:srgbClr val="0000FF"/>
                              </a:solidFill>
                              <a:latin typeface="Cambria Math" panose="02040503050406030204" pitchFamily="18" charset="0"/>
                            </a:rPr>
                          </m:ctrlPr>
                        </m:dPr>
                        <m:e>
                          <m:m>
                            <m:mPr>
                              <m:mcs>
                                <m:mc>
                                  <m:mcPr>
                                    <m:count m:val="1"/>
                                    <m:mcJc m:val="center"/>
                                  </m:mcPr>
                                </m:mc>
                              </m:mcs>
                              <m:ctrlPr>
                                <a:rPr lang="en-US" altLang="zh-TW" sz="2118" i="1">
                                  <a:solidFill>
                                    <a:srgbClr val="0000FF"/>
                                  </a:solidFill>
                                  <a:latin typeface="Cambria Math" panose="02040503050406030204" pitchFamily="18" charset="0"/>
                                </a:rPr>
                              </m:ctrlPr>
                            </m:mPr>
                            <m:mr>
                              <m:e>
                                <m:r>
                                  <m:rPr>
                                    <m:brk m:alnAt="7"/>
                                  </m:rPr>
                                  <a:rPr lang="en-US" altLang="zh-TW" sz="2118" i="1">
                                    <a:solidFill>
                                      <a:srgbClr val="0000FF"/>
                                    </a:solidFill>
                                    <a:latin typeface="Cambria Math" panose="02040503050406030204" pitchFamily="18" charset="0"/>
                                  </a:rPr>
                                  <m:t>1</m:t>
                                </m:r>
                              </m:e>
                            </m:mr>
                            <m:mr>
                              <m:e>
                                <m:r>
                                  <a:rPr lang="en-US" altLang="zh-TW" sz="2118" i="1">
                                    <a:solidFill>
                                      <a:srgbClr val="0000FF"/>
                                    </a:solidFill>
                                    <a:latin typeface="Cambria Math" panose="02040503050406030204" pitchFamily="18" charset="0"/>
                                  </a:rPr>
                                  <m:t>−1</m:t>
                                </m:r>
                              </m:e>
                            </m:mr>
                          </m:m>
                        </m:e>
                      </m:d>
                    </m:oMath>
                  </m:oMathPara>
                </a14:m>
                <a:endParaRPr lang="zh-TW" altLang="en-US" sz="2118" dirty="0">
                  <a:solidFill>
                    <a:srgbClr val="0000FF"/>
                  </a:solidFill>
                  <a:latin typeface="Calibri"/>
                  <a:ea typeface="新細明體" panose="02020500000000000000" pitchFamily="18" charset="-120"/>
                </a:endParaRPr>
              </a:p>
            </p:txBody>
          </p:sp>
        </mc:Choice>
        <mc:Fallback xmlns="">
          <p:sp>
            <p:nvSpPr>
              <p:cNvPr id="83" name="文字方塊 2"/>
              <p:cNvSpPr txBox="1">
                <a:spLocks noRot="1" noChangeAspect="1" noMove="1" noResize="1" noEditPoints="1" noAdjustHandles="1" noChangeArrowheads="1" noChangeShapeType="1" noTextEdit="1"/>
              </p:cNvSpPr>
              <p:nvPr/>
            </p:nvSpPr>
            <p:spPr>
              <a:xfrm>
                <a:off x="7086022" y="4246089"/>
                <a:ext cx="613566" cy="541687"/>
              </a:xfrm>
              <a:prstGeom prst="rect">
                <a:avLst/>
              </a:prstGeom>
              <a:blipFill>
                <a:blip r:embed="rId3"/>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字方塊 69"/>
              <p:cNvSpPr txBox="1"/>
              <p:nvPr/>
            </p:nvSpPr>
            <p:spPr>
              <a:xfrm>
                <a:off x="5529365" y="4244771"/>
                <a:ext cx="1239698" cy="54168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begChr m:val="["/>
                          <m:endChr m:val="]"/>
                          <m:ctrlPr>
                            <a:rPr lang="en-US" altLang="zh-TW" sz="2118" i="1">
                              <a:solidFill>
                                <a:srgbClr val="FFC000"/>
                              </a:solidFill>
                              <a:latin typeface="Cambria Math" panose="02040503050406030204" pitchFamily="18" charset="0"/>
                            </a:rPr>
                          </m:ctrlPr>
                        </m:dPr>
                        <m:e>
                          <m:m>
                            <m:mPr>
                              <m:mcs>
                                <m:mc>
                                  <m:mcPr>
                                    <m:count m:val="2"/>
                                    <m:mcJc m:val="center"/>
                                  </m:mcPr>
                                </m:mc>
                              </m:mcs>
                              <m:ctrlPr>
                                <a:rPr lang="en-US" altLang="zh-TW" sz="2118" i="1">
                                  <a:solidFill>
                                    <a:srgbClr val="FFC000"/>
                                  </a:solidFill>
                                  <a:latin typeface="Cambria Math" panose="02040503050406030204" pitchFamily="18" charset="0"/>
                                </a:rPr>
                              </m:ctrlPr>
                            </m:mPr>
                            <m:mr>
                              <m:e>
                                <m:r>
                                  <m:rPr>
                                    <m:brk m:alnAt="7"/>
                                  </m:rPr>
                                  <a:rPr lang="en-US" altLang="zh-TW" sz="2118" i="1">
                                    <a:solidFill>
                                      <a:srgbClr val="FFC000"/>
                                    </a:solidFill>
                                    <a:latin typeface="Cambria Math" panose="02040503050406030204" pitchFamily="18" charset="0"/>
                                  </a:rPr>
                                  <m:t>1</m:t>
                                </m:r>
                              </m:e>
                              <m:e>
                                <m:r>
                                  <a:rPr lang="en-US" altLang="zh-TW" sz="2118" i="1">
                                    <a:solidFill>
                                      <a:srgbClr val="FFC000"/>
                                    </a:solidFill>
                                    <a:latin typeface="Cambria Math" panose="02040503050406030204" pitchFamily="18" charset="0"/>
                                  </a:rPr>
                                  <m:t>−2</m:t>
                                </m:r>
                              </m:e>
                            </m:mr>
                            <m:mr>
                              <m:e>
                                <m:r>
                                  <a:rPr lang="en-US" altLang="zh-TW" sz="2118" i="1">
                                    <a:solidFill>
                                      <a:srgbClr val="FFC000"/>
                                    </a:solidFill>
                                    <a:latin typeface="Cambria Math" panose="02040503050406030204" pitchFamily="18" charset="0"/>
                                  </a:rPr>
                                  <m:t>−1</m:t>
                                </m:r>
                              </m:e>
                              <m:e>
                                <m:r>
                                  <a:rPr lang="en-US" altLang="zh-TW" sz="2118" i="1">
                                    <a:solidFill>
                                      <a:srgbClr val="FFC000"/>
                                    </a:solidFill>
                                    <a:latin typeface="Cambria Math" panose="02040503050406030204" pitchFamily="18" charset="0"/>
                                  </a:rPr>
                                  <m:t>1</m:t>
                                </m:r>
                              </m:e>
                            </m:mr>
                          </m:m>
                        </m:e>
                      </m:d>
                    </m:oMath>
                  </m:oMathPara>
                </a14:m>
                <a:endParaRPr lang="zh-TW" altLang="en-US" sz="2118" dirty="0">
                  <a:solidFill>
                    <a:srgbClr val="FFC000"/>
                  </a:solidFill>
                  <a:latin typeface="Calibri"/>
                  <a:ea typeface="新細明體" panose="02020500000000000000" pitchFamily="18" charset="-120"/>
                </a:endParaRPr>
              </a:p>
            </p:txBody>
          </p:sp>
        </mc:Choice>
        <mc:Fallback xmlns="">
          <p:sp>
            <p:nvSpPr>
              <p:cNvPr id="84" name="文字方塊 69"/>
              <p:cNvSpPr txBox="1">
                <a:spLocks noRot="1" noChangeAspect="1" noMove="1" noResize="1" noEditPoints="1" noAdjustHandles="1" noChangeArrowheads="1" noChangeShapeType="1" noTextEdit="1"/>
              </p:cNvSpPr>
              <p:nvPr/>
            </p:nvSpPr>
            <p:spPr>
              <a:xfrm>
                <a:off x="5529365" y="4244771"/>
                <a:ext cx="1239698" cy="541687"/>
              </a:xfrm>
              <a:prstGeom prst="rect">
                <a:avLst/>
              </a:prstGeom>
              <a:blipFill>
                <a:blip r:embed="rId4"/>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70"/>
              <p:cNvSpPr txBox="1"/>
              <p:nvPr/>
            </p:nvSpPr>
            <p:spPr>
              <a:xfrm>
                <a:off x="7973370" y="4380836"/>
                <a:ext cx="309379" cy="38023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m:t>
                      </m:r>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5" name="文字方塊 70"/>
              <p:cNvSpPr txBox="1">
                <a:spLocks noRot="1" noChangeAspect="1" noMove="1" noResize="1" noEditPoints="1" noAdjustHandles="1" noChangeArrowheads="1" noChangeShapeType="1" noTextEdit="1"/>
              </p:cNvSpPr>
              <p:nvPr/>
            </p:nvSpPr>
            <p:spPr>
              <a:xfrm>
                <a:off x="7973370" y="4380836"/>
                <a:ext cx="309379" cy="380232"/>
              </a:xfrm>
              <a:prstGeom prst="rect">
                <a:avLst/>
              </a:prstGeom>
              <a:blipFill>
                <a:blip r:embed="rId5"/>
                <a:stretch>
                  <a:fillRect l="-19231" r="-1923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66"/>
              <p:cNvSpPr txBox="1"/>
              <p:nvPr/>
            </p:nvSpPr>
            <p:spPr>
              <a:xfrm>
                <a:off x="8415323" y="4236773"/>
                <a:ext cx="409984" cy="54380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begChr m:val="["/>
                          <m:endChr m:val="]"/>
                          <m:ctrlPr>
                            <a:rPr lang="en-US" altLang="zh-TW" sz="2118" i="1">
                              <a:solidFill>
                                <a:srgbClr val="00B050"/>
                              </a:solidFill>
                              <a:latin typeface="Cambria Math" panose="02040503050406030204" pitchFamily="18" charset="0"/>
                            </a:rPr>
                          </m:ctrlPr>
                        </m:dPr>
                        <m:e>
                          <m:m>
                            <m:mPr>
                              <m:mcs>
                                <m:mc>
                                  <m:mcPr>
                                    <m:count m:val="1"/>
                                    <m:mcJc m:val="center"/>
                                  </m:mcPr>
                                </m:mc>
                              </m:mcs>
                              <m:ctrlPr>
                                <a:rPr lang="en-US" altLang="zh-TW" sz="2118" i="1">
                                  <a:solidFill>
                                    <a:srgbClr val="00B050"/>
                                  </a:solidFill>
                                  <a:latin typeface="Cambria Math" panose="02040503050406030204" pitchFamily="18" charset="0"/>
                                </a:rPr>
                              </m:ctrlPr>
                            </m:mPr>
                            <m:mr>
                              <m:e>
                                <m:r>
                                  <m:rPr>
                                    <m:brk m:alnAt="7"/>
                                  </m:rPr>
                                  <a:rPr lang="en-US" altLang="zh-TW" sz="2118" i="1">
                                    <a:solidFill>
                                      <a:srgbClr val="00B050"/>
                                    </a:solidFill>
                                    <a:latin typeface="Cambria Math" panose="02040503050406030204" pitchFamily="18" charset="0"/>
                                  </a:rPr>
                                  <m:t>1</m:t>
                                </m:r>
                              </m:e>
                            </m:mr>
                            <m:mr>
                              <m:e>
                                <m:r>
                                  <a:rPr lang="en-US" altLang="zh-TW" sz="2118" i="1">
                                    <a:solidFill>
                                      <a:srgbClr val="00B050"/>
                                    </a:solidFill>
                                    <a:latin typeface="Cambria Math" panose="02040503050406030204" pitchFamily="18" charset="0"/>
                                  </a:rPr>
                                  <m:t>0</m:t>
                                </m:r>
                              </m:e>
                            </m:mr>
                          </m:m>
                        </m:e>
                      </m:d>
                    </m:oMath>
                  </m:oMathPara>
                </a14:m>
                <a:endParaRPr lang="zh-TW" altLang="en-US" sz="2118" dirty="0">
                  <a:solidFill>
                    <a:srgbClr val="00B050"/>
                  </a:solidFill>
                  <a:latin typeface="Calibri"/>
                  <a:ea typeface="新細明體" panose="02020500000000000000" pitchFamily="18" charset="-120"/>
                </a:endParaRPr>
              </a:p>
            </p:txBody>
          </p:sp>
        </mc:Choice>
        <mc:Fallback xmlns="">
          <p:sp>
            <p:nvSpPr>
              <p:cNvPr id="86" name="文字方塊 66"/>
              <p:cNvSpPr txBox="1">
                <a:spLocks noRot="1" noChangeAspect="1" noMove="1" noResize="1" noEditPoints="1" noAdjustHandles="1" noChangeArrowheads="1" noChangeShapeType="1" noTextEdit="1"/>
              </p:cNvSpPr>
              <p:nvPr/>
            </p:nvSpPr>
            <p:spPr>
              <a:xfrm>
                <a:off x="8415323" y="4236773"/>
                <a:ext cx="409984" cy="543803"/>
              </a:xfrm>
              <a:prstGeom prst="rect">
                <a:avLst/>
              </a:prstGeom>
              <a:blipFill>
                <a:blip r:embed="rId6"/>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字方塊 67"/>
              <p:cNvSpPr txBox="1"/>
              <p:nvPr/>
            </p:nvSpPr>
            <p:spPr>
              <a:xfrm>
                <a:off x="9588821" y="4234643"/>
                <a:ext cx="767454" cy="54380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begChr m:val="["/>
                          <m:endChr m:val="]"/>
                          <m:ctrlPr>
                            <a:rPr lang="en-US" altLang="zh-TW" sz="2118" i="1">
                              <a:solidFill>
                                <a:srgbClr val="0000FF"/>
                              </a:solidFill>
                              <a:latin typeface="Cambria Math" panose="02040503050406030204" pitchFamily="18" charset="0"/>
                            </a:rPr>
                          </m:ctrlPr>
                        </m:dPr>
                        <m:e>
                          <m:m>
                            <m:mPr>
                              <m:mcs>
                                <m:mc>
                                  <m:mcPr>
                                    <m:count m:val="1"/>
                                    <m:mcJc m:val="center"/>
                                  </m:mcPr>
                                </m:mc>
                              </m:mcs>
                              <m:ctrlPr>
                                <a:rPr lang="en-US" altLang="zh-TW" sz="2118" i="1">
                                  <a:solidFill>
                                    <a:srgbClr val="0000FF"/>
                                  </a:solidFill>
                                  <a:latin typeface="Cambria Math" panose="02040503050406030204" pitchFamily="18" charset="0"/>
                                </a:rPr>
                              </m:ctrlPr>
                            </m:mPr>
                            <m:mr>
                              <m:e>
                                <m:r>
                                  <m:rPr>
                                    <m:brk m:alnAt="7"/>
                                  </m:rPr>
                                  <a:rPr lang="en-US" altLang="zh-TW" sz="2118" i="1">
                                    <a:solidFill>
                                      <a:srgbClr val="0000FF"/>
                                    </a:solidFill>
                                    <a:latin typeface="Cambria Math" panose="02040503050406030204" pitchFamily="18" charset="0"/>
                                  </a:rPr>
                                  <m:t>0</m:t>
                                </m:r>
                                <m:r>
                                  <a:rPr lang="en-US" altLang="zh-TW" sz="2118" i="1">
                                    <a:solidFill>
                                      <a:srgbClr val="0000FF"/>
                                    </a:solidFill>
                                    <a:latin typeface="Cambria Math" panose="02040503050406030204" pitchFamily="18" charset="0"/>
                                  </a:rPr>
                                  <m:t>.98</m:t>
                                </m:r>
                              </m:e>
                            </m:mr>
                            <m:mr>
                              <m:e>
                                <m:r>
                                  <a:rPr lang="en-US" altLang="zh-TW" sz="2118" i="1">
                                    <a:solidFill>
                                      <a:srgbClr val="0000FF"/>
                                    </a:solidFill>
                                    <a:latin typeface="Cambria Math" panose="02040503050406030204" pitchFamily="18" charset="0"/>
                                  </a:rPr>
                                  <m:t>0.12</m:t>
                                </m:r>
                              </m:e>
                            </m:mr>
                          </m:m>
                        </m:e>
                      </m:d>
                    </m:oMath>
                  </m:oMathPara>
                </a14:m>
                <a:endParaRPr lang="zh-TW" altLang="en-US" sz="2118" dirty="0">
                  <a:solidFill>
                    <a:srgbClr val="0000FF"/>
                  </a:solidFill>
                  <a:latin typeface="Calibri"/>
                  <a:ea typeface="新細明體" panose="02020500000000000000" pitchFamily="18" charset="-120"/>
                </a:endParaRPr>
              </a:p>
            </p:txBody>
          </p:sp>
        </mc:Choice>
        <mc:Fallback xmlns="">
          <p:sp>
            <p:nvSpPr>
              <p:cNvPr id="87" name="文字方塊 67"/>
              <p:cNvSpPr txBox="1">
                <a:spLocks noRot="1" noChangeAspect="1" noMove="1" noResize="1" noEditPoints="1" noAdjustHandles="1" noChangeArrowheads="1" noChangeShapeType="1" noTextEdit="1"/>
              </p:cNvSpPr>
              <p:nvPr/>
            </p:nvSpPr>
            <p:spPr>
              <a:xfrm>
                <a:off x="9588821" y="4234643"/>
                <a:ext cx="767454" cy="543803"/>
              </a:xfrm>
              <a:prstGeom prst="rect">
                <a:avLst/>
              </a:prstGeom>
              <a:blipFill>
                <a:blip r:embed="rId7"/>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矩形 4"/>
              <p:cNvSpPr/>
              <p:nvPr/>
            </p:nvSpPr>
            <p:spPr>
              <a:xfrm>
                <a:off x="9087407" y="4320781"/>
                <a:ext cx="494045" cy="472565"/>
              </a:xfrm>
              <a:prstGeom prst="rect">
                <a:avLst/>
              </a:prstGeom>
            </p:spPr>
            <p:txBody>
              <a:bodyPr wrap="none">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rPr>
                        <m:t>=</m:t>
                      </m:r>
                    </m:oMath>
                  </m:oMathPara>
                </a14:m>
                <a:endParaRPr lang="zh-TW" altLang="en-US" sz="2471" dirty="0">
                  <a:solidFill>
                    <a:srgbClr val="0000FF"/>
                  </a:solidFill>
                  <a:latin typeface="Calibri"/>
                  <a:ea typeface="新細明體" panose="02020500000000000000" pitchFamily="18" charset="-120"/>
                </a:endParaRPr>
              </a:p>
            </p:txBody>
          </p:sp>
        </mc:Choice>
        <mc:Fallback xmlns="">
          <p:sp>
            <p:nvSpPr>
              <p:cNvPr id="88" name="矩形 4"/>
              <p:cNvSpPr>
                <a:spLocks noRot="1" noChangeAspect="1" noMove="1" noResize="1" noEditPoints="1" noAdjustHandles="1" noChangeArrowheads="1" noChangeShapeType="1" noTextEdit="1"/>
              </p:cNvSpPr>
              <p:nvPr/>
            </p:nvSpPr>
            <p:spPr>
              <a:xfrm>
                <a:off x="9087407" y="4320781"/>
                <a:ext cx="494045" cy="4725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96"/>
              <p:cNvSpPr txBox="1"/>
              <p:nvPr/>
            </p:nvSpPr>
            <p:spPr>
              <a:xfrm>
                <a:off x="6947303" y="5112697"/>
                <a:ext cx="613566" cy="54053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d>
                        <m:dPr>
                          <m:begChr m:val="["/>
                          <m:endChr m:val="]"/>
                          <m:ctrlPr>
                            <a:rPr lang="en-US" altLang="zh-TW" sz="2118" i="1">
                              <a:solidFill>
                                <a:srgbClr val="FF0000"/>
                              </a:solidFill>
                              <a:latin typeface="Cambria Math" panose="02040503050406030204" pitchFamily="18" charset="0"/>
                            </a:rPr>
                          </m:ctrlPr>
                        </m:dPr>
                        <m:e>
                          <m:m>
                            <m:mPr>
                              <m:mcs>
                                <m:mc>
                                  <m:mcPr>
                                    <m:count m:val="1"/>
                                    <m:mcJc m:val="center"/>
                                  </m:mcPr>
                                </m:mc>
                              </m:mcs>
                              <m:ctrlPr>
                                <a:rPr lang="en-US" altLang="zh-TW" sz="2118" i="1">
                                  <a:solidFill>
                                    <a:srgbClr val="FF0000"/>
                                  </a:solidFill>
                                  <a:latin typeface="Cambria Math" panose="02040503050406030204" pitchFamily="18" charset="0"/>
                                </a:rPr>
                              </m:ctrlPr>
                            </m:mPr>
                            <m:mr>
                              <m:e>
                                <m:r>
                                  <m:rPr>
                                    <m:brk m:alnAt="7"/>
                                  </m:rPr>
                                  <a:rPr lang="en-US" altLang="zh-TW" sz="2118" i="1">
                                    <a:solidFill>
                                      <a:srgbClr val="FF0000"/>
                                    </a:solidFill>
                                    <a:latin typeface="Cambria Math" panose="02040503050406030204" pitchFamily="18" charset="0"/>
                                  </a:rPr>
                                  <m:t>4</m:t>
                                </m:r>
                              </m:e>
                            </m:mr>
                            <m:mr>
                              <m:e>
                                <m:r>
                                  <a:rPr lang="en-US" altLang="zh-TW" sz="2118" i="1">
                                    <a:solidFill>
                                      <a:srgbClr val="FF0000"/>
                                    </a:solidFill>
                                    <a:latin typeface="Cambria Math" panose="02040503050406030204" pitchFamily="18" charset="0"/>
                                  </a:rPr>
                                  <m:t>−2</m:t>
                                </m:r>
                              </m:e>
                            </m:mr>
                          </m:m>
                        </m:e>
                      </m:d>
                    </m:oMath>
                  </m:oMathPara>
                </a14:m>
                <a:endParaRPr lang="zh-TW" altLang="en-US" sz="2118" dirty="0">
                  <a:solidFill>
                    <a:srgbClr val="FF0000"/>
                  </a:solidFill>
                  <a:latin typeface="Calibri"/>
                  <a:ea typeface="新細明體" panose="02020500000000000000" pitchFamily="18" charset="-120"/>
                </a:endParaRPr>
              </a:p>
            </p:txBody>
          </p:sp>
        </mc:Choice>
        <mc:Fallback xmlns="">
          <p:sp>
            <p:nvSpPr>
              <p:cNvPr id="89" name="文字方塊 96"/>
              <p:cNvSpPr txBox="1">
                <a:spLocks noRot="1" noChangeAspect="1" noMove="1" noResize="1" noEditPoints="1" noAdjustHandles="1" noChangeArrowheads="1" noChangeShapeType="1" noTextEdit="1"/>
              </p:cNvSpPr>
              <p:nvPr/>
            </p:nvSpPr>
            <p:spPr>
              <a:xfrm>
                <a:off x="6947303" y="5112697"/>
                <a:ext cx="613566" cy="540533"/>
              </a:xfrm>
              <a:prstGeom prst="rect">
                <a:avLst/>
              </a:prstGeom>
              <a:blipFill>
                <a:blip r:embed="rId9"/>
                <a:stretch>
                  <a:fillRect b="-18605"/>
                </a:stretch>
              </a:blipFill>
            </p:spPr>
            <p:txBody>
              <a:bodyPr/>
              <a:lstStyle/>
              <a:p>
                <a:r>
                  <a:rPr lang="en-US">
                    <a:noFill/>
                  </a:rPr>
                  <a:t> </a:t>
                </a:r>
              </a:p>
            </p:txBody>
          </p:sp>
        </mc:Fallback>
      </mc:AlternateContent>
      <p:sp>
        <p:nvSpPr>
          <p:cNvPr id="90" name="右大括弧 8"/>
          <p:cNvSpPr/>
          <p:nvPr/>
        </p:nvSpPr>
        <p:spPr>
          <a:xfrm rot="5400000">
            <a:off x="7224765" y="3302417"/>
            <a:ext cx="76459" cy="3267604"/>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pSp>
        <p:nvGrpSpPr>
          <p:cNvPr id="91" name="群組 3"/>
          <p:cNvGrpSpPr/>
          <p:nvPr/>
        </p:nvGrpSpPr>
        <p:grpSpPr>
          <a:xfrm>
            <a:off x="5563928" y="3163401"/>
            <a:ext cx="3407856" cy="773891"/>
            <a:chOff x="-90748" y="4911258"/>
            <a:chExt cx="3862236" cy="877076"/>
          </a:xfrm>
        </p:grpSpPr>
        <p:sp>
          <p:nvSpPr>
            <p:cNvPr id="92" name="矩形 70"/>
            <p:cNvSpPr/>
            <p:nvPr/>
          </p:nvSpPr>
          <p:spPr>
            <a:xfrm>
              <a:off x="2614785" y="4922520"/>
              <a:ext cx="450868" cy="854551"/>
            </a:xfrm>
            <a:prstGeom prst="rect">
              <a:avLst/>
            </a:prstGeom>
            <a:solidFill>
              <a:schemeClr val="accent3">
                <a:lumMod val="60000"/>
                <a:lumOff val="40000"/>
              </a:schemeClr>
            </a:solidFill>
            <a:ln>
              <a:solidFill>
                <a:srgbClr val="00B050"/>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endParaRPr lang="zh-TW" altLang="en-US" sz="2118" baseline="30000" dirty="0">
                <a:solidFill>
                  <a:prstClr val="black"/>
                </a:solidFill>
                <a:latin typeface="Calibri"/>
                <a:ea typeface="新細明體" panose="02020500000000000000" pitchFamily="18" charset="-120"/>
              </a:endParaRPr>
            </a:p>
          </p:txBody>
        </p:sp>
        <p:sp>
          <p:nvSpPr>
            <p:cNvPr id="93" name="矩形 142"/>
            <p:cNvSpPr/>
            <p:nvPr/>
          </p:nvSpPr>
          <p:spPr>
            <a:xfrm>
              <a:off x="719464" y="4920295"/>
              <a:ext cx="807843" cy="832399"/>
            </a:xfrm>
            <a:prstGeom prst="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endParaRPr lang="zh-TW" altLang="en-US" sz="2118" baseline="30000" dirty="0">
                <a:solidFill>
                  <a:prstClr val="black"/>
                </a:solidFill>
                <a:latin typeface="Calibri"/>
                <a:ea typeface="新細明體" panose="02020500000000000000" pitchFamily="18" charset="-120"/>
              </a:endParaRPr>
            </a:p>
          </p:txBody>
        </p:sp>
        <p:sp>
          <p:nvSpPr>
            <p:cNvPr id="94" name="矩形 143"/>
            <p:cNvSpPr/>
            <p:nvPr/>
          </p:nvSpPr>
          <p:spPr>
            <a:xfrm>
              <a:off x="1616336" y="4911258"/>
              <a:ext cx="441359" cy="877076"/>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95" name="文字方塊 2"/>
            <p:cNvSpPr txBox="1"/>
            <p:nvPr/>
          </p:nvSpPr>
          <p:spPr>
            <a:xfrm>
              <a:off x="2226981" y="5106861"/>
              <a:ext cx="360621"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96" name="文字方塊 144"/>
                <p:cNvSpPr txBox="1"/>
                <p:nvPr/>
              </p:nvSpPr>
              <p:spPr>
                <a:xfrm>
                  <a:off x="-90748" y="5165130"/>
                  <a:ext cx="3862236" cy="369379"/>
                </a:xfrm>
                <a:prstGeom prst="rect">
                  <a:avLst/>
                </a:prstGeom>
                <a:noFill/>
              </p:spPr>
              <p:txBody>
                <a:bodyPr wrap="none" lIns="0" tIns="0" rIns="0" bIns="0" rtlCol="0">
                  <a:spAutoFit/>
                </a:bodyPr>
                <a:lstStyle/>
                <a:p>
                  <a:pPr defTabSz="899010"/>
                  <a:r>
                    <a:rPr lang="en-US" altLang="zh-TW" sz="2118" dirty="0">
                      <a:solidFill>
                        <a:prstClr val="black"/>
                      </a:solidFill>
                      <a:latin typeface="Calibri"/>
                      <a:ea typeface="新細明體" panose="02020500000000000000" pitchFamily="18" charset="-120"/>
                    </a:rPr>
                    <a:t>      </a:t>
                  </a:r>
                  <a14:m>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r>
                        <a:rPr lang="en-US" altLang="zh-TW" sz="2118" i="1">
                          <a:solidFill>
                            <a:prstClr val="black"/>
                          </a:solidFill>
                          <a:latin typeface="Cambria Math" panose="02040503050406030204" pitchFamily="18" charset="0"/>
                        </a:rPr>
                        <m:t> = </m:t>
                      </m:r>
                    </m:oMath>
                  </a14:m>
                  <a:endParaRPr lang="zh-TW" altLang="en-US" sz="2118" dirty="0">
                    <a:solidFill>
                      <a:prstClr val="black"/>
                    </a:solidFill>
                    <a:latin typeface="Calibri"/>
                    <a:ea typeface="新細明體" panose="02020500000000000000" pitchFamily="18" charset="-120"/>
                  </a:endParaRPr>
                </a:p>
              </p:txBody>
            </p:sp>
          </mc:Choice>
          <mc:Fallback xmlns="">
            <p:sp>
              <p:nvSpPr>
                <p:cNvPr id="96" name="文字方塊 144"/>
                <p:cNvSpPr txBox="1">
                  <a:spLocks noRot="1" noChangeAspect="1" noMove="1" noResize="1" noEditPoints="1" noAdjustHandles="1" noChangeArrowheads="1" noChangeShapeType="1" noTextEdit="1"/>
                </p:cNvSpPr>
                <p:nvPr/>
              </p:nvSpPr>
              <p:spPr>
                <a:xfrm>
                  <a:off x="-90748" y="5165130"/>
                  <a:ext cx="3862236" cy="369379"/>
                </a:xfrm>
                <a:prstGeom prst="rect">
                  <a:avLst/>
                </a:prstGeom>
                <a:blipFill>
                  <a:blip r:embed="rId10"/>
                  <a:stretch>
                    <a:fillRect t="-7407" r="-2974" b="-33333"/>
                  </a:stretch>
                </a:blipFill>
              </p:spPr>
              <p:txBody>
                <a:bodyPr/>
                <a:lstStyle/>
                <a:p>
                  <a:r>
                    <a:rPr lang="en-US">
                      <a:noFill/>
                    </a:rPr>
                    <a:t> </a:t>
                  </a:r>
                </a:p>
              </p:txBody>
            </p:sp>
          </mc:Fallback>
        </mc:AlternateContent>
      </p:grpSp>
      <p:sp>
        <p:nvSpPr>
          <p:cNvPr id="97" name="矩形 88"/>
          <p:cNvSpPr/>
          <p:nvPr/>
        </p:nvSpPr>
        <p:spPr>
          <a:xfrm>
            <a:off x="9073999" y="3160969"/>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endParaRPr lang="zh-TW" altLang="en-US" sz="2118" baseline="30000" dirty="0">
              <a:solidFill>
                <a:prstClr val="black"/>
              </a:solidFill>
              <a:latin typeface="Calibri"/>
              <a:ea typeface="新細明體" panose="02020500000000000000" pitchFamily="18" charset="-120"/>
            </a:endParaRPr>
          </a:p>
        </p:txBody>
      </p:sp>
    </p:spTree>
    <p:extLst>
      <p:ext uri="{BB962C8B-B14F-4D97-AF65-F5344CB8AC3E}">
        <p14:creationId xmlns:p14="http://schemas.microsoft.com/office/powerpoint/2010/main" val="321116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5" grpId="0"/>
      <p:bldP spid="48" grpId="0"/>
      <p:bldP spid="49" grpId="0"/>
      <p:bldP spid="50" grpId="0"/>
      <p:bldP spid="51" grpId="0"/>
      <p:bldP spid="52" grpId="0"/>
      <p:bldP spid="61" grpId="0"/>
      <p:bldP spid="62" grpId="0"/>
      <p:bldP spid="82" grpId="0"/>
      <p:bldP spid="83" grpId="0"/>
      <p:bldP spid="84" grpId="0"/>
      <p:bldP spid="85" grpId="0"/>
      <p:bldP spid="86" grpId="0"/>
      <p:bldP spid="87" grpId="0"/>
      <p:bldP spid="88" grpId="0"/>
      <p:bldP spid="89" grpId="0"/>
      <p:bldP spid="90" grpId="0" animBg="1"/>
      <p:bldP spid="9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the first layer</a:t>
            </a:r>
          </a:p>
          <a:p>
            <a:pPr lvl="1"/>
            <a:r>
              <a:rPr lang="en-US" dirty="0"/>
              <a:t>Input vector </a:t>
            </a:r>
            <a:r>
              <a:rPr lang="en-US" i="1" dirty="0"/>
              <a:t>x</a:t>
            </a:r>
            <a:r>
              <a:rPr lang="en-US" dirty="0"/>
              <a:t>, weights matrix </a:t>
            </a:r>
            <a:r>
              <a:rPr lang="en-US" i="1" dirty="0"/>
              <a:t>W</a:t>
            </a:r>
            <a:r>
              <a:rPr lang="en-US" baseline="30000" dirty="0"/>
              <a:t>1</a:t>
            </a:r>
            <a:r>
              <a:rPr lang="en-US" dirty="0"/>
              <a:t>, bias vector </a:t>
            </a:r>
            <a:r>
              <a:rPr lang="en-US" i="1" dirty="0"/>
              <a:t>b</a:t>
            </a:r>
            <a:r>
              <a:rPr lang="en-US" baseline="30000" dirty="0"/>
              <a:t>1</a:t>
            </a:r>
            <a:r>
              <a:rPr lang="en-US" dirty="0"/>
              <a:t>, output vector </a:t>
            </a:r>
            <a:r>
              <a:rPr lang="en-US" i="1" dirty="0"/>
              <a:t>a</a:t>
            </a:r>
            <a:r>
              <a:rPr lang="en-US" baseline="30000" dirty="0"/>
              <a:t>1</a:t>
            </a:r>
          </a:p>
        </p:txBody>
      </p:sp>
      <p:sp>
        <p:nvSpPr>
          <p:cNvPr id="57" name="Content Placeholder 56">
            <a:extLst>
              <a:ext uri="{FF2B5EF4-FFF2-40B4-BE49-F238E27FC236}">
                <a16:creationId xmlns:a16="http://schemas.microsoft.com/office/drawing/2014/main" id="{0561486F-D1A1-4F36-BDDE-1CB38A28B83B}"/>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993912" y="2709197"/>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5" name="矩形 73"/>
          <p:cNvSpPr/>
          <p:nvPr/>
        </p:nvSpPr>
        <p:spPr>
          <a:xfrm>
            <a:off x="4331758" y="2755448"/>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 name="矩形 74"/>
          <p:cNvSpPr/>
          <p:nvPr/>
        </p:nvSpPr>
        <p:spPr>
          <a:xfrm>
            <a:off x="5501393" y="2741024"/>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7" name="矩形 75"/>
          <p:cNvSpPr/>
          <p:nvPr/>
        </p:nvSpPr>
        <p:spPr>
          <a:xfrm>
            <a:off x="6746886" y="2755448"/>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矩形 76"/>
          <p:cNvSpPr/>
          <p:nvPr/>
        </p:nvSpPr>
        <p:spPr>
          <a:xfrm>
            <a:off x="3287844" y="2779837"/>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9" name="直線單箭頭接點 92"/>
          <p:cNvCxnSpPr/>
          <p:nvPr/>
        </p:nvCxnSpPr>
        <p:spPr>
          <a:xfrm>
            <a:off x="7088187" y="3680524"/>
            <a:ext cx="8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7184642" y="4779839"/>
            <a:ext cx="799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7067112" y="2993345"/>
            <a:ext cx="926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3348186" y="3413096"/>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3" name="矩形 96"/>
          <p:cNvSpPr/>
          <p:nvPr/>
        </p:nvSpPr>
        <p:spPr>
          <a:xfrm>
            <a:off x="3353320" y="2909864"/>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4" name="Object 12"/>
          <p:cNvGraphicFramePr>
            <a:graphicFrameLocks noChangeAspect="1"/>
          </p:cNvGraphicFramePr>
          <p:nvPr/>
        </p:nvGraphicFramePr>
        <p:xfrm>
          <a:off x="3364525" y="2825820"/>
          <a:ext cx="287151" cy="407614"/>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 name="Object 12"/>
                      <p:cNvPicPr>
                        <a:picLocks noChangeAspect="1" noChangeArrowheads="1"/>
                      </p:cNvPicPr>
                      <p:nvPr/>
                    </p:nvPicPr>
                    <p:blipFill>
                      <a:blip r:embed="rId3"/>
                      <a:srcRect/>
                      <a:stretch>
                        <a:fillRect/>
                      </a:stretch>
                    </p:blipFill>
                    <p:spPr bwMode="auto">
                      <a:xfrm>
                        <a:off x="3364525" y="2825820"/>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3369198" y="3339993"/>
          <a:ext cx="310963" cy="407614"/>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 name="Object 12"/>
                      <p:cNvPicPr>
                        <a:picLocks noChangeAspect="1" noChangeArrowheads="1"/>
                      </p:cNvPicPr>
                      <p:nvPr/>
                    </p:nvPicPr>
                    <p:blipFill>
                      <a:blip r:embed="rId5"/>
                      <a:srcRect/>
                      <a:stretch>
                        <a:fillRect/>
                      </a:stretch>
                    </p:blipFill>
                    <p:spPr bwMode="auto">
                      <a:xfrm>
                        <a:off x="3369198" y="3339993"/>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4417444" y="2765156"/>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7" name="橢圓 100"/>
          <p:cNvSpPr/>
          <p:nvPr/>
        </p:nvSpPr>
        <p:spPr>
          <a:xfrm>
            <a:off x="4419510" y="345212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8" name="橢圓 101"/>
          <p:cNvSpPr/>
          <p:nvPr/>
        </p:nvSpPr>
        <p:spPr>
          <a:xfrm>
            <a:off x="4409246" y="453566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9" name="文字方塊 102"/>
          <p:cNvSpPr txBox="1"/>
          <p:nvPr/>
        </p:nvSpPr>
        <p:spPr>
          <a:xfrm rot="5400000">
            <a:off x="4406822" y="4020478"/>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0" name="矩形 103"/>
          <p:cNvSpPr/>
          <p:nvPr/>
        </p:nvSpPr>
        <p:spPr>
          <a:xfrm>
            <a:off x="3356591" y="4646411"/>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1" name="Object 12"/>
          <p:cNvGraphicFramePr>
            <a:graphicFrameLocks noChangeAspect="1"/>
          </p:cNvGraphicFramePr>
          <p:nvPr/>
        </p:nvGraphicFramePr>
        <p:xfrm>
          <a:off x="3353841" y="4561481"/>
          <a:ext cx="359989" cy="431426"/>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1" name="Object 12"/>
                      <p:cNvPicPr>
                        <a:picLocks noChangeAspect="1" noChangeArrowheads="1"/>
                      </p:cNvPicPr>
                      <p:nvPr/>
                    </p:nvPicPr>
                    <p:blipFill>
                      <a:blip r:embed="rId7"/>
                      <a:srcRect/>
                      <a:stretch>
                        <a:fillRect/>
                      </a:stretch>
                    </p:blipFill>
                    <p:spPr bwMode="auto">
                      <a:xfrm>
                        <a:off x="3353841" y="4561481"/>
                        <a:ext cx="359989"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3247119" y="401002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3" name="橢圓 106"/>
          <p:cNvSpPr/>
          <p:nvPr/>
        </p:nvSpPr>
        <p:spPr>
          <a:xfrm>
            <a:off x="5578234" y="2765156"/>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4" name="橢圓 107"/>
          <p:cNvSpPr/>
          <p:nvPr/>
        </p:nvSpPr>
        <p:spPr>
          <a:xfrm>
            <a:off x="5580300" y="3452129"/>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5" name="橢圓 108"/>
          <p:cNvSpPr/>
          <p:nvPr/>
        </p:nvSpPr>
        <p:spPr>
          <a:xfrm>
            <a:off x="5570036" y="4535669"/>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6" name="文字方塊 109"/>
          <p:cNvSpPr txBox="1"/>
          <p:nvPr/>
        </p:nvSpPr>
        <p:spPr>
          <a:xfrm rot="5400000">
            <a:off x="5567612" y="4020478"/>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7" name="橢圓 110"/>
          <p:cNvSpPr/>
          <p:nvPr/>
        </p:nvSpPr>
        <p:spPr>
          <a:xfrm>
            <a:off x="6813807" y="2748296"/>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8" name="橢圓 111"/>
          <p:cNvSpPr/>
          <p:nvPr/>
        </p:nvSpPr>
        <p:spPr>
          <a:xfrm>
            <a:off x="6815874" y="3418804"/>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9" name="橢圓 112"/>
          <p:cNvSpPr/>
          <p:nvPr/>
        </p:nvSpPr>
        <p:spPr>
          <a:xfrm>
            <a:off x="6822075" y="4518809"/>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0" name="文字方塊 113"/>
          <p:cNvSpPr txBox="1"/>
          <p:nvPr/>
        </p:nvSpPr>
        <p:spPr>
          <a:xfrm rot="5400000">
            <a:off x="6819652" y="400082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1" name="文字方塊 114"/>
          <p:cNvSpPr txBox="1"/>
          <p:nvPr/>
        </p:nvSpPr>
        <p:spPr>
          <a:xfrm>
            <a:off x="6082980" y="2713464"/>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2" name="文字方塊 115"/>
          <p:cNvSpPr txBox="1"/>
          <p:nvPr/>
        </p:nvSpPr>
        <p:spPr>
          <a:xfrm>
            <a:off x="6098529" y="340655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3" name="文字方塊 116"/>
          <p:cNvSpPr txBox="1"/>
          <p:nvPr/>
        </p:nvSpPr>
        <p:spPr>
          <a:xfrm>
            <a:off x="6109276" y="451504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34" name="直線單箭頭接點 117"/>
          <p:cNvCxnSpPr>
            <a:stCxn id="16" idx="6"/>
            <a:endCxn id="23" idx="2"/>
          </p:cNvCxnSpPr>
          <p:nvPr/>
        </p:nvCxnSpPr>
        <p:spPr>
          <a:xfrm>
            <a:off x="4924054" y="3018461"/>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4924054" y="371706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4915856" y="4795273"/>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4926120" y="3018460"/>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4924054" y="3018460"/>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4924054" y="3018460"/>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4926120" y="3705434"/>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4915856" y="3018460"/>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4915856" y="3705434"/>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3659149" y="3018461"/>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3655879" y="3061143"/>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3655879" y="3061143"/>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3680161" y="3018461"/>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3650745" y="3564376"/>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3650745" y="3564376"/>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3713831" y="3018461"/>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3690564" y="3705434"/>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3690564" y="4777145"/>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942903" y="402815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3" name="文字方塊 136"/>
          <p:cNvSpPr txBox="1"/>
          <p:nvPr/>
        </p:nvSpPr>
        <p:spPr>
          <a:xfrm>
            <a:off x="8003867" y="2693469"/>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54" name="文字方塊 137"/>
          <p:cNvSpPr txBox="1"/>
          <p:nvPr/>
        </p:nvSpPr>
        <p:spPr>
          <a:xfrm>
            <a:off x="7993911" y="3397781"/>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55" name="文字方塊 138"/>
          <p:cNvSpPr txBox="1"/>
          <p:nvPr/>
        </p:nvSpPr>
        <p:spPr>
          <a:xfrm>
            <a:off x="7993911" y="4515045"/>
            <a:ext cx="556826" cy="472565"/>
          </a:xfrm>
          <a:prstGeom prst="rect">
            <a:avLst/>
          </a:prstGeom>
          <a:noFill/>
        </p:spPr>
        <p:txBody>
          <a:bodyPr wrap="square" rtlCol="0">
            <a:spAutoFit/>
          </a:bodyPr>
          <a:lstStyle/>
          <a:p>
            <a:pPr defTabSz="899010"/>
            <a:r>
              <a:rPr lang="en-US" altLang="zh-TW" sz="2471" dirty="0" err="1">
                <a:solidFill>
                  <a:prstClr val="black"/>
                </a:solidFill>
                <a:latin typeface="Calibri"/>
                <a:ea typeface="新細明體" panose="02020500000000000000" pitchFamily="18" charset="-120"/>
              </a:rPr>
              <a:t>y</a:t>
            </a:r>
            <a:r>
              <a:rPr lang="en-US" altLang="zh-TW" sz="2471" baseline="-25000" dirty="0" err="1">
                <a:solidFill>
                  <a:prstClr val="black"/>
                </a:solidFill>
                <a:latin typeface="Calibri"/>
                <a:ea typeface="新細明體" panose="02020500000000000000" pitchFamily="18" charset="-120"/>
              </a:rPr>
              <a:t>M</a:t>
            </a:r>
            <a:endParaRPr lang="zh-TW" altLang="en-US" sz="2471" baseline="-25000" dirty="0">
              <a:solidFill>
                <a:prstClr val="black"/>
              </a:solidFill>
              <a:latin typeface="Calibri"/>
              <a:ea typeface="新細明體" panose="02020500000000000000" pitchFamily="18" charset="-120"/>
            </a:endParaRPr>
          </a:p>
        </p:txBody>
      </p:sp>
      <p:sp>
        <p:nvSpPr>
          <p:cNvPr id="56" name="矩形 69"/>
          <p:cNvSpPr/>
          <p:nvPr/>
        </p:nvSpPr>
        <p:spPr>
          <a:xfrm>
            <a:off x="3704245" y="3266568"/>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1" name="矩形 87"/>
          <p:cNvSpPr/>
          <p:nvPr/>
        </p:nvSpPr>
        <p:spPr>
          <a:xfrm>
            <a:off x="3681615" y="4497667"/>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62" name="矩形 88"/>
          <p:cNvSpPr/>
          <p:nvPr/>
        </p:nvSpPr>
        <p:spPr>
          <a:xfrm>
            <a:off x="4782077" y="4497667"/>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grpSp>
        <p:nvGrpSpPr>
          <p:cNvPr id="65" name="群組 3"/>
          <p:cNvGrpSpPr/>
          <p:nvPr/>
        </p:nvGrpSpPr>
        <p:grpSpPr>
          <a:xfrm>
            <a:off x="4303330" y="5694242"/>
            <a:ext cx="3051989" cy="773891"/>
            <a:chOff x="-76694" y="4911258"/>
            <a:chExt cx="3458921"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69" name="文字方塊 2"/>
            <p:cNvSpPr txBox="1"/>
            <p:nvPr/>
          </p:nvSpPr>
          <p:spPr>
            <a:xfrm>
              <a:off x="2384389" y="5106861"/>
              <a:ext cx="360621"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0" name="文字方塊 144"/>
                <p:cNvSpPr txBox="1"/>
                <p:nvPr/>
              </p:nvSpPr>
              <p:spPr>
                <a:xfrm>
                  <a:off x="-76694" y="5114234"/>
                  <a:ext cx="3458921" cy="369379"/>
                </a:xfrm>
                <a:prstGeom prst="rect">
                  <a:avLst/>
                </a:prstGeom>
                <a:noFill/>
              </p:spPr>
              <p:txBody>
                <a:bodyPr wrap="none" lIns="0" tIns="0" rIns="0" bIns="0" rtlCol="0">
                  <a:spAutoFit/>
                </a:bodyPr>
                <a:lstStyle/>
                <a:p>
                  <a:pPr defTabSz="899010"/>
                  <a:r>
                    <a:rPr lang="en-US" altLang="zh-TW" sz="2118" dirty="0">
                      <a:solidFill>
                        <a:prstClr val="black"/>
                      </a:solidFill>
                      <a:latin typeface="Calibri"/>
                      <a:ea typeface="新細明體" panose="02020500000000000000" pitchFamily="18" charset="-120"/>
                    </a:rPr>
                    <a:t>      </a:t>
                  </a:r>
                  <a14:m>
                    <m:oMath xmlns:m="http://schemas.openxmlformats.org/officeDocument/2006/math">
                      <m:r>
                        <a:rPr lang="en-US" altLang="zh-TW" sz="2118" i="1">
                          <a:solidFill>
                            <a:prstClr val="black"/>
                          </a:solidFill>
                          <a:latin typeface="Cambria Math" panose="02040503050406030204" pitchFamily="18" charset="0"/>
                        </a:rPr>
                        <m:t>=</m:t>
                      </m:r>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a14:m>
                  <a:endParaRPr lang="zh-TW" altLang="en-US" sz="2118" dirty="0">
                    <a:solidFill>
                      <a:prstClr val="black"/>
                    </a:solidFill>
                    <a:latin typeface="Calibri"/>
                    <a:ea typeface="新細明體" panose="02020500000000000000" pitchFamily="18" charset="-120"/>
                  </a:endParaRPr>
                </a:p>
              </p:txBody>
            </p:sp>
          </mc:Choice>
          <mc:Fallback xmlns="">
            <p:sp>
              <p:nvSpPr>
                <p:cNvPr id="70" name="文字方塊 144"/>
                <p:cNvSpPr txBox="1">
                  <a:spLocks noRot="1" noChangeAspect="1" noMove="1" noResize="1" noEditPoints="1" noAdjustHandles="1" noChangeArrowheads="1" noChangeShapeType="1" noTextEdit="1"/>
                </p:cNvSpPr>
                <p:nvPr/>
              </p:nvSpPr>
              <p:spPr>
                <a:xfrm>
                  <a:off x="-76694" y="5114234"/>
                  <a:ext cx="3458921" cy="369379"/>
                </a:xfrm>
                <a:prstGeom prst="rect">
                  <a:avLst/>
                </a:prstGeom>
                <a:blipFill>
                  <a:blip r:embed="rId8"/>
                  <a:stretch>
                    <a:fillRect t="-7407" b="-33333"/>
                  </a:stretch>
                </a:blipFill>
              </p:spPr>
              <p:txBody>
                <a:bodyPr/>
                <a:lstStyle/>
                <a:p>
                  <a:r>
                    <a:rPr lang="en-US">
                      <a:noFill/>
                    </a:rPr>
                    <a:t> </a:t>
                  </a:r>
                </a:p>
              </p:txBody>
            </p:sp>
          </mc:Fallback>
        </mc:AlternateContent>
      </p:grpSp>
      <p:sp>
        <p:nvSpPr>
          <p:cNvPr id="85" name="矩形 172"/>
          <p:cNvSpPr/>
          <p:nvPr/>
        </p:nvSpPr>
        <p:spPr>
          <a:xfrm>
            <a:off x="4200533" y="3755105"/>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cxnSp>
        <p:nvCxnSpPr>
          <p:cNvPr id="89" name="直線單箭頭接點 6"/>
          <p:cNvCxnSpPr>
            <a:endCxn id="62" idx="2"/>
          </p:cNvCxnSpPr>
          <p:nvPr/>
        </p:nvCxnSpPr>
        <p:spPr>
          <a:xfrm flipV="1">
            <a:off x="4423676" y="5271558"/>
            <a:ext cx="553119" cy="715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88"/>
          <p:cNvSpPr/>
          <p:nvPr/>
        </p:nvSpPr>
        <p:spPr>
          <a:xfrm>
            <a:off x="4207907" y="5660857"/>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71" name="TextBox 70">
            <a:extLst>
              <a:ext uri="{FF2B5EF4-FFF2-40B4-BE49-F238E27FC236}">
                <a16:creationId xmlns:a16="http://schemas.microsoft.com/office/drawing/2014/main" id="{F3E347F8-3EFD-406D-9BC5-61608D794AA4}"/>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1628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62" grpId="0" animBg="1"/>
      <p:bldP spid="85" grpId="0" animBg="1"/>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all layers</a:t>
            </a:r>
          </a:p>
        </p:txBody>
      </p:sp>
      <p:sp>
        <p:nvSpPr>
          <p:cNvPr id="89" name="Content Placeholder 88">
            <a:extLst>
              <a:ext uri="{FF2B5EF4-FFF2-40B4-BE49-F238E27FC236}">
                <a16:creationId xmlns:a16="http://schemas.microsoft.com/office/drawing/2014/main" id="{999FB571-51E0-499B-AA6E-175ECC65947E}"/>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993912" y="2301072"/>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5" name="矩形 73"/>
          <p:cNvSpPr/>
          <p:nvPr/>
        </p:nvSpPr>
        <p:spPr>
          <a:xfrm>
            <a:off x="4331758" y="2347323"/>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 name="矩形 74"/>
          <p:cNvSpPr/>
          <p:nvPr/>
        </p:nvSpPr>
        <p:spPr>
          <a:xfrm>
            <a:off x="5501393" y="2332899"/>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7" name="矩形 75"/>
          <p:cNvSpPr/>
          <p:nvPr/>
        </p:nvSpPr>
        <p:spPr>
          <a:xfrm>
            <a:off x="6746886" y="2347323"/>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矩形 76"/>
          <p:cNvSpPr/>
          <p:nvPr/>
        </p:nvSpPr>
        <p:spPr>
          <a:xfrm>
            <a:off x="3287844" y="2371712"/>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9" name="直線單箭頭接點 92"/>
          <p:cNvCxnSpPr/>
          <p:nvPr/>
        </p:nvCxnSpPr>
        <p:spPr>
          <a:xfrm>
            <a:off x="7088187" y="3272399"/>
            <a:ext cx="8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7184642" y="4371714"/>
            <a:ext cx="799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7067112" y="2585220"/>
            <a:ext cx="926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3348186" y="300497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3" name="矩形 96"/>
          <p:cNvSpPr/>
          <p:nvPr/>
        </p:nvSpPr>
        <p:spPr>
          <a:xfrm>
            <a:off x="3353320" y="2501739"/>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4" name="Object 12"/>
          <p:cNvGraphicFramePr>
            <a:graphicFrameLocks noChangeAspect="1"/>
          </p:cNvGraphicFramePr>
          <p:nvPr/>
        </p:nvGraphicFramePr>
        <p:xfrm>
          <a:off x="3364525" y="2417694"/>
          <a:ext cx="287151" cy="407614"/>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 name="Object 12"/>
                      <p:cNvPicPr>
                        <a:picLocks noChangeAspect="1" noChangeArrowheads="1"/>
                      </p:cNvPicPr>
                      <p:nvPr/>
                    </p:nvPicPr>
                    <p:blipFill>
                      <a:blip r:embed="rId3"/>
                      <a:srcRect/>
                      <a:stretch>
                        <a:fillRect/>
                      </a:stretch>
                    </p:blipFill>
                    <p:spPr bwMode="auto">
                      <a:xfrm>
                        <a:off x="3364525" y="2417694"/>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3369198" y="2931868"/>
          <a:ext cx="310963" cy="407614"/>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 name="Object 12"/>
                      <p:cNvPicPr>
                        <a:picLocks noChangeAspect="1" noChangeArrowheads="1"/>
                      </p:cNvPicPr>
                      <p:nvPr/>
                    </p:nvPicPr>
                    <p:blipFill>
                      <a:blip r:embed="rId5"/>
                      <a:srcRect/>
                      <a:stretch>
                        <a:fillRect/>
                      </a:stretch>
                    </p:blipFill>
                    <p:spPr bwMode="auto">
                      <a:xfrm>
                        <a:off x="3369198" y="2931868"/>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4417444" y="2357030"/>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7" name="橢圓 100"/>
          <p:cNvSpPr/>
          <p:nvPr/>
        </p:nvSpPr>
        <p:spPr>
          <a:xfrm>
            <a:off x="4419510" y="3044004"/>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8" name="橢圓 101"/>
          <p:cNvSpPr/>
          <p:nvPr/>
        </p:nvSpPr>
        <p:spPr>
          <a:xfrm>
            <a:off x="4409246" y="4127544"/>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9" name="文字方塊 102"/>
          <p:cNvSpPr txBox="1"/>
          <p:nvPr/>
        </p:nvSpPr>
        <p:spPr>
          <a:xfrm rot="5400000">
            <a:off x="4406822" y="361235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0" name="矩形 103"/>
          <p:cNvSpPr/>
          <p:nvPr/>
        </p:nvSpPr>
        <p:spPr>
          <a:xfrm>
            <a:off x="3356591" y="423828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1" name="Object 12"/>
          <p:cNvGraphicFramePr>
            <a:graphicFrameLocks noChangeAspect="1"/>
          </p:cNvGraphicFramePr>
          <p:nvPr/>
        </p:nvGraphicFramePr>
        <p:xfrm>
          <a:off x="3353841" y="4153356"/>
          <a:ext cx="359989" cy="431426"/>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1" name="Object 12"/>
                      <p:cNvPicPr>
                        <a:picLocks noChangeAspect="1" noChangeArrowheads="1"/>
                      </p:cNvPicPr>
                      <p:nvPr/>
                    </p:nvPicPr>
                    <p:blipFill>
                      <a:blip r:embed="rId7"/>
                      <a:srcRect/>
                      <a:stretch>
                        <a:fillRect/>
                      </a:stretch>
                    </p:blipFill>
                    <p:spPr bwMode="auto">
                      <a:xfrm>
                        <a:off x="3353841" y="4153356"/>
                        <a:ext cx="359989"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3247119" y="360190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3" name="橢圓 106"/>
          <p:cNvSpPr/>
          <p:nvPr/>
        </p:nvSpPr>
        <p:spPr>
          <a:xfrm>
            <a:off x="5578234" y="2357030"/>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4" name="橢圓 107"/>
          <p:cNvSpPr/>
          <p:nvPr/>
        </p:nvSpPr>
        <p:spPr>
          <a:xfrm>
            <a:off x="5580300" y="3044004"/>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5" name="橢圓 108"/>
          <p:cNvSpPr/>
          <p:nvPr/>
        </p:nvSpPr>
        <p:spPr>
          <a:xfrm>
            <a:off x="5570036" y="4127544"/>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6" name="文字方塊 109"/>
          <p:cNvSpPr txBox="1"/>
          <p:nvPr/>
        </p:nvSpPr>
        <p:spPr>
          <a:xfrm rot="5400000">
            <a:off x="5567612" y="361235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7" name="橢圓 110"/>
          <p:cNvSpPr/>
          <p:nvPr/>
        </p:nvSpPr>
        <p:spPr>
          <a:xfrm>
            <a:off x="6813807" y="2340170"/>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8" name="橢圓 111"/>
          <p:cNvSpPr/>
          <p:nvPr/>
        </p:nvSpPr>
        <p:spPr>
          <a:xfrm>
            <a:off x="6815874" y="3010678"/>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9" name="橢圓 112"/>
          <p:cNvSpPr/>
          <p:nvPr/>
        </p:nvSpPr>
        <p:spPr>
          <a:xfrm>
            <a:off x="6822075" y="4110684"/>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0" name="文字方塊 113"/>
          <p:cNvSpPr txBox="1"/>
          <p:nvPr/>
        </p:nvSpPr>
        <p:spPr>
          <a:xfrm rot="5400000">
            <a:off x="6819652" y="359270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1" name="文字方塊 114"/>
          <p:cNvSpPr txBox="1"/>
          <p:nvPr/>
        </p:nvSpPr>
        <p:spPr>
          <a:xfrm>
            <a:off x="6082980" y="230533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2" name="文字方塊 115"/>
          <p:cNvSpPr txBox="1"/>
          <p:nvPr/>
        </p:nvSpPr>
        <p:spPr>
          <a:xfrm>
            <a:off x="6098529" y="2998426"/>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3" name="文字方塊 116"/>
          <p:cNvSpPr txBox="1"/>
          <p:nvPr/>
        </p:nvSpPr>
        <p:spPr>
          <a:xfrm>
            <a:off x="6109276" y="410691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34" name="直線單箭頭接點 117"/>
          <p:cNvCxnSpPr>
            <a:stCxn id="16" idx="6"/>
            <a:endCxn id="23" idx="2"/>
          </p:cNvCxnSpPr>
          <p:nvPr/>
        </p:nvCxnSpPr>
        <p:spPr>
          <a:xfrm>
            <a:off x="4924054" y="261033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4924054" y="3308940"/>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4915856" y="4387148"/>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4926120" y="2610335"/>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4924054" y="2610335"/>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4924054" y="2610335"/>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4926120" y="3297309"/>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4915856" y="2610335"/>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4915856" y="3297309"/>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3659149" y="2610336"/>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3655879" y="2653018"/>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3655879" y="2653018"/>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3680161" y="2610335"/>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3650745" y="3156250"/>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3650745" y="3156250"/>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3713831" y="2610336"/>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3690564" y="3297309"/>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3690564" y="4369020"/>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942903" y="3620030"/>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3" name="文字方塊 136"/>
          <p:cNvSpPr txBox="1"/>
          <p:nvPr/>
        </p:nvSpPr>
        <p:spPr>
          <a:xfrm>
            <a:off x="8003867" y="2285344"/>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54" name="文字方塊 137"/>
          <p:cNvSpPr txBox="1"/>
          <p:nvPr/>
        </p:nvSpPr>
        <p:spPr>
          <a:xfrm>
            <a:off x="7993911" y="2989656"/>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55" name="文字方塊 138"/>
          <p:cNvSpPr txBox="1"/>
          <p:nvPr/>
        </p:nvSpPr>
        <p:spPr>
          <a:xfrm>
            <a:off x="7993911" y="4106919"/>
            <a:ext cx="556826" cy="472565"/>
          </a:xfrm>
          <a:prstGeom prst="rect">
            <a:avLst/>
          </a:prstGeom>
          <a:noFill/>
        </p:spPr>
        <p:txBody>
          <a:bodyPr wrap="square" rtlCol="0">
            <a:spAutoFit/>
          </a:bodyPr>
          <a:lstStyle/>
          <a:p>
            <a:pPr defTabSz="899010"/>
            <a:r>
              <a:rPr lang="en-US" altLang="zh-TW" sz="2471" dirty="0" err="1">
                <a:solidFill>
                  <a:prstClr val="black"/>
                </a:solidFill>
                <a:latin typeface="Calibri"/>
                <a:ea typeface="新細明體" panose="02020500000000000000" pitchFamily="18" charset="-120"/>
              </a:rPr>
              <a:t>y</a:t>
            </a:r>
            <a:r>
              <a:rPr lang="en-US" altLang="zh-TW" sz="2471" baseline="-25000" dirty="0" err="1">
                <a:solidFill>
                  <a:prstClr val="black"/>
                </a:solidFill>
                <a:latin typeface="Calibri"/>
                <a:ea typeface="新細明體" panose="02020500000000000000" pitchFamily="18" charset="-120"/>
              </a:rPr>
              <a:t>M</a:t>
            </a:r>
            <a:endParaRPr lang="zh-TW" altLang="en-US" sz="2471" baseline="-25000" dirty="0">
              <a:solidFill>
                <a:prstClr val="black"/>
              </a:solidFill>
              <a:latin typeface="Calibri"/>
              <a:ea typeface="新細明體" panose="02020500000000000000" pitchFamily="18" charset="-120"/>
            </a:endParaRPr>
          </a:p>
        </p:txBody>
      </p:sp>
      <p:sp>
        <p:nvSpPr>
          <p:cNvPr id="56" name="矩形 69"/>
          <p:cNvSpPr/>
          <p:nvPr/>
        </p:nvSpPr>
        <p:spPr>
          <a:xfrm>
            <a:off x="3704245" y="2858443"/>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57" name="矩形 78"/>
          <p:cNvSpPr/>
          <p:nvPr/>
        </p:nvSpPr>
        <p:spPr>
          <a:xfrm>
            <a:off x="4929130" y="2865681"/>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58" name="矩形 79"/>
          <p:cNvSpPr/>
          <p:nvPr/>
        </p:nvSpPr>
        <p:spPr>
          <a:xfrm>
            <a:off x="6222664" y="2859594"/>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59" name="矩形 81"/>
          <p:cNvSpPr/>
          <p:nvPr/>
        </p:nvSpPr>
        <p:spPr>
          <a:xfrm>
            <a:off x="5472200" y="3159853"/>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60" name="矩形 82"/>
          <p:cNvSpPr/>
          <p:nvPr/>
        </p:nvSpPr>
        <p:spPr>
          <a:xfrm>
            <a:off x="6786817" y="3139112"/>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err="1">
                <a:solidFill>
                  <a:prstClr val="black"/>
                </a:solidFill>
                <a:latin typeface="Calibri"/>
                <a:ea typeface="新細明體" panose="02020500000000000000" pitchFamily="18" charset="-120"/>
              </a:rPr>
              <a:t>b</a:t>
            </a:r>
            <a:r>
              <a:rPr lang="en-US" altLang="zh-TW" sz="2118" baseline="30000" dirty="0" err="1">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61" name="矩形 87"/>
          <p:cNvSpPr/>
          <p:nvPr/>
        </p:nvSpPr>
        <p:spPr>
          <a:xfrm>
            <a:off x="3626712" y="4089542"/>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62" name="矩形 88"/>
          <p:cNvSpPr/>
          <p:nvPr/>
        </p:nvSpPr>
        <p:spPr>
          <a:xfrm>
            <a:off x="4782077" y="4089542"/>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3" name="矩形 89"/>
          <p:cNvSpPr/>
          <p:nvPr/>
        </p:nvSpPr>
        <p:spPr>
          <a:xfrm>
            <a:off x="5960128" y="4101665"/>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64" name="矩形 91"/>
          <p:cNvSpPr/>
          <p:nvPr/>
        </p:nvSpPr>
        <p:spPr>
          <a:xfrm>
            <a:off x="7362729" y="4097203"/>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y</a:t>
            </a:r>
            <a:endParaRPr lang="zh-TW" altLang="en-US" sz="2118" baseline="30000" dirty="0">
              <a:solidFill>
                <a:prstClr val="black"/>
              </a:solidFill>
              <a:latin typeface="Calibri"/>
              <a:ea typeface="新細明體" panose="02020500000000000000" pitchFamily="18" charset="-120"/>
            </a:endParaRPr>
          </a:p>
        </p:txBody>
      </p:sp>
      <p:grpSp>
        <p:nvGrpSpPr>
          <p:cNvPr id="65" name="群組 3"/>
          <p:cNvGrpSpPr/>
          <p:nvPr/>
        </p:nvGrpSpPr>
        <p:grpSpPr>
          <a:xfrm>
            <a:off x="1801742" y="5041646"/>
            <a:ext cx="2586927" cy="773891"/>
            <a:chOff x="522337" y="4911258"/>
            <a:chExt cx="2931851"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69" name="文字方塊 2"/>
            <p:cNvSpPr txBox="1"/>
            <p:nvPr/>
          </p:nvSpPr>
          <p:spPr>
            <a:xfrm>
              <a:off x="2384389" y="5106861"/>
              <a:ext cx="360621"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0" name="文字方塊 144"/>
                <p:cNvSpPr txBox="1"/>
                <p:nvPr/>
              </p:nvSpPr>
              <p:spPr>
                <a:xfrm>
                  <a:off x="522337" y="5165130"/>
                  <a:ext cx="2931851" cy="369379"/>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70" name="文字方塊 144"/>
                <p:cNvSpPr txBox="1">
                  <a:spLocks noRot="1" noChangeAspect="1" noMove="1" noResize="1" noEditPoints="1" noAdjustHandles="1" noChangeArrowheads="1" noChangeShapeType="1" noTextEdit="1"/>
                </p:cNvSpPr>
                <p:nvPr/>
              </p:nvSpPr>
              <p:spPr>
                <a:xfrm>
                  <a:off x="522337" y="5165130"/>
                  <a:ext cx="2931851" cy="369379"/>
                </a:xfrm>
                <a:prstGeom prst="rect">
                  <a:avLst/>
                </a:prstGeom>
                <a:blipFill>
                  <a:blip r:embed="rId8"/>
                  <a:stretch>
                    <a:fillRect l="-980" t="-7407" b="-37037"/>
                  </a:stretch>
                </a:blipFill>
              </p:spPr>
              <p:txBody>
                <a:bodyPr/>
                <a:lstStyle/>
                <a:p>
                  <a:r>
                    <a:rPr lang="en-US">
                      <a:noFill/>
                    </a:rPr>
                    <a:t> </a:t>
                  </a:r>
                </a:p>
              </p:txBody>
            </p:sp>
          </mc:Fallback>
        </mc:AlternateContent>
      </p:grpSp>
      <p:grpSp>
        <p:nvGrpSpPr>
          <p:cNvPr id="71" name="群組 158"/>
          <p:cNvGrpSpPr/>
          <p:nvPr/>
        </p:nvGrpSpPr>
        <p:grpSpPr>
          <a:xfrm>
            <a:off x="4450997" y="5369301"/>
            <a:ext cx="2586927" cy="773891"/>
            <a:chOff x="522337" y="4911258"/>
            <a:chExt cx="2931851" cy="877076"/>
          </a:xfrm>
        </p:grpSpPr>
        <p:sp>
          <p:nvSpPr>
            <p:cNvPr id="72"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73"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74"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75" name="文字方塊 162"/>
            <p:cNvSpPr txBox="1"/>
            <p:nvPr/>
          </p:nvSpPr>
          <p:spPr>
            <a:xfrm>
              <a:off x="2384389" y="5106861"/>
              <a:ext cx="360621"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6" name="文字方塊 163"/>
                <p:cNvSpPr txBox="1"/>
                <p:nvPr/>
              </p:nvSpPr>
              <p:spPr>
                <a:xfrm>
                  <a:off x="522337" y="5165130"/>
                  <a:ext cx="2931851" cy="369379"/>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76" name="文字方塊 163"/>
                <p:cNvSpPr txBox="1">
                  <a:spLocks noRot="1" noChangeAspect="1" noMove="1" noResize="1" noEditPoints="1" noAdjustHandles="1" noChangeArrowheads="1" noChangeShapeType="1" noTextEdit="1"/>
                </p:cNvSpPr>
                <p:nvPr/>
              </p:nvSpPr>
              <p:spPr>
                <a:xfrm>
                  <a:off x="522337" y="5165130"/>
                  <a:ext cx="2931851" cy="369379"/>
                </a:xfrm>
                <a:prstGeom prst="rect">
                  <a:avLst/>
                </a:prstGeom>
                <a:blipFill>
                  <a:blip r:embed="rId9"/>
                  <a:stretch>
                    <a:fillRect l="-976" t="-7407" b="-33333"/>
                  </a:stretch>
                </a:blipFill>
              </p:spPr>
              <p:txBody>
                <a:bodyPr/>
                <a:lstStyle/>
                <a:p>
                  <a:r>
                    <a:rPr lang="en-US">
                      <a:noFill/>
                    </a:rPr>
                    <a:t> </a:t>
                  </a:r>
                </a:p>
              </p:txBody>
            </p:sp>
          </mc:Fallback>
        </mc:AlternateContent>
      </p:grpSp>
      <p:grpSp>
        <p:nvGrpSpPr>
          <p:cNvPr id="77" name="群組 164"/>
          <p:cNvGrpSpPr/>
          <p:nvPr/>
        </p:nvGrpSpPr>
        <p:grpSpPr>
          <a:xfrm>
            <a:off x="6955570" y="5765066"/>
            <a:ext cx="2527615" cy="773891"/>
            <a:chOff x="522337" y="4911258"/>
            <a:chExt cx="2864630" cy="877076"/>
          </a:xfrm>
        </p:grpSpPr>
        <p:sp>
          <p:nvSpPr>
            <p:cNvPr id="78"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err="1">
                  <a:solidFill>
                    <a:prstClr val="black"/>
                  </a:solidFill>
                  <a:latin typeface="Calibri"/>
                  <a:ea typeface="新細明體" panose="02020500000000000000" pitchFamily="18" charset="-120"/>
                </a:rPr>
                <a:t>b</a:t>
              </a:r>
              <a:r>
                <a:rPr lang="en-US" altLang="zh-TW" sz="2118" baseline="30000" dirty="0" err="1">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79"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80"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81" name="文字方塊 168"/>
            <p:cNvSpPr txBox="1"/>
            <p:nvPr/>
          </p:nvSpPr>
          <p:spPr>
            <a:xfrm>
              <a:off x="2384389" y="5106861"/>
              <a:ext cx="360621" cy="474023"/>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82" name="文字方塊 169"/>
                <p:cNvSpPr txBox="1"/>
                <p:nvPr/>
              </p:nvSpPr>
              <p:spPr>
                <a:xfrm>
                  <a:off x="522337" y="5165130"/>
                  <a:ext cx="2864630" cy="369379"/>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82" name="文字方塊 169"/>
                <p:cNvSpPr txBox="1">
                  <a:spLocks noRot="1" noChangeAspect="1" noMove="1" noResize="1" noEditPoints="1" noAdjustHandles="1" noChangeArrowheads="1" noChangeShapeType="1" noTextEdit="1"/>
                </p:cNvSpPr>
                <p:nvPr/>
              </p:nvSpPr>
              <p:spPr>
                <a:xfrm>
                  <a:off x="522337" y="5165130"/>
                  <a:ext cx="2864630" cy="369379"/>
                </a:xfrm>
                <a:prstGeom prst="rect">
                  <a:avLst/>
                </a:prstGeom>
                <a:blipFill>
                  <a:blip r:embed="rId10"/>
                  <a:stretch>
                    <a:fillRect l="-1000" t="-7407" b="-33333"/>
                  </a:stretch>
                </a:blipFill>
              </p:spPr>
              <p:txBody>
                <a:bodyPr/>
                <a:lstStyle/>
                <a:p>
                  <a:r>
                    <a:rPr lang="en-US">
                      <a:noFill/>
                    </a:rPr>
                    <a:t> </a:t>
                  </a:r>
                </a:p>
              </p:txBody>
            </p:sp>
          </mc:Fallback>
        </mc:AlternateContent>
      </p:grpSp>
      <p:cxnSp>
        <p:nvCxnSpPr>
          <p:cNvPr id="83" name="直線單箭頭接點 6"/>
          <p:cNvCxnSpPr/>
          <p:nvPr/>
        </p:nvCxnSpPr>
        <p:spPr>
          <a:xfrm flipV="1">
            <a:off x="4331758" y="4871095"/>
            <a:ext cx="450319" cy="394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13"/>
          <p:cNvSpPr/>
          <p:nvPr/>
        </p:nvSpPr>
        <p:spPr>
          <a:xfrm>
            <a:off x="8094768" y="5942121"/>
            <a:ext cx="537327" cy="418256"/>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L-1</a:t>
            </a:r>
            <a:endParaRPr lang="zh-TW" altLang="en-US" sz="2118" baseline="30000" dirty="0">
              <a:solidFill>
                <a:prstClr val="black"/>
              </a:solidFill>
              <a:latin typeface="Calibri"/>
              <a:ea typeface="新細明體" panose="02020500000000000000" pitchFamily="18" charset="-120"/>
            </a:endParaRPr>
          </a:p>
        </p:txBody>
      </p:sp>
      <p:sp>
        <p:nvSpPr>
          <p:cNvPr id="85" name="矩形 172"/>
          <p:cNvSpPr/>
          <p:nvPr/>
        </p:nvSpPr>
        <p:spPr>
          <a:xfrm>
            <a:off x="4236836" y="3160071"/>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86" name="手繪多邊形 23"/>
          <p:cNvSpPr/>
          <p:nvPr/>
        </p:nvSpPr>
        <p:spPr>
          <a:xfrm>
            <a:off x="6380373" y="4703033"/>
            <a:ext cx="778900" cy="1031675"/>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87" name="手繪多邊形 24"/>
          <p:cNvSpPr/>
          <p:nvPr/>
        </p:nvSpPr>
        <p:spPr>
          <a:xfrm>
            <a:off x="7769168" y="4676579"/>
            <a:ext cx="1817699" cy="1448329"/>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88" name="TextBox 87">
            <a:extLst>
              <a:ext uri="{FF2B5EF4-FFF2-40B4-BE49-F238E27FC236}">
                <a16:creationId xmlns:a16="http://schemas.microsoft.com/office/drawing/2014/main" id="{069E80EC-D69C-423E-9842-51F940979AD3}"/>
              </a:ext>
            </a:extLst>
          </p:cNvPr>
          <p:cNvSpPr txBox="1"/>
          <p:nvPr/>
        </p:nvSpPr>
        <p:spPr>
          <a:xfrm>
            <a:off x="3046250" y="6642715"/>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638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84" grpId="0"/>
      <p:bldP spid="85" grpId="0" animBg="1"/>
      <p:bldP spid="86" grpId="0" animBg="1"/>
      <p:bldP spid="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Multilayer NN, function </a:t>
                </a:r>
                <a:r>
                  <a:rPr lang="en-US" i="1" dirty="0"/>
                  <a:t>f</a:t>
                </a:r>
                <a:r>
                  <a:rPr lang="en-US" dirty="0"/>
                  <a:t> maps inputs </a:t>
                </a:r>
                <a:r>
                  <a:rPr lang="en-US" i="1" dirty="0"/>
                  <a:t>x</a:t>
                </a:r>
                <a:r>
                  <a:rPr lang="en-US" dirty="0"/>
                  <a:t> to outputs </a:t>
                </a:r>
                <a:r>
                  <a:rPr lang="en-US" i="1" dirty="0"/>
                  <a:t>y</a:t>
                </a:r>
                <a:r>
                  <a:rPr lang="en-US" dirty="0"/>
                  <a:t>, i.e.,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86" name="Content Placeholder 85">
            <a:extLst>
              <a:ext uri="{FF2B5EF4-FFF2-40B4-BE49-F238E27FC236}">
                <a16:creationId xmlns:a16="http://schemas.microsoft.com/office/drawing/2014/main" id="{5B677C2D-672D-428A-AE3F-673E6ED2E153}"/>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文字方塊 172"/>
              <p:cNvSpPr txBox="1"/>
              <p:nvPr/>
            </p:nvSpPr>
            <p:spPr>
              <a:xfrm>
                <a:off x="3173323" y="5744252"/>
                <a:ext cx="7411390" cy="325923"/>
              </a:xfrm>
              <a:prstGeom prst="rect">
                <a:avLst/>
              </a:prstGeom>
              <a:noFill/>
            </p:spPr>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118" i="1">
                          <a:solidFill>
                            <a:prstClr val="black"/>
                          </a:solidFill>
                          <a:latin typeface="Cambria Math" panose="02040503050406030204" pitchFamily="18" charset="0"/>
                        </a:rPr>
                        <m:t>=</m:t>
                      </m:r>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 name="文字方塊 172"/>
              <p:cNvSpPr txBox="1">
                <a:spLocks noRot="1" noChangeAspect="1" noMove="1" noResize="1" noEditPoints="1" noAdjustHandles="1" noChangeArrowheads="1" noChangeShapeType="1" noTextEdit="1"/>
              </p:cNvSpPr>
              <p:nvPr/>
            </p:nvSpPr>
            <p:spPr>
              <a:xfrm>
                <a:off x="3173323" y="5744252"/>
                <a:ext cx="7411390" cy="325923"/>
              </a:xfrm>
              <a:prstGeom prst="rect">
                <a:avLst/>
              </a:prstGeom>
              <a:blipFill>
                <a:blip r:embed="rId5"/>
                <a:stretch>
                  <a:fillRect t="-740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52"/>
              <p:cNvSpPr txBox="1"/>
              <p:nvPr/>
            </p:nvSpPr>
            <p:spPr>
              <a:xfrm>
                <a:off x="4990295" y="5791586"/>
                <a:ext cx="4425570"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5" name="文字方塊 152"/>
              <p:cNvSpPr txBox="1">
                <a:spLocks noRot="1" noChangeAspect="1" noMove="1" noResize="1" noEditPoints="1" noAdjustHandles="1" noChangeArrowheads="1" noChangeShapeType="1" noTextEdit="1"/>
              </p:cNvSpPr>
              <p:nvPr/>
            </p:nvSpPr>
            <p:spPr>
              <a:xfrm>
                <a:off x="4990295" y="5791586"/>
                <a:ext cx="4425570" cy="325923"/>
              </a:xfrm>
              <a:prstGeom prst="rect">
                <a:avLst/>
              </a:prstGeom>
              <a:blipFill>
                <a:blip r:embed="rId6"/>
                <a:stretch>
                  <a:fillRect l="-573" t="-7692" b="-38462"/>
                </a:stretch>
              </a:blipFill>
            </p:spPr>
            <p:txBody>
              <a:bodyPr/>
              <a:lstStyle/>
              <a:p>
                <a:r>
                  <a:rPr lang="en-US">
                    <a:noFill/>
                  </a:rPr>
                  <a:t> </a:t>
                </a:r>
              </a:p>
            </p:txBody>
          </p:sp>
        </mc:Fallback>
      </mc:AlternateContent>
      <p:sp>
        <p:nvSpPr>
          <p:cNvPr id="6" name="矩形 77"/>
          <p:cNvSpPr/>
          <p:nvPr/>
        </p:nvSpPr>
        <p:spPr>
          <a:xfrm>
            <a:off x="7993912" y="2491681"/>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7" name="矩形 73"/>
          <p:cNvSpPr/>
          <p:nvPr/>
        </p:nvSpPr>
        <p:spPr>
          <a:xfrm>
            <a:off x="4331758" y="2537932"/>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矩形 74"/>
          <p:cNvSpPr/>
          <p:nvPr/>
        </p:nvSpPr>
        <p:spPr>
          <a:xfrm>
            <a:off x="5501393" y="2523508"/>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9" name="矩形 75"/>
          <p:cNvSpPr/>
          <p:nvPr/>
        </p:nvSpPr>
        <p:spPr>
          <a:xfrm>
            <a:off x="6746886" y="2537932"/>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0" name="矩形 76"/>
          <p:cNvSpPr/>
          <p:nvPr/>
        </p:nvSpPr>
        <p:spPr>
          <a:xfrm>
            <a:off x="3287844" y="2562321"/>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11" name="直線單箭頭接點 92"/>
          <p:cNvCxnSpPr/>
          <p:nvPr/>
        </p:nvCxnSpPr>
        <p:spPr>
          <a:xfrm>
            <a:off x="7088187" y="3463009"/>
            <a:ext cx="89876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93"/>
          <p:cNvCxnSpPr/>
          <p:nvPr/>
        </p:nvCxnSpPr>
        <p:spPr>
          <a:xfrm>
            <a:off x="7184642" y="4562323"/>
            <a:ext cx="7991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94"/>
          <p:cNvCxnSpPr/>
          <p:nvPr/>
        </p:nvCxnSpPr>
        <p:spPr>
          <a:xfrm>
            <a:off x="7067112" y="2775829"/>
            <a:ext cx="926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95"/>
          <p:cNvSpPr/>
          <p:nvPr/>
        </p:nvSpPr>
        <p:spPr>
          <a:xfrm>
            <a:off x="3348186" y="319558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5" name="矩形 96"/>
          <p:cNvSpPr/>
          <p:nvPr/>
        </p:nvSpPr>
        <p:spPr>
          <a:xfrm>
            <a:off x="3353320" y="2692348"/>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6" name="Object 12"/>
          <p:cNvGraphicFramePr>
            <a:graphicFrameLocks noChangeAspect="1"/>
          </p:cNvGraphicFramePr>
          <p:nvPr/>
        </p:nvGraphicFramePr>
        <p:xfrm>
          <a:off x="3364525" y="2608304"/>
          <a:ext cx="287151" cy="407614"/>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16" name="Object 12"/>
                      <p:cNvPicPr>
                        <a:picLocks noChangeAspect="1" noChangeArrowheads="1"/>
                      </p:cNvPicPr>
                      <p:nvPr/>
                    </p:nvPicPr>
                    <p:blipFill>
                      <a:blip r:embed="rId8"/>
                      <a:srcRect/>
                      <a:stretch>
                        <a:fillRect/>
                      </a:stretch>
                    </p:blipFill>
                    <p:spPr bwMode="auto">
                      <a:xfrm>
                        <a:off x="3364525" y="2608304"/>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3369198" y="3122477"/>
          <a:ext cx="310963" cy="407614"/>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17" name="Object 12"/>
                      <p:cNvPicPr>
                        <a:picLocks noChangeAspect="1" noChangeArrowheads="1"/>
                      </p:cNvPicPr>
                      <p:nvPr/>
                    </p:nvPicPr>
                    <p:blipFill>
                      <a:blip r:embed="rId10"/>
                      <a:srcRect/>
                      <a:stretch>
                        <a:fillRect/>
                      </a:stretch>
                    </p:blipFill>
                    <p:spPr bwMode="auto">
                      <a:xfrm>
                        <a:off x="3369198" y="3122477"/>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橢圓 99"/>
          <p:cNvSpPr/>
          <p:nvPr/>
        </p:nvSpPr>
        <p:spPr>
          <a:xfrm>
            <a:off x="4417444" y="2547640"/>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9" name="橢圓 100"/>
          <p:cNvSpPr/>
          <p:nvPr/>
        </p:nvSpPr>
        <p:spPr>
          <a:xfrm>
            <a:off x="4419510" y="3234613"/>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0" name="橢圓 101"/>
          <p:cNvSpPr/>
          <p:nvPr/>
        </p:nvSpPr>
        <p:spPr>
          <a:xfrm>
            <a:off x="4409246" y="4318153"/>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1" name="文字方塊 102"/>
          <p:cNvSpPr txBox="1"/>
          <p:nvPr/>
        </p:nvSpPr>
        <p:spPr>
          <a:xfrm rot="5400000">
            <a:off x="4406822" y="380296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2" name="矩形 103"/>
          <p:cNvSpPr/>
          <p:nvPr/>
        </p:nvSpPr>
        <p:spPr>
          <a:xfrm>
            <a:off x="3356591" y="442889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3" name="Object 12"/>
          <p:cNvGraphicFramePr>
            <a:graphicFrameLocks noChangeAspect="1"/>
          </p:cNvGraphicFramePr>
          <p:nvPr/>
        </p:nvGraphicFramePr>
        <p:xfrm>
          <a:off x="3353841" y="4343965"/>
          <a:ext cx="359989" cy="431426"/>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23" name="Object 12"/>
                      <p:cNvPicPr>
                        <a:picLocks noChangeAspect="1" noChangeArrowheads="1"/>
                      </p:cNvPicPr>
                      <p:nvPr/>
                    </p:nvPicPr>
                    <p:blipFill>
                      <a:blip r:embed="rId12"/>
                      <a:srcRect/>
                      <a:stretch>
                        <a:fillRect/>
                      </a:stretch>
                    </p:blipFill>
                    <p:spPr bwMode="auto">
                      <a:xfrm>
                        <a:off x="3353841" y="4343965"/>
                        <a:ext cx="359989"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105"/>
          <p:cNvSpPr txBox="1"/>
          <p:nvPr/>
        </p:nvSpPr>
        <p:spPr>
          <a:xfrm rot="5400000">
            <a:off x="3247119" y="379251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5" name="橢圓 106"/>
          <p:cNvSpPr/>
          <p:nvPr/>
        </p:nvSpPr>
        <p:spPr>
          <a:xfrm>
            <a:off x="5578234" y="2547640"/>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6" name="橢圓 107"/>
          <p:cNvSpPr/>
          <p:nvPr/>
        </p:nvSpPr>
        <p:spPr>
          <a:xfrm>
            <a:off x="5580300" y="3234613"/>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7" name="橢圓 108"/>
          <p:cNvSpPr/>
          <p:nvPr/>
        </p:nvSpPr>
        <p:spPr>
          <a:xfrm>
            <a:off x="5570036" y="4318153"/>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8" name="文字方塊 109"/>
          <p:cNvSpPr txBox="1"/>
          <p:nvPr/>
        </p:nvSpPr>
        <p:spPr>
          <a:xfrm rot="5400000">
            <a:off x="5567612" y="380296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9" name="橢圓 110"/>
          <p:cNvSpPr/>
          <p:nvPr/>
        </p:nvSpPr>
        <p:spPr>
          <a:xfrm>
            <a:off x="6813807" y="2530780"/>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0" name="橢圓 111"/>
          <p:cNvSpPr/>
          <p:nvPr/>
        </p:nvSpPr>
        <p:spPr>
          <a:xfrm>
            <a:off x="6815874" y="3201288"/>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1" name="橢圓 112"/>
          <p:cNvSpPr/>
          <p:nvPr/>
        </p:nvSpPr>
        <p:spPr>
          <a:xfrm>
            <a:off x="6822075" y="4301293"/>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2" name="文字方塊 113"/>
          <p:cNvSpPr txBox="1"/>
          <p:nvPr/>
        </p:nvSpPr>
        <p:spPr>
          <a:xfrm rot="5400000">
            <a:off x="6819652" y="378331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3" name="文字方塊 114"/>
          <p:cNvSpPr txBox="1"/>
          <p:nvPr/>
        </p:nvSpPr>
        <p:spPr>
          <a:xfrm>
            <a:off x="6082980" y="2495948"/>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4" name="文字方塊 115"/>
          <p:cNvSpPr txBox="1"/>
          <p:nvPr/>
        </p:nvSpPr>
        <p:spPr>
          <a:xfrm>
            <a:off x="6098529" y="3189036"/>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5" name="文字方塊 116"/>
          <p:cNvSpPr txBox="1"/>
          <p:nvPr/>
        </p:nvSpPr>
        <p:spPr>
          <a:xfrm>
            <a:off x="6109276" y="429752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36" name="直線單箭頭接點 117"/>
          <p:cNvCxnSpPr>
            <a:stCxn id="18" idx="6"/>
            <a:endCxn id="25" idx="2"/>
          </p:cNvCxnSpPr>
          <p:nvPr/>
        </p:nvCxnSpPr>
        <p:spPr>
          <a:xfrm>
            <a:off x="4924054" y="280094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18"/>
          <p:cNvCxnSpPr/>
          <p:nvPr/>
        </p:nvCxnSpPr>
        <p:spPr>
          <a:xfrm>
            <a:off x="4924054" y="3499549"/>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19"/>
          <p:cNvCxnSpPr/>
          <p:nvPr/>
        </p:nvCxnSpPr>
        <p:spPr>
          <a:xfrm>
            <a:off x="4915856" y="4577757"/>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0"/>
          <p:cNvCxnSpPr>
            <a:stCxn id="19" idx="6"/>
            <a:endCxn id="25" idx="2"/>
          </p:cNvCxnSpPr>
          <p:nvPr/>
        </p:nvCxnSpPr>
        <p:spPr>
          <a:xfrm flipV="1">
            <a:off x="4926120" y="2800944"/>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1"/>
          <p:cNvCxnSpPr>
            <a:stCxn id="18" idx="6"/>
            <a:endCxn id="26" idx="2"/>
          </p:cNvCxnSpPr>
          <p:nvPr/>
        </p:nvCxnSpPr>
        <p:spPr>
          <a:xfrm>
            <a:off x="4924054" y="2800944"/>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2"/>
          <p:cNvCxnSpPr>
            <a:stCxn id="18" idx="6"/>
            <a:endCxn id="27" idx="2"/>
          </p:cNvCxnSpPr>
          <p:nvPr/>
        </p:nvCxnSpPr>
        <p:spPr>
          <a:xfrm>
            <a:off x="4924054" y="2800944"/>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3"/>
          <p:cNvCxnSpPr>
            <a:stCxn id="19" idx="6"/>
            <a:endCxn id="27" idx="2"/>
          </p:cNvCxnSpPr>
          <p:nvPr/>
        </p:nvCxnSpPr>
        <p:spPr>
          <a:xfrm>
            <a:off x="4926120" y="3487918"/>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4"/>
          <p:cNvCxnSpPr>
            <a:stCxn id="20" idx="6"/>
            <a:endCxn id="25" idx="2"/>
          </p:cNvCxnSpPr>
          <p:nvPr/>
        </p:nvCxnSpPr>
        <p:spPr>
          <a:xfrm flipV="1">
            <a:off x="4915856" y="2800944"/>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5"/>
          <p:cNvCxnSpPr>
            <a:stCxn id="20" idx="6"/>
            <a:endCxn id="26" idx="2"/>
          </p:cNvCxnSpPr>
          <p:nvPr/>
        </p:nvCxnSpPr>
        <p:spPr>
          <a:xfrm flipV="1">
            <a:off x="4915856" y="3487918"/>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6"/>
          <p:cNvCxnSpPr>
            <a:endCxn id="18" idx="2"/>
          </p:cNvCxnSpPr>
          <p:nvPr/>
        </p:nvCxnSpPr>
        <p:spPr>
          <a:xfrm flipV="1">
            <a:off x="3659149" y="2800945"/>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7"/>
          <p:cNvCxnSpPr>
            <a:stCxn id="15" idx="3"/>
            <a:endCxn id="19" idx="2"/>
          </p:cNvCxnSpPr>
          <p:nvPr/>
        </p:nvCxnSpPr>
        <p:spPr>
          <a:xfrm>
            <a:off x="3655879" y="2843627"/>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8"/>
          <p:cNvCxnSpPr>
            <a:stCxn id="15" idx="3"/>
            <a:endCxn id="20" idx="2"/>
          </p:cNvCxnSpPr>
          <p:nvPr/>
        </p:nvCxnSpPr>
        <p:spPr>
          <a:xfrm>
            <a:off x="3655879" y="2843627"/>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9"/>
          <p:cNvCxnSpPr>
            <a:stCxn id="17" idx="3"/>
            <a:endCxn id="18" idx="2"/>
          </p:cNvCxnSpPr>
          <p:nvPr/>
        </p:nvCxnSpPr>
        <p:spPr>
          <a:xfrm flipV="1">
            <a:off x="3680161" y="2800945"/>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0"/>
          <p:cNvCxnSpPr>
            <a:stCxn id="14" idx="3"/>
            <a:endCxn id="19" idx="2"/>
          </p:cNvCxnSpPr>
          <p:nvPr/>
        </p:nvCxnSpPr>
        <p:spPr>
          <a:xfrm>
            <a:off x="3650745" y="3346860"/>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1"/>
          <p:cNvCxnSpPr>
            <a:stCxn id="14" idx="3"/>
            <a:endCxn id="20" idx="2"/>
          </p:cNvCxnSpPr>
          <p:nvPr/>
        </p:nvCxnSpPr>
        <p:spPr>
          <a:xfrm>
            <a:off x="3650745" y="3346860"/>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2"/>
          <p:cNvCxnSpPr>
            <a:stCxn id="23" idx="3"/>
            <a:endCxn id="18" idx="2"/>
          </p:cNvCxnSpPr>
          <p:nvPr/>
        </p:nvCxnSpPr>
        <p:spPr>
          <a:xfrm flipV="1">
            <a:off x="3713831" y="2800945"/>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3"/>
          <p:cNvCxnSpPr>
            <a:stCxn id="23" idx="3"/>
            <a:endCxn id="19" idx="2"/>
          </p:cNvCxnSpPr>
          <p:nvPr/>
        </p:nvCxnSpPr>
        <p:spPr>
          <a:xfrm flipV="1">
            <a:off x="3690564" y="3487918"/>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34"/>
          <p:cNvCxnSpPr>
            <a:stCxn id="23" idx="3"/>
            <a:endCxn id="20" idx="2"/>
          </p:cNvCxnSpPr>
          <p:nvPr/>
        </p:nvCxnSpPr>
        <p:spPr>
          <a:xfrm>
            <a:off x="3690564" y="4559629"/>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135"/>
          <p:cNvSpPr txBox="1"/>
          <p:nvPr/>
        </p:nvSpPr>
        <p:spPr>
          <a:xfrm rot="5400000">
            <a:off x="7942903" y="381063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5" name="文字方塊 136"/>
          <p:cNvSpPr txBox="1"/>
          <p:nvPr/>
        </p:nvSpPr>
        <p:spPr>
          <a:xfrm>
            <a:off x="8003867" y="2475953"/>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56" name="文字方塊 137"/>
          <p:cNvSpPr txBox="1"/>
          <p:nvPr/>
        </p:nvSpPr>
        <p:spPr>
          <a:xfrm>
            <a:off x="7993911" y="3180265"/>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57" name="文字方塊 138"/>
          <p:cNvSpPr txBox="1"/>
          <p:nvPr/>
        </p:nvSpPr>
        <p:spPr>
          <a:xfrm>
            <a:off x="7993911" y="4297529"/>
            <a:ext cx="556826" cy="472565"/>
          </a:xfrm>
          <a:prstGeom prst="rect">
            <a:avLst/>
          </a:prstGeom>
          <a:noFill/>
        </p:spPr>
        <p:txBody>
          <a:bodyPr wrap="square" rtlCol="0">
            <a:spAutoFit/>
          </a:bodyPr>
          <a:lstStyle/>
          <a:p>
            <a:pPr defTabSz="899010"/>
            <a:r>
              <a:rPr lang="en-US" altLang="zh-TW" sz="2471" dirty="0" err="1">
                <a:solidFill>
                  <a:prstClr val="black"/>
                </a:solidFill>
                <a:latin typeface="Calibri"/>
                <a:ea typeface="新細明體" panose="02020500000000000000" pitchFamily="18" charset="-120"/>
              </a:rPr>
              <a:t>y</a:t>
            </a:r>
            <a:r>
              <a:rPr lang="en-US" altLang="zh-TW" sz="2471" baseline="-25000" dirty="0" err="1">
                <a:solidFill>
                  <a:prstClr val="black"/>
                </a:solidFill>
                <a:latin typeface="Calibri"/>
                <a:ea typeface="新細明體" panose="02020500000000000000" pitchFamily="18" charset="-120"/>
              </a:rPr>
              <a:t>M</a:t>
            </a:r>
            <a:endParaRPr lang="zh-TW" altLang="en-US" sz="2471" baseline="-25000" dirty="0">
              <a:solidFill>
                <a:prstClr val="black"/>
              </a:solidFill>
              <a:latin typeface="Calibri"/>
              <a:ea typeface="新細明體" panose="02020500000000000000" pitchFamily="18" charset="-120"/>
            </a:endParaRPr>
          </a:p>
        </p:txBody>
      </p:sp>
      <p:sp>
        <p:nvSpPr>
          <p:cNvPr id="58" name="矩形 69"/>
          <p:cNvSpPr/>
          <p:nvPr/>
        </p:nvSpPr>
        <p:spPr>
          <a:xfrm>
            <a:off x="3704245" y="3049052"/>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59" name="矩形 78"/>
          <p:cNvSpPr/>
          <p:nvPr/>
        </p:nvSpPr>
        <p:spPr>
          <a:xfrm>
            <a:off x="4929130" y="3056291"/>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60" name="矩形 79"/>
          <p:cNvSpPr/>
          <p:nvPr/>
        </p:nvSpPr>
        <p:spPr>
          <a:xfrm>
            <a:off x="6222664" y="3050204"/>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61" name="矩形 81"/>
          <p:cNvSpPr/>
          <p:nvPr/>
        </p:nvSpPr>
        <p:spPr>
          <a:xfrm>
            <a:off x="5472200" y="3350463"/>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62" name="矩形 82"/>
          <p:cNvSpPr/>
          <p:nvPr/>
        </p:nvSpPr>
        <p:spPr>
          <a:xfrm>
            <a:off x="6786817" y="3329721"/>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err="1">
                <a:solidFill>
                  <a:prstClr val="black"/>
                </a:solidFill>
                <a:latin typeface="Calibri"/>
                <a:ea typeface="新細明體" panose="02020500000000000000" pitchFamily="18" charset="-120"/>
              </a:rPr>
              <a:t>b</a:t>
            </a:r>
            <a:r>
              <a:rPr lang="en-US" altLang="zh-TW" sz="2118" baseline="30000" dirty="0" err="1">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63" name="矩形 87"/>
          <p:cNvSpPr/>
          <p:nvPr/>
        </p:nvSpPr>
        <p:spPr>
          <a:xfrm>
            <a:off x="3626712" y="4280151"/>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64" name="矩形 88"/>
          <p:cNvSpPr/>
          <p:nvPr/>
        </p:nvSpPr>
        <p:spPr>
          <a:xfrm>
            <a:off x="4782077" y="4280151"/>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65" name="矩形 89"/>
          <p:cNvSpPr/>
          <p:nvPr/>
        </p:nvSpPr>
        <p:spPr>
          <a:xfrm>
            <a:off x="5960128" y="4292275"/>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a</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66" name="矩形 91"/>
          <p:cNvSpPr/>
          <p:nvPr/>
        </p:nvSpPr>
        <p:spPr>
          <a:xfrm>
            <a:off x="7362729" y="4287812"/>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y</a:t>
            </a:r>
            <a:endParaRPr lang="zh-TW" altLang="en-US" sz="2118" baseline="30000" dirty="0">
              <a:solidFill>
                <a:prstClr val="black"/>
              </a:solidFill>
              <a:latin typeface="Calibri"/>
              <a:ea typeface="新細明體" panose="02020500000000000000" pitchFamily="18" charset="-120"/>
            </a:endParaRPr>
          </a:p>
        </p:txBody>
      </p:sp>
      <p:sp>
        <p:nvSpPr>
          <p:cNvPr id="67" name="矩形 84"/>
          <p:cNvSpPr/>
          <p:nvPr/>
        </p:nvSpPr>
        <p:spPr>
          <a:xfrm>
            <a:off x="1677181" y="5522527"/>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y</a:t>
            </a:r>
            <a:endParaRPr lang="zh-TW" altLang="en-US" sz="2118" baseline="30000" dirty="0">
              <a:solidFill>
                <a:prstClr val="black"/>
              </a:solidFill>
              <a:latin typeface="Calibri"/>
              <a:ea typeface="新細明體" panose="02020500000000000000" pitchFamily="18" charset="-120"/>
            </a:endParaRPr>
          </a:p>
        </p:txBody>
      </p:sp>
      <p:grpSp>
        <p:nvGrpSpPr>
          <p:cNvPr id="68" name="群組 5"/>
          <p:cNvGrpSpPr/>
          <p:nvPr/>
        </p:nvGrpSpPr>
        <p:grpSpPr>
          <a:xfrm>
            <a:off x="2119683" y="5513176"/>
            <a:ext cx="1196994" cy="773891"/>
            <a:chOff x="3047770" y="5664328"/>
            <a:chExt cx="1356593" cy="877076"/>
          </a:xfrm>
        </p:grpSpPr>
        <mc:AlternateContent xmlns:mc="http://schemas.openxmlformats.org/markup-compatibility/2006" xmlns:a14="http://schemas.microsoft.com/office/drawing/2010/main">
          <mc:Choice Requires="a14">
            <p:sp>
              <p:nvSpPr>
                <p:cNvPr id="69" name="文字方塊 4"/>
                <p:cNvSpPr txBox="1"/>
                <p:nvPr/>
              </p:nvSpPr>
              <p:spPr>
                <a:xfrm>
                  <a:off x="3047770" y="5918200"/>
                  <a:ext cx="1356593" cy="369379"/>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rPr>
                          <m:t>𝑓</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69" name="文字方塊 4"/>
                <p:cNvSpPr txBox="1">
                  <a:spLocks noRot="1" noChangeAspect="1" noMove="1" noResize="1" noEditPoints="1" noAdjustHandles="1" noChangeArrowheads="1" noChangeShapeType="1" noTextEdit="1"/>
                </p:cNvSpPr>
                <p:nvPr/>
              </p:nvSpPr>
              <p:spPr>
                <a:xfrm>
                  <a:off x="3047770" y="5918200"/>
                  <a:ext cx="1356593" cy="369379"/>
                </a:xfrm>
                <a:prstGeom prst="rect">
                  <a:avLst/>
                </a:prstGeom>
                <a:blipFill>
                  <a:blip r:embed="rId13"/>
                  <a:stretch>
                    <a:fillRect l="-2105" t="-7407" b="-37037"/>
                  </a:stretch>
                </a:blipFill>
              </p:spPr>
              <p:txBody>
                <a:bodyPr/>
                <a:lstStyle/>
                <a:p>
                  <a:r>
                    <a:rPr lang="en-US">
                      <a:noFill/>
                    </a:rPr>
                    <a:t> </a:t>
                  </a:r>
                </a:p>
              </p:txBody>
            </p:sp>
          </mc:Fallback>
        </mc:AlternateContent>
        <p:sp>
          <p:nvSpPr>
            <p:cNvPr id="70" name="矩形 86"/>
            <p:cNvSpPr/>
            <p:nvPr/>
          </p:nvSpPr>
          <p:spPr>
            <a:xfrm>
              <a:off x="3728529"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grpSp>
      <p:sp>
        <p:nvSpPr>
          <p:cNvPr id="71" name="矩形 139"/>
          <p:cNvSpPr/>
          <p:nvPr/>
        </p:nvSpPr>
        <p:spPr>
          <a:xfrm>
            <a:off x="7996323" y="5517351"/>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72" name="矩形 140"/>
          <p:cNvSpPr/>
          <p:nvPr/>
        </p:nvSpPr>
        <p:spPr>
          <a:xfrm>
            <a:off x="6487101" y="5556409"/>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73" name="矩形 141"/>
          <p:cNvSpPr/>
          <p:nvPr/>
        </p:nvSpPr>
        <p:spPr>
          <a:xfrm>
            <a:off x="7263054" y="5535182"/>
            <a:ext cx="389434" cy="7738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x</a:t>
            </a:r>
            <a:endParaRPr lang="zh-TW" altLang="en-US" sz="2118" dirty="0">
              <a:solidFill>
                <a:prstClr val="black"/>
              </a:solidFill>
              <a:latin typeface="Calibri"/>
              <a:ea typeface="新細明體" panose="02020500000000000000" pitchFamily="18" charset="-120"/>
            </a:endParaRPr>
          </a:p>
        </p:txBody>
      </p:sp>
      <p:sp>
        <p:nvSpPr>
          <p:cNvPr id="74" name="文字方塊 145"/>
          <p:cNvSpPr txBox="1"/>
          <p:nvPr/>
        </p:nvSpPr>
        <p:spPr>
          <a:xfrm>
            <a:off x="7661862" y="5737181"/>
            <a:ext cx="318195"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5" name="文字方塊 146"/>
              <p:cNvSpPr txBox="1"/>
              <p:nvPr/>
            </p:nvSpPr>
            <p:spPr>
              <a:xfrm>
                <a:off x="6132509" y="5779546"/>
                <a:ext cx="2468304"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𝜎</m:t>
                      </m:r>
                      <m:d>
                        <m:dPr>
                          <m:ctrlPr>
                            <a:rPr lang="en-US" altLang="zh-TW" sz="2118" i="1">
                              <a:solidFill>
                                <a:prstClr val="black"/>
                              </a:solidFill>
                              <a:latin typeface="Cambria Math" panose="02040503050406030204" pitchFamily="18" charset="0"/>
                            </a:rPr>
                          </m:ctrlPr>
                        </m:dPr>
                        <m:e>
                          <m:r>
                            <a:rPr lang="en-US" altLang="zh-TW" sz="2118" i="1">
                              <a:solidFill>
                                <a:prstClr val="black"/>
                              </a:solidFill>
                              <a:latin typeface="Cambria Math" panose="02040503050406030204" pitchFamily="18" charset="0"/>
                            </a:rPr>
                            <m:t>                                  </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75" name="文字方塊 146"/>
              <p:cNvSpPr txBox="1">
                <a:spLocks noRot="1" noChangeAspect="1" noMove="1" noResize="1" noEditPoints="1" noAdjustHandles="1" noChangeArrowheads="1" noChangeShapeType="1" noTextEdit="1"/>
              </p:cNvSpPr>
              <p:nvPr/>
            </p:nvSpPr>
            <p:spPr>
              <a:xfrm>
                <a:off x="6132509" y="5779546"/>
                <a:ext cx="2468304" cy="325923"/>
              </a:xfrm>
              <a:prstGeom prst="rect">
                <a:avLst/>
              </a:prstGeom>
              <a:blipFill>
                <a:blip r:embed="rId14"/>
                <a:stretch>
                  <a:fillRect l="-1020" t="-7692" b="-38462"/>
                </a:stretch>
              </a:blipFill>
            </p:spPr>
            <p:txBody>
              <a:bodyPr/>
              <a:lstStyle/>
              <a:p>
                <a:r>
                  <a:rPr lang="en-US">
                    <a:noFill/>
                  </a:rPr>
                  <a:t> </a:t>
                </a:r>
              </a:p>
            </p:txBody>
          </p:sp>
        </mc:Fallback>
      </mc:AlternateContent>
      <p:sp>
        <p:nvSpPr>
          <p:cNvPr id="76" name="矩形 148"/>
          <p:cNvSpPr/>
          <p:nvPr/>
        </p:nvSpPr>
        <p:spPr>
          <a:xfrm>
            <a:off x="8851531" y="5537760"/>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77" name="矩形 149"/>
          <p:cNvSpPr/>
          <p:nvPr/>
        </p:nvSpPr>
        <p:spPr>
          <a:xfrm>
            <a:off x="5397099" y="5536897"/>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sp>
        <p:nvSpPr>
          <p:cNvPr id="78" name="文字方塊 151"/>
          <p:cNvSpPr txBox="1"/>
          <p:nvPr/>
        </p:nvSpPr>
        <p:spPr>
          <a:xfrm>
            <a:off x="8575769" y="5750850"/>
            <a:ext cx="333356"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p:sp>
        <p:nvSpPr>
          <p:cNvPr id="79" name="矩形 154"/>
          <p:cNvSpPr/>
          <p:nvPr/>
        </p:nvSpPr>
        <p:spPr>
          <a:xfrm>
            <a:off x="9953710" y="5525704"/>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err="1">
                <a:solidFill>
                  <a:prstClr val="black"/>
                </a:solidFill>
                <a:latin typeface="Calibri"/>
                <a:ea typeface="新細明體" panose="02020500000000000000" pitchFamily="18" charset="-120"/>
              </a:rPr>
              <a:t>b</a:t>
            </a:r>
            <a:r>
              <a:rPr lang="en-US" altLang="zh-TW" sz="2118" baseline="30000" dirty="0" err="1">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80" name="矩形 155"/>
          <p:cNvSpPr/>
          <p:nvPr/>
        </p:nvSpPr>
        <p:spPr>
          <a:xfrm>
            <a:off x="3858322" y="5530514"/>
            <a:ext cx="712803" cy="7344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W</a:t>
            </a:r>
            <a:r>
              <a:rPr lang="en-US" altLang="zh-TW" sz="2118" baseline="30000" dirty="0">
                <a:solidFill>
                  <a:prstClr val="black"/>
                </a:solidFill>
                <a:latin typeface="Calibri"/>
                <a:ea typeface="新細明體" panose="02020500000000000000" pitchFamily="18" charset="-120"/>
              </a:rPr>
              <a:t>L</a:t>
            </a:r>
            <a:endParaRPr lang="zh-TW" altLang="en-US" sz="2118" baseline="30000" dirty="0">
              <a:solidFill>
                <a:prstClr val="black"/>
              </a:solidFill>
              <a:latin typeface="Calibri"/>
              <a:ea typeface="新細明體" panose="02020500000000000000" pitchFamily="18" charset="-120"/>
            </a:endParaRPr>
          </a:p>
        </p:txBody>
      </p:sp>
      <p:sp>
        <p:nvSpPr>
          <p:cNvPr id="81" name="文字方塊 157"/>
          <p:cNvSpPr txBox="1"/>
          <p:nvPr/>
        </p:nvSpPr>
        <p:spPr>
          <a:xfrm>
            <a:off x="9679691" y="5732401"/>
            <a:ext cx="318195"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a:t>
            </a:r>
            <a:endParaRPr lang="zh-TW" altLang="en-US" sz="2118" dirty="0">
              <a:solidFill>
                <a:prstClr val="black"/>
              </a:solidFill>
              <a:latin typeface="Calibri"/>
              <a:ea typeface="新細明體" panose="02020500000000000000" pitchFamily="18" charset="-120"/>
            </a:endParaRPr>
          </a:p>
        </p:txBody>
      </p:sp>
      <p:sp>
        <p:nvSpPr>
          <p:cNvPr id="82" name="文字方塊 7"/>
          <p:cNvSpPr txBox="1"/>
          <p:nvPr/>
        </p:nvSpPr>
        <p:spPr>
          <a:xfrm>
            <a:off x="4515367" y="5646509"/>
            <a:ext cx="63451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83" name="矩形 173"/>
          <p:cNvSpPr/>
          <p:nvPr/>
        </p:nvSpPr>
        <p:spPr>
          <a:xfrm>
            <a:off x="4236836" y="3354261"/>
            <a:ext cx="397825" cy="7540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b</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sp>
        <p:nvSpPr>
          <p:cNvPr id="84" name="文字方塊 174"/>
          <p:cNvSpPr txBox="1"/>
          <p:nvPr/>
        </p:nvSpPr>
        <p:spPr>
          <a:xfrm>
            <a:off x="9254841" y="5637686"/>
            <a:ext cx="63451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85" name="TextBox 84">
            <a:extLst>
              <a:ext uri="{FF2B5EF4-FFF2-40B4-BE49-F238E27FC236}">
                <a16:creationId xmlns:a16="http://schemas.microsoft.com/office/drawing/2014/main" id="{9F0549DE-DC3F-4126-A07F-C1FF2168A88C}"/>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04000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7" grpId="0" animBg="1"/>
      <p:bldP spid="71" grpId="0" animBg="1"/>
      <p:bldP spid="72" grpId="0" animBg="1"/>
      <p:bldP spid="73" grpId="0" animBg="1"/>
      <p:bldP spid="74" grpId="0"/>
      <p:bldP spid="75" grpId="0"/>
      <p:bldP spid="76" grpId="0" animBg="1"/>
      <p:bldP spid="77" grpId="0" animBg="1"/>
      <p:bldP spid="78" grpId="0"/>
      <p:bldP spid="79" grpId="0" animBg="1"/>
      <p:bldP spid="80" grpId="0" animBg="1"/>
      <p:bldP spid="81" grpId="0"/>
      <p:bldP spid="82" grpId="0"/>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p:txBody>
          <a:bodyPr/>
          <a:lstStyle/>
          <a:p>
            <a:r>
              <a:rPr lang="en-US" altLang="zh-TW" dirty="0"/>
              <a:t>In </a:t>
            </a:r>
            <a:r>
              <a:rPr lang="en-US" altLang="zh-TW" dirty="0">
                <a:solidFill>
                  <a:srgbClr val="FF0000"/>
                </a:solidFill>
              </a:rPr>
              <a:t>multi-class classification </a:t>
            </a:r>
            <a:r>
              <a:rPr lang="en-US" altLang="zh-TW" dirty="0"/>
              <a:t>tasks, the output layer is typically a </a:t>
            </a:r>
            <a:r>
              <a:rPr lang="en-US" altLang="zh-TW" b="1" i="1" dirty="0" err="1">
                <a:solidFill>
                  <a:srgbClr val="0070C0"/>
                </a:solidFill>
              </a:rPr>
              <a:t>softmax</a:t>
            </a:r>
            <a:r>
              <a:rPr lang="en-US" altLang="zh-TW" b="1" i="1" dirty="0">
                <a:solidFill>
                  <a:srgbClr val="0070C0"/>
                </a:solidFill>
              </a:rPr>
              <a:t> layer</a:t>
            </a:r>
          </a:p>
          <a:p>
            <a:pPr lvl="1"/>
            <a:r>
              <a:rPr lang="en-US" altLang="zh-TW" dirty="0"/>
              <a:t>I.e., it employs a </a:t>
            </a:r>
            <a:r>
              <a:rPr lang="en-US" altLang="zh-TW" b="1" i="1" dirty="0" err="1">
                <a:solidFill>
                  <a:srgbClr val="0070C0"/>
                </a:solidFill>
              </a:rPr>
              <a:t>softmax</a:t>
            </a:r>
            <a:r>
              <a:rPr lang="en-US" altLang="zh-TW" b="1" i="1" dirty="0">
                <a:solidFill>
                  <a:srgbClr val="0070C0"/>
                </a:solidFill>
              </a:rPr>
              <a:t> activation function</a:t>
            </a:r>
          </a:p>
          <a:p>
            <a:pPr lvl="1"/>
            <a:r>
              <a:rPr lang="en-US" altLang="zh-TW" dirty="0"/>
              <a:t>If a layer with a sigmoid activation function is used as the output layer instead, the predictions by the NN may not be easy to interpret</a:t>
            </a:r>
          </a:p>
          <a:p>
            <a:pPr lvl="2"/>
            <a:r>
              <a:rPr lang="en-US" altLang="zh-TW" dirty="0"/>
              <a:t>Note that an output layer with sigmoid activations can still be used for binary classification </a:t>
            </a:r>
          </a:p>
          <a:p>
            <a:endParaRPr lang="en-US" dirty="0"/>
          </a:p>
        </p:txBody>
      </p:sp>
      <p:sp>
        <p:nvSpPr>
          <p:cNvPr id="23" name="Content Placeholder 22">
            <a:extLst>
              <a:ext uri="{FF2B5EF4-FFF2-40B4-BE49-F238E27FC236}">
                <a16:creationId xmlns:a16="http://schemas.microsoft.com/office/drawing/2014/main" id="{1AB70340-E2BF-48DF-A3EE-9169C1885861}"/>
              </a:ext>
            </a:extLst>
          </p:cNvPr>
          <p:cNvSpPr>
            <a:spLocks noGrp="1"/>
          </p:cNvSpPr>
          <p:nvPr>
            <p:ph idx="10"/>
          </p:nvPr>
        </p:nvSpPr>
        <p:spPr/>
        <p:txBody>
          <a:bodyPr/>
          <a:lstStyle/>
          <a:p>
            <a:r>
              <a:rPr lang="en-US" dirty="0"/>
              <a:t>Introduction to Neural Networks</a:t>
            </a:r>
          </a:p>
          <a:p>
            <a:endParaRPr lang="en-US" dirty="0"/>
          </a:p>
        </p:txBody>
      </p:sp>
      <p:sp>
        <p:nvSpPr>
          <p:cNvPr id="31" name="TextBox 30">
            <a:extLst>
              <a:ext uri="{FF2B5EF4-FFF2-40B4-BE49-F238E27FC236}">
                <a16:creationId xmlns:a16="http://schemas.microsoft.com/office/drawing/2014/main" id="{F1CF47A1-B376-4EEC-9AFA-D8CEC0B94A2C}"/>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
        <p:nvSpPr>
          <p:cNvPr id="32" name="文字方塊 3"/>
          <p:cNvSpPr txBox="1"/>
          <p:nvPr/>
        </p:nvSpPr>
        <p:spPr>
          <a:xfrm>
            <a:off x="3363932" y="3381579"/>
            <a:ext cx="5052296" cy="418256"/>
          </a:xfrm>
          <a:prstGeom prst="rect">
            <a:avLst/>
          </a:prstGeom>
          <a:noFill/>
        </p:spPr>
        <p:txBody>
          <a:bodyPr wrap="square" rtlCol="0">
            <a:spAutoFit/>
          </a:bodyPr>
          <a:lstStyle/>
          <a:p>
            <a:pPr algn="ctr" defTabSz="899010"/>
            <a:r>
              <a:rPr lang="en-US" altLang="zh-TW" sz="2118" b="1" i="1" u="sng" dirty="0">
                <a:solidFill>
                  <a:prstClr val="black"/>
                </a:solidFill>
                <a:latin typeface="Calibri"/>
                <a:ea typeface="新細明體" panose="02020500000000000000" pitchFamily="18" charset="-120"/>
              </a:rPr>
              <a:t>A Layer with Sigmoid Activations</a:t>
            </a:r>
            <a:endParaRPr lang="zh-TW" altLang="en-US" sz="2118" b="1" i="1" u="sng" dirty="0">
              <a:solidFill>
                <a:prstClr val="black"/>
              </a:solidFill>
              <a:latin typeface="Calibri"/>
              <a:ea typeface="新細明體" panose="02020500000000000000" pitchFamily="18" charset="-120"/>
            </a:endParaRPr>
          </a:p>
        </p:txBody>
      </p:sp>
      <p:cxnSp>
        <p:nvCxnSpPr>
          <p:cNvPr id="33" name="直線單箭頭接點 43"/>
          <p:cNvCxnSpPr/>
          <p:nvPr/>
        </p:nvCxnSpPr>
        <p:spPr>
          <a:xfrm flipV="1">
            <a:off x="5584724" y="4983870"/>
            <a:ext cx="107576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4"/>
          <p:cNvCxnSpPr/>
          <p:nvPr/>
        </p:nvCxnSpPr>
        <p:spPr>
          <a:xfrm>
            <a:off x="5584724" y="5765569"/>
            <a:ext cx="1075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45"/>
          <p:cNvCxnSpPr/>
          <p:nvPr/>
        </p:nvCxnSpPr>
        <p:spPr>
          <a:xfrm>
            <a:off x="5584724" y="4200359"/>
            <a:ext cx="10757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12"/>
          <p:cNvGraphicFramePr>
            <a:graphicFrameLocks noChangeAspect="1"/>
          </p:cNvGraphicFramePr>
          <p:nvPr/>
        </p:nvGraphicFramePr>
        <p:xfrm>
          <a:off x="6748436" y="3935673"/>
          <a:ext cx="1220041" cy="430026"/>
        </p:xfrm>
        <a:graphic>
          <a:graphicData uri="http://schemas.openxmlformats.org/presentationml/2006/ole">
            <mc:AlternateContent xmlns:mc="http://schemas.openxmlformats.org/markup-compatibility/2006">
              <mc:Choice xmlns:v="urn:schemas-microsoft-com:vml" Requires="v">
                <p:oleObj name="方程式" r:id="rId2" imgW="647640" imgH="228600" progId="Equation.3">
                  <p:embed/>
                </p:oleObj>
              </mc:Choice>
              <mc:Fallback>
                <p:oleObj name="方程式" r:id="rId2" imgW="647640" imgH="228600" progId="Equation.3">
                  <p:embed/>
                  <p:pic>
                    <p:nvPicPr>
                      <p:cNvPr id="36" name="Object 12"/>
                      <p:cNvPicPr>
                        <a:picLocks noChangeAspect="1" noChangeArrowheads="1"/>
                      </p:cNvPicPr>
                      <p:nvPr/>
                    </p:nvPicPr>
                    <p:blipFill>
                      <a:blip r:embed="rId3"/>
                      <a:srcRect/>
                      <a:stretch>
                        <a:fillRect/>
                      </a:stretch>
                    </p:blipFill>
                    <p:spPr bwMode="auto">
                      <a:xfrm>
                        <a:off x="6748436" y="3935673"/>
                        <a:ext cx="1220041" cy="430026"/>
                      </a:xfrm>
                      <a:prstGeom prst="rect">
                        <a:avLst/>
                      </a:prstGeom>
                      <a:noFill/>
                    </p:spPr>
                  </p:pic>
                </p:oleObj>
              </mc:Fallback>
            </mc:AlternateContent>
          </a:graphicData>
        </a:graphic>
      </p:graphicFrame>
      <p:graphicFrame>
        <p:nvGraphicFramePr>
          <p:cNvPr id="37" name="Object 12"/>
          <p:cNvGraphicFramePr>
            <a:graphicFrameLocks noChangeAspect="1"/>
          </p:cNvGraphicFramePr>
          <p:nvPr/>
        </p:nvGraphicFramePr>
        <p:xfrm>
          <a:off x="6734428" y="4762107"/>
          <a:ext cx="1267666" cy="430026"/>
        </p:xfrm>
        <a:graphic>
          <a:graphicData uri="http://schemas.openxmlformats.org/presentationml/2006/ole">
            <mc:AlternateContent xmlns:mc="http://schemas.openxmlformats.org/markup-compatibility/2006">
              <mc:Choice xmlns:v="urn:schemas-microsoft-com:vml" Requires="v">
                <p:oleObj name="方程式" r:id="rId4" imgW="672840" imgH="228600" progId="Equation.3">
                  <p:embed/>
                </p:oleObj>
              </mc:Choice>
              <mc:Fallback>
                <p:oleObj name="方程式" r:id="rId4" imgW="672840" imgH="228600" progId="Equation.3">
                  <p:embed/>
                  <p:pic>
                    <p:nvPicPr>
                      <p:cNvPr id="37" name="Object 12"/>
                      <p:cNvPicPr>
                        <a:picLocks noChangeAspect="1" noChangeArrowheads="1"/>
                      </p:cNvPicPr>
                      <p:nvPr/>
                    </p:nvPicPr>
                    <p:blipFill>
                      <a:blip r:embed="rId5"/>
                      <a:srcRect/>
                      <a:stretch>
                        <a:fillRect/>
                      </a:stretch>
                    </p:blipFill>
                    <p:spPr bwMode="auto">
                      <a:xfrm>
                        <a:off x="6734428" y="4762107"/>
                        <a:ext cx="1267666" cy="430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nvGraphicFramePr>
        <p:xfrm>
          <a:off x="6747035" y="5526908"/>
          <a:ext cx="1243853" cy="453838"/>
        </p:xfrm>
        <a:graphic>
          <a:graphicData uri="http://schemas.openxmlformats.org/presentationml/2006/ole">
            <mc:AlternateContent xmlns:mc="http://schemas.openxmlformats.org/markup-compatibility/2006">
              <mc:Choice xmlns:v="urn:schemas-microsoft-com:vml" Requires="v">
                <p:oleObj name="方程式" r:id="rId6" imgW="660240" imgH="241200" progId="Equation.3">
                  <p:embed/>
                </p:oleObj>
              </mc:Choice>
              <mc:Fallback>
                <p:oleObj name="方程式" r:id="rId6" imgW="660240" imgH="241200" progId="Equation.3">
                  <p:embed/>
                  <p:pic>
                    <p:nvPicPr>
                      <p:cNvPr id="38" name="Object 12"/>
                      <p:cNvPicPr>
                        <a:picLocks noChangeAspect="1" noChangeArrowheads="1"/>
                      </p:cNvPicPr>
                      <p:nvPr/>
                    </p:nvPicPr>
                    <p:blipFill>
                      <a:blip r:embed="rId7"/>
                      <a:srcRect/>
                      <a:stretch>
                        <a:fillRect/>
                      </a:stretch>
                    </p:blipFill>
                    <p:spPr bwMode="auto">
                      <a:xfrm>
                        <a:off x="6747035" y="5526908"/>
                        <a:ext cx="1243853" cy="45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線單箭頭接點 49"/>
          <p:cNvCxnSpPr/>
          <p:nvPr/>
        </p:nvCxnSpPr>
        <p:spPr>
          <a:xfrm>
            <a:off x="4504268" y="4989758"/>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0"/>
          <p:cNvCxnSpPr/>
          <p:nvPr/>
        </p:nvCxnSpPr>
        <p:spPr>
          <a:xfrm>
            <a:off x="4504268" y="5771457"/>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1"/>
          <p:cNvCxnSpPr/>
          <p:nvPr/>
        </p:nvCxnSpPr>
        <p:spPr>
          <a:xfrm>
            <a:off x="4504268" y="4206247"/>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52"/>
          <p:cNvSpPr/>
          <p:nvPr/>
        </p:nvSpPr>
        <p:spPr>
          <a:xfrm>
            <a:off x="5063762" y="3943709"/>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3" name="橢圓 53"/>
          <p:cNvSpPr/>
          <p:nvPr/>
        </p:nvSpPr>
        <p:spPr>
          <a:xfrm>
            <a:off x="5063762" y="4727220"/>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4" name="橢圓 54"/>
          <p:cNvSpPr/>
          <p:nvPr/>
        </p:nvSpPr>
        <p:spPr>
          <a:xfrm>
            <a:off x="5063762" y="5508919"/>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graphicFrame>
        <p:nvGraphicFramePr>
          <p:cNvPr id="45" name="Object 12"/>
          <p:cNvGraphicFramePr>
            <a:graphicFrameLocks noChangeAspect="1"/>
          </p:cNvGraphicFramePr>
          <p:nvPr/>
        </p:nvGraphicFramePr>
        <p:xfrm>
          <a:off x="4217308" y="3977695"/>
          <a:ext cx="310963" cy="430026"/>
        </p:xfrm>
        <a:graphic>
          <a:graphicData uri="http://schemas.openxmlformats.org/presentationml/2006/ole">
            <mc:AlternateContent xmlns:mc="http://schemas.openxmlformats.org/markup-compatibility/2006">
              <mc:Choice xmlns:v="urn:schemas-microsoft-com:vml" Requires="v">
                <p:oleObj name="方程式" r:id="rId8" imgW="164880" imgH="228600" progId="Equation.3">
                  <p:embed/>
                </p:oleObj>
              </mc:Choice>
              <mc:Fallback>
                <p:oleObj name="方程式" r:id="rId8" imgW="164880" imgH="228600" progId="Equation.3">
                  <p:embed/>
                  <p:pic>
                    <p:nvPicPr>
                      <p:cNvPr id="45" name="Object 12"/>
                      <p:cNvPicPr>
                        <a:picLocks noChangeAspect="1" noChangeArrowheads="1"/>
                      </p:cNvPicPr>
                      <p:nvPr/>
                    </p:nvPicPr>
                    <p:blipFill>
                      <a:blip r:embed="rId9"/>
                      <a:srcRect/>
                      <a:stretch>
                        <a:fillRect/>
                      </a:stretch>
                    </p:blipFill>
                    <p:spPr bwMode="auto">
                      <a:xfrm>
                        <a:off x="4217308" y="3977695"/>
                        <a:ext cx="310963" cy="430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12"/>
          <p:cNvGraphicFramePr>
            <a:graphicFrameLocks noChangeAspect="1"/>
          </p:cNvGraphicFramePr>
          <p:nvPr/>
        </p:nvGraphicFramePr>
        <p:xfrm>
          <a:off x="4186492" y="4760706"/>
          <a:ext cx="310963" cy="430025"/>
        </p:xfrm>
        <a:graphic>
          <a:graphicData uri="http://schemas.openxmlformats.org/presentationml/2006/ole">
            <mc:AlternateContent xmlns:mc="http://schemas.openxmlformats.org/markup-compatibility/2006">
              <mc:Choice xmlns:v="urn:schemas-microsoft-com:vml" Requires="v">
                <p:oleObj name="方程式" r:id="rId10" imgW="164880" imgH="228600" progId="Equation.3">
                  <p:embed/>
                </p:oleObj>
              </mc:Choice>
              <mc:Fallback>
                <p:oleObj name="方程式" r:id="rId10" imgW="164880" imgH="228600" progId="Equation.3">
                  <p:embed/>
                  <p:pic>
                    <p:nvPicPr>
                      <p:cNvPr id="46" name="Object 12"/>
                      <p:cNvPicPr>
                        <a:picLocks noChangeAspect="1" noChangeArrowheads="1"/>
                      </p:cNvPicPr>
                      <p:nvPr/>
                    </p:nvPicPr>
                    <p:blipFill>
                      <a:blip r:embed="rId11"/>
                      <a:srcRect/>
                      <a:stretch>
                        <a:fillRect/>
                      </a:stretch>
                    </p:blipFill>
                    <p:spPr bwMode="auto">
                      <a:xfrm>
                        <a:off x="4186492" y="4760706"/>
                        <a:ext cx="310963" cy="43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nvGraphicFramePr>
        <p:xfrm>
          <a:off x="4215907" y="5508699"/>
          <a:ext cx="310963" cy="453838"/>
        </p:xfrm>
        <a:graphic>
          <a:graphicData uri="http://schemas.openxmlformats.org/presentationml/2006/ole">
            <mc:AlternateContent xmlns:mc="http://schemas.openxmlformats.org/markup-compatibility/2006">
              <mc:Choice xmlns:v="urn:schemas-microsoft-com:vml" Requires="v">
                <p:oleObj name="方程式" r:id="rId12" imgW="164880" imgH="241200" progId="Equation.3">
                  <p:embed/>
                </p:oleObj>
              </mc:Choice>
              <mc:Fallback>
                <p:oleObj name="方程式" r:id="rId12" imgW="164880" imgH="241200" progId="Equation.3">
                  <p:embed/>
                  <p:pic>
                    <p:nvPicPr>
                      <p:cNvPr id="47" name="Object 12"/>
                      <p:cNvPicPr>
                        <a:picLocks noChangeAspect="1" noChangeArrowheads="1"/>
                      </p:cNvPicPr>
                      <p:nvPr/>
                    </p:nvPicPr>
                    <p:blipFill>
                      <a:blip r:embed="rId13"/>
                      <a:srcRect/>
                      <a:stretch>
                        <a:fillRect/>
                      </a:stretch>
                    </p:blipFill>
                    <p:spPr bwMode="auto">
                      <a:xfrm>
                        <a:off x="4215907" y="5508699"/>
                        <a:ext cx="310963" cy="45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nvGraphicFramePr>
        <p:xfrm>
          <a:off x="5192219" y="4091155"/>
          <a:ext cx="285750" cy="263338"/>
        </p:xfrm>
        <a:graphic>
          <a:graphicData uri="http://schemas.openxmlformats.org/presentationml/2006/ole">
            <mc:AlternateContent xmlns:mc="http://schemas.openxmlformats.org/markup-compatibility/2006">
              <mc:Choice xmlns:v="urn:schemas-microsoft-com:vml" Requires="v">
                <p:oleObj name="方程式" r:id="rId14" imgW="152280" imgH="139680" progId="Equation.3">
                  <p:embed/>
                </p:oleObj>
              </mc:Choice>
              <mc:Fallback>
                <p:oleObj name="方程式" r:id="rId14" imgW="152280" imgH="139680" progId="Equation.3">
                  <p:embed/>
                  <p:pic>
                    <p:nvPicPr>
                      <p:cNvPr id="48" name="Object 12"/>
                      <p:cNvPicPr>
                        <a:picLocks noChangeAspect="1" noChangeArrowheads="1"/>
                      </p:cNvPicPr>
                      <p:nvPr/>
                    </p:nvPicPr>
                    <p:blipFill>
                      <a:blip r:embed="rId15"/>
                      <a:srcRect/>
                      <a:stretch>
                        <a:fillRect/>
                      </a:stretch>
                    </p:blipFill>
                    <p:spPr bwMode="auto">
                      <a:xfrm>
                        <a:off x="5192219" y="4091155"/>
                        <a:ext cx="285750"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5182414" y="4876967"/>
          <a:ext cx="287151" cy="263338"/>
        </p:xfrm>
        <a:graphic>
          <a:graphicData uri="http://schemas.openxmlformats.org/presentationml/2006/ole">
            <mc:AlternateContent xmlns:mc="http://schemas.openxmlformats.org/markup-compatibility/2006">
              <mc:Choice xmlns:v="urn:schemas-microsoft-com:vml" Requires="v">
                <p:oleObj name="方程式" r:id="rId16" imgW="152280" imgH="139680" progId="Equation.3">
                  <p:embed/>
                </p:oleObj>
              </mc:Choice>
              <mc:Fallback>
                <p:oleObj name="方程式" r:id="rId16" imgW="152280" imgH="139680" progId="Equation.3">
                  <p:embed/>
                  <p:pic>
                    <p:nvPicPr>
                      <p:cNvPr id="49" name="Object 12"/>
                      <p:cNvPicPr>
                        <a:picLocks noChangeAspect="1" noChangeArrowheads="1"/>
                      </p:cNvPicPr>
                      <p:nvPr/>
                    </p:nvPicPr>
                    <p:blipFill>
                      <a:blip r:embed="rId17"/>
                      <a:srcRect/>
                      <a:stretch>
                        <a:fillRect/>
                      </a:stretch>
                    </p:blipFill>
                    <p:spPr bwMode="auto">
                      <a:xfrm>
                        <a:off x="5182414" y="4876967"/>
                        <a:ext cx="287151"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nvGraphicFramePr>
        <p:xfrm>
          <a:off x="5210429" y="5647371"/>
          <a:ext cx="288551" cy="263338"/>
        </p:xfrm>
        <a:graphic>
          <a:graphicData uri="http://schemas.openxmlformats.org/presentationml/2006/ole">
            <mc:AlternateContent xmlns:mc="http://schemas.openxmlformats.org/markup-compatibility/2006">
              <mc:Choice xmlns:v="urn:schemas-microsoft-com:vml" Requires="v">
                <p:oleObj name="方程式" r:id="rId18" imgW="152280" imgH="139680" progId="Equation.3">
                  <p:embed/>
                </p:oleObj>
              </mc:Choice>
              <mc:Fallback>
                <p:oleObj name="方程式" r:id="rId18" imgW="152280" imgH="139680" progId="Equation.3">
                  <p:embed/>
                  <p:pic>
                    <p:nvPicPr>
                      <p:cNvPr id="50" name="Object 12"/>
                      <p:cNvPicPr>
                        <a:picLocks noChangeAspect="1" noChangeArrowheads="1"/>
                      </p:cNvPicPr>
                      <p:nvPr/>
                    </p:nvPicPr>
                    <p:blipFill>
                      <a:blip r:embed="rId19"/>
                      <a:srcRect/>
                      <a:stretch>
                        <a:fillRect/>
                      </a:stretch>
                    </p:blipFill>
                    <p:spPr bwMode="auto">
                      <a:xfrm>
                        <a:off x="5210429" y="5647371"/>
                        <a:ext cx="288551"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102"/>
          <p:cNvSpPr/>
          <p:nvPr/>
        </p:nvSpPr>
        <p:spPr>
          <a:xfrm>
            <a:off x="4517136" y="3767386"/>
            <a:ext cx="435664"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3</a:t>
            </a:r>
            <a:endParaRPr lang="zh-TW" altLang="en-US" sz="2118" b="1" dirty="0">
              <a:solidFill>
                <a:srgbClr val="FF0000"/>
              </a:solidFill>
              <a:latin typeface="Calibri"/>
              <a:ea typeface="新細明體" panose="02020500000000000000" pitchFamily="18" charset="-120"/>
            </a:endParaRPr>
          </a:p>
        </p:txBody>
      </p:sp>
      <p:sp>
        <p:nvSpPr>
          <p:cNvPr id="52" name="矩形 103"/>
          <p:cNvSpPr/>
          <p:nvPr/>
        </p:nvSpPr>
        <p:spPr>
          <a:xfrm>
            <a:off x="4516896" y="5346972"/>
            <a:ext cx="406935"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-3</a:t>
            </a:r>
            <a:endParaRPr lang="zh-TW" altLang="en-US" sz="2118" b="1" dirty="0">
              <a:solidFill>
                <a:srgbClr val="FF0000"/>
              </a:solidFill>
              <a:latin typeface="Calibri"/>
              <a:ea typeface="新細明體" panose="02020500000000000000" pitchFamily="18" charset="-120"/>
            </a:endParaRPr>
          </a:p>
        </p:txBody>
      </p:sp>
      <p:sp>
        <p:nvSpPr>
          <p:cNvPr id="53" name="矩形 104"/>
          <p:cNvSpPr/>
          <p:nvPr/>
        </p:nvSpPr>
        <p:spPr>
          <a:xfrm>
            <a:off x="4502525" y="4575909"/>
            <a:ext cx="466168"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1</a:t>
            </a:r>
            <a:endParaRPr lang="zh-TW" altLang="en-US" sz="2118" b="1" dirty="0">
              <a:solidFill>
                <a:srgbClr val="FF0000"/>
              </a:solidFill>
              <a:latin typeface="Calibri"/>
              <a:ea typeface="新細明體" panose="02020500000000000000" pitchFamily="18" charset="-120"/>
            </a:endParaRPr>
          </a:p>
        </p:txBody>
      </p:sp>
      <p:sp>
        <p:nvSpPr>
          <p:cNvPr id="54" name="矩形 102"/>
          <p:cNvSpPr/>
          <p:nvPr/>
        </p:nvSpPr>
        <p:spPr>
          <a:xfrm>
            <a:off x="5791043" y="3776697"/>
            <a:ext cx="717330"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0.95</a:t>
            </a:r>
            <a:endParaRPr lang="zh-TW" altLang="en-US" sz="2118" b="1" dirty="0">
              <a:solidFill>
                <a:srgbClr val="FF0000"/>
              </a:solidFill>
              <a:latin typeface="Calibri"/>
              <a:ea typeface="新細明體" panose="02020500000000000000" pitchFamily="18" charset="-120"/>
            </a:endParaRPr>
          </a:p>
        </p:txBody>
      </p:sp>
      <p:sp>
        <p:nvSpPr>
          <p:cNvPr id="55" name="矩形 103"/>
          <p:cNvSpPr/>
          <p:nvPr/>
        </p:nvSpPr>
        <p:spPr>
          <a:xfrm>
            <a:off x="5765996" y="5371689"/>
            <a:ext cx="714259"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0.05</a:t>
            </a:r>
            <a:endParaRPr lang="zh-TW" altLang="en-US" sz="2118" b="1" dirty="0">
              <a:solidFill>
                <a:srgbClr val="FF0000"/>
              </a:solidFill>
              <a:latin typeface="Calibri"/>
              <a:ea typeface="新細明體" panose="02020500000000000000" pitchFamily="18" charset="-120"/>
            </a:endParaRPr>
          </a:p>
        </p:txBody>
      </p:sp>
      <p:sp>
        <p:nvSpPr>
          <p:cNvPr id="56" name="矩形 104"/>
          <p:cNvSpPr/>
          <p:nvPr/>
        </p:nvSpPr>
        <p:spPr>
          <a:xfrm>
            <a:off x="5748314" y="4611789"/>
            <a:ext cx="731941"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0.73</a:t>
            </a:r>
            <a:endParaRPr lang="zh-TW" altLang="en-US" sz="2118" b="1" dirty="0">
              <a:solidFill>
                <a:srgbClr val="FF0000"/>
              </a:solidFill>
              <a:latin typeface="Calibri"/>
              <a:ea typeface="新細明體" panose="02020500000000000000" pitchFamily="18" charset="-120"/>
            </a:endParaRPr>
          </a:p>
        </p:txBody>
      </p:sp>
    </p:spTree>
    <p:extLst>
      <p:ext uri="{BB962C8B-B14F-4D97-AF65-F5344CB8AC3E}">
        <p14:creationId xmlns:p14="http://schemas.microsoft.com/office/powerpoint/2010/main" val="382564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a:xfrm>
            <a:off x="1902594" y="1844827"/>
            <a:ext cx="6072514" cy="4736177"/>
          </a:xfrm>
        </p:spPr>
        <p:txBody>
          <a:bodyPr/>
          <a:lstStyle/>
          <a:p>
            <a:r>
              <a:rPr lang="en-US" dirty="0"/>
              <a:t>The </a:t>
            </a:r>
            <a:r>
              <a:rPr lang="en-US" dirty="0" err="1">
                <a:solidFill>
                  <a:srgbClr val="FF0000"/>
                </a:solidFill>
              </a:rPr>
              <a:t>softmax</a:t>
            </a:r>
            <a:r>
              <a:rPr lang="en-US" dirty="0">
                <a:solidFill>
                  <a:srgbClr val="FF0000"/>
                </a:solidFill>
              </a:rPr>
              <a:t> layer </a:t>
            </a:r>
            <a:r>
              <a:rPr lang="en-US" dirty="0"/>
              <a:t>applies </a:t>
            </a:r>
            <a:r>
              <a:rPr lang="en-US" dirty="0" err="1"/>
              <a:t>softmax</a:t>
            </a:r>
            <a:r>
              <a:rPr lang="en-US" dirty="0"/>
              <a:t> activations to output a probability value in the range [0, 1]</a:t>
            </a:r>
          </a:p>
          <a:p>
            <a:pPr lvl="1"/>
            <a:r>
              <a:rPr lang="en-US" dirty="0"/>
              <a:t>The values </a:t>
            </a:r>
            <a:r>
              <a:rPr lang="en-US" i="1" dirty="0"/>
              <a:t>z</a:t>
            </a:r>
            <a:r>
              <a:rPr lang="en-US" dirty="0"/>
              <a:t> inputted to the </a:t>
            </a:r>
            <a:r>
              <a:rPr lang="en-US" dirty="0" err="1"/>
              <a:t>softmax</a:t>
            </a:r>
            <a:r>
              <a:rPr lang="en-US" dirty="0"/>
              <a:t> layer are referred to as </a:t>
            </a:r>
            <a:r>
              <a:rPr lang="en-US" b="1" i="1" dirty="0">
                <a:solidFill>
                  <a:srgbClr val="0070C0"/>
                </a:solidFill>
              </a:rPr>
              <a:t>logits</a:t>
            </a:r>
          </a:p>
        </p:txBody>
      </p:sp>
      <p:sp>
        <p:nvSpPr>
          <p:cNvPr id="65" name="Content Placeholder 64">
            <a:extLst>
              <a:ext uri="{FF2B5EF4-FFF2-40B4-BE49-F238E27FC236}">
                <a16:creationId xmlns:a16="http://schemas.microsoft.com/office/drawing/2014/main" id="{A33B902A-6A4F-411E-AE2C-E9DBC340F1CC}"/>
              </a:ext>
            </a:extLst>
          </p:cNvPr>
          <p:cNvSpPr>
            <a:spLocks noGrp="1"/>
          </p:cNvSpPr>
          <p:nvPr>
            <p:ph idx="10"/>
          </p:nvPr>
        </p:nvSpPr>
        <p:spPr/>
        <p:txBody>
          <a:bodyPr/>
          <a:lstStyle/>
          <a:p>
            <a:r>
              <a:rPr lang="en-US" dirty="0"/>
              <a:t>Introduction to Neural Networks</a:t>
            </a:r>
          </a:p>
          <a:p>
            <a:endParaRPr lang="en-US" dirty="0"/>
          </a:p>
        </p:txBody>
      </p:sp>
      <p:sp>
        <p:nvSpPr>
          <p:cNvPr id="4" name="矩形 22"/>
          <p:cNvSpPr/>
          <p:nvPr/>
        </p:nvSpPr>
        <p:spPr>
          <a:xfrm>
            <a:off x="2873431" y="3371239"/>
            <a:ext cx="4902664" cy="31096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5" name="直線單箭頭接點 11"/>
          <p:cNvCxnSpPr/>
          <p:nvPr/>
        </p:nvCxnSpPr>
        <p:spPr>
          <a:xfrm>
            <a:off x="2601589" y="4582174"/>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12"/>
          <p:cNvCxnSpPr/>
          <p:nvPr/>
        </p:nvCxnSpPr>
        <p:spPr>
          <a:xfrm>
            <a:off x="2601589" y="5363874"/>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10"/>
          <p:cNvCxnSpPr/>
          <p:nvPr/>
        </p:nvCxnSpPr>
        <p:spPr>
          <a:xfrm>
            <a:off x="2601589" y="3798664"/>
            <a:ext cx="555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6"/>
          <p:cNvSpPr/>
          <p:nvPr/>
        </p:nvSpPr>
        <p:spPr>
          <a:xfrm>
            <a:off x="3161082" y="3536126"/>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9" name="橢圓 7"/>
          <p:cNvSpPr/>
          <p:nvPr/>
        </p:nvSpPr>
        <p:spPr>
          <a:xfrm>
            <a:off x="3161082" y="4319636"/>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0" name="橢圓 8"/>
          <p:cNvSpPr/>
          <p:nvPr/>
        </p:nvSpPr>
        <p:spPr>
          <a:xfrm>
            <a:off x="3161082" y="5101336"/>
            <a:ext cx="525076" cy="5250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graphicFrame>
        <p:nvGraphicFramePr>
          <p:cNvPr id="11" name="Object 12"/>
          <p:cNvGraphicFramePr>
            <a:graphicFrameLocks noChangeAspect="1"/>
          </p:cNvGraphicFramePr>
          <p:nvPr/>
        </p:nvGraphicFramePr>
        <p:xfrm>
          <a:off x="2314629" y="3570112"/>
          <a:ext cx="310963" cy="430026"/>
        </p:xfrm>
        <a:graphic>
          <a:graphicData uri="http://schemas.openxmlformats.org/presentationml/2006/ole">
            <mc:AlternateContent xmlns:mc="http://schemas.openxmlformats.org/markup-compatibility/2006">
              <mc:Choice xmlns:v="urn:schemas-microsoft-com:vml" Requires="v">
                <p:oleObj name="方程式" r:id="rId3" imgW="164880" imgH="228600" progId="Equation.3">
                  <p:embed/>
                </p:oleObj>
              </mc:Choice>
              <mc:Fallback>
                <p:oleObj name="方程式" r:id="rId3" imgW="164880" imgH="228600" progId="Equation.3">
                  <p:embed/>
                  <p:pic>
                    <p:nvPicPr>
                      <p:cNvPr id="11" name="Object 12"/>
                      <p:cNvPicPr>
                        <a:picLocks noChangeAspect="1" noChangeArrowheads="1"/>
                      </p:cNvPicPr>
                      <p:nvPr/>
                    </p:nvPicPr>
                    <p:blipFill>
                      <a:blip r:embed="rId4"/>
                      <a:srcRect/>
                      <a:stretch>
                        <a:fillRect/>
                      </a:stretch>
                    </p:blipFill>
                    <p:spPr bwMode="auto">
                      <a:xfrm>
                        <a:off x="2314629" y="3570112"/>
                        <a:ext cx="310963" cy="430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2283812" y="4353123"/>
          <a:ext cx="310963" cy="430025"/>
        </p:xfrm>
        <a:graphic>
          <a:graphicData uri="http://schemas.openxmlformats.org/presentationml/2006/ole">
            <mc:AlternateContent xmlns:mc="http://schemas.openxmlformats.org/markup-compatibility/2006">
              <mc:Choice xmlns:v="urn:schemas-microsoft-com:vml" Requires="v">
                <p:oleObj name="方程式" r:id="rId5" imgW="164880" imgH="228600" progId="Equation.3">
                  <p:embed/>
                </p:oleObj>
              </mc:Choice>
              <mc:Fallback>
                <p:oleObj name="方程式" r:id="rId5" imgW="164880" imgH="228600" progId="Equation.3">
                  <p:embed/>
                  <p:pic>
                    <p:nvPicPr>
                      <p:cNvPr id="12" name="Object 12"/>
                      <p:cNvPicPr>
                        <a:picLocks noChangeAspect="1" noChangeArrowheads="1"/>
                      </p:cNvPicPr>
                      <p:nvPr/>
                    </p:nvPicPr>
                    <p:blipFill>
                      <a:blip r:embed="rId6"/>
                      <a:srcRect/>
                      <a:stretch>
                        <a:fillRect/>
                      </a:stretch>
                    </p:blipFill>
                    <p:spPr bwMode="auto">
                      <a:xfrm>
                        <a:off x="2283812" y="4353123"/>
                        <a:ext cx="310963" cy="43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2313227" y="5101115"/>
          <a:ext cx="310963" cy="453838"/>
        </p:xfrm>
        <a:graphic>
          <a:graphicData uri="http://schemas.openxmlformats.org/presentationml/2006/ole">
            <mc:AlternateContent xmlns:mc="http://schemas.openxmlformats.org/markup-compatibility/2006">
              <mc:Choice xmlns:v="urn:schemas-microsoft-com:vml" Requires="v">
                <p:oleObj name="方程式" r:id="rId7" imgW="164880" imgH="241200" progId="Equation.3">
                  <p:embed/>
                </p:oleObj>
              </mc:Choice>
              <mc:Fallback>
                <p:oleObj name="方程式" r:id="rId7" imgW="164880" imgH="241200" progId="Equation.3">
                  <p:embed/>
                  <p:pic>
                    <p:nvPicPr>
                      <p:cNvPr id="13" name="Object 12"/>
                      <p:cNvPicPr>
                        <a:picLocks noChangeAspect="1" noChangeArrowheads="1"/>
                      </p:cNvPicPr>
                      <p:nvPr/>
                    </p:nvPicPr>
                    <p:blipFill>
                      <a:blip r:embed="rId8"/>
                      <a:srcRect/>
                      <a:stretch>
                        <a:fillRect/>
                      </a:stretch>
                    </p:blipFill>
                    <p:spPr bwMode="auto">
                      <a:xfrm>
                        <a:off x="2313227" y="5101115"/>
                        <a:ext cx="310963" cy="45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3"/>
          <p:cNvSpPr txBox="1"/>
          <p:nvPr/>
        </p:nvSpPr>
        <p:spPr>
          <a:xfrm>
            <a:off x="4569877" y="2920708"/>
            <a:ext cx="3189317" cy="418256"/>
          </a:xfrm>
          <a:prstGeom prst="rect">
            <a:avLst/>
          </a:prstGeom>
          <a:noFill/>
        </p:spPr>
        <p:txBody>
          <a:bodyPr wrap="square" rtlCol="0">
            <a:spAutoFit/>
          </a:bodyPr>
          <a:lstStyle/>
          <a:p>
            <a:pPr algn="ctr" defTabSz="899010"/>
            <a:r>
              <a:rPr lang="en-US" altLang="zh-TW" sz="2118" b="1" i="1" u="sng" dirty="0">
                <a:solidFill>
                  <a:prstClr val="black"/>
                </a:solidFill>
                <a:latin typeface="Calibri"/>
                <a:ea typeface="新細明體" panose="02020500000000000000" pitchFamily="18" charset="-120"/>
              </a:rPr>
              <a:t>A </a:t>
            </a:r>
            <a:r>
              <a:rPr lang="en-US" altLang="zh-TW" sz="2118" b="1" i="1" u="sng" dirty="0" err="1">
                <a:solidFill>
                  <a:prstClr val="black"/>
                </a:solidFill>
                <a:latin typeface="Calibri"/>
                <a:ea typeface="新細明體" panose="02020500000000000000" pitchFamily="18" charset="-120"/>
              </a:rPr>
              <a:t>Softmax</a:t>
            </a:r>
            <a:r>
              <a:rPr lang="en-US" altLang="zh-TW" sz="2118" b="1" i="1" u="sng" dirty="0">
                <a:solidFill>
                  <a:prstClr val="black"/>
                </a:solidFill>
                <a:latin typeface="Calibri"/>
                <a:ea typeface="新細明體" panose="02020500000000000000" pitchFamily="18" charset="-120"/>
              </a:rPr>
              <a:t> Layer</a:t>
            </a:r>
            <a:endParaRPr lang="zh-TW" altLang="en-US" sz="2118" b="1" i="1" u="sng" dirty="0">
              <a:solidFill>
                <a:prstClr val="black"/>
              </a:solidFill>
              <a:latin typeface="Calibri"/>
              <a:ea typeface="新細明體" panose="02020500000000000000" pitchFamily="18" charset="-120"/>
            </a:endParaRPr>
          </a:p>
        </p:txBody>
      </p:sp>
      <p:graphicFrame>
        <p:nvGraphicFramePr>
          <p:cNvPr id="15" name="Object 12"/>
          <p:cNvGraphicFramePr>
            <a:graphicFrameLocks noChangeAspect="1"/>
          </p:cNvGraphicFramePr>
          <p:nvPr/>
        </p:nvGraphicFramePr>
        <p:xfrm>
          <a:off x="3324368" y="3683603"/>
          <a:ext cx="214313" cy="263338"/>
        </p:xfrm>
        <a:graphic>
          <a:graphicData uri="http://schemas.openxmlformats.org/presentationml/2006/ole">
            <mc:AlternateContent xmlns:mc="http://schemas.openxmlformats.org/markup-compatibility/2006">
              <mc:Choice xmlns:v="urn:schemas-microsoft-com:vml" Requires="v">
                <p:oleObj name="方程式" r:id="rId9" imgW="114120" imgH="139680" progId="Equation.3">
                  <p:embed/>
                </p:oleObj>
              </mc:Choice>
              <mc:Fallback>
                <p:oleObj name="方程式" r:id="rId9" imgW="114120" imgH="139680" progId="Equation.3">
                  <p:embed/>
                  <p:pic>
                    <p:nvPicPr>
                      <p:cNvPr id="15" name="Object 12"/>
                      <p:cNvPicPr>
                        <a:picLocks noChangeAspect="1" noChangeArrowheads="1"/>
                      </p:cNvPicPr>
                      <p:nvPr/>
                    </p:nvPicPr>
                    <p:blipFill>
                      <a:blip r:embed="rId10"/>
                      <a:srcRect/>
                      <a:stretch>
                        <a:fillRect/>
                      </a:stretch>
                    </p:blipFill>
                    <p:spPr bwMode="auto">
                      <a:xfrm>
                        <a:off x="3324368" y="3683603"/>
                        <a:ext cx="214313"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nvGraphicFramePr>
        <p:xfrm>
          <a:off x="3315964" y="4469415"/>
          <a:ext cx="215713" cy="263338"/>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16" name="Object 12"/>
                      <p:cNvPicPr>
                        <a:picLocks noChangeAspect="1" noChangeArrowheads="1"/>
                      </p:cNvPicPr>
                      <p:nvPr/>
                    </p:nvPicPr>
                    <p:blipFill>
                      <a:blip r:embed="rId12"/>
                      <a:srcRect/>
                      <a:stretch>
                        <a:fillRect/>
                      </a:stretch>
                    </p:blipFill>
                    <p:spPr bwMode="auto">
                      <a:xfrm>
                        <a:off x="3315964" y="4469415"/>
                        <a:ext cx="215713"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3343979" y="5239820"/>
          <a:ext cx="215713" cy="263338"/>
        </p:xfrm>
        <a:graphic>
          <a:graphicData uri="http://schemas.openxmlformats.org/presentationml/2006/ole">
            <mc:AlternateContent xmlns:mc="http://schemas.openxmlformats.org/markup-compatibility/2006">
              <mc:Choice xmlns:v="urn:schemas-microsoft-com:vml" Requires="v">
                <p:oleObj name="方程式" r:id="rId13" imgW="114120" imgH="139680" progId="Equation.3">
                  <p:embed/>
                </p:oleObj>
              </mc:Choice>
              <mc:Fallback>
                <p:oleObj name="方程式" r:id="rId13" imgW="114120" imgH="139680" progId="Equation.3">
                  <p:embed/>
                  <p:pic>
                    <p:nvPicPr>
                      <p:cNvPr id="17" name="Object 12"/>
                      <p:cNvPicPr>
                        <a:picLocks noChangeAspect="1" noChangeArrowheads="1"/>
                      </p:cNvPicPr>
                      <p:nvPr/>
                    </p:nvPicPr>
                    <p:blipFill>
                      <a:blip r:embed="rId14"/>
                      <a:srcRect/>
                      <a:stretch>
                        <a:fillRect/>
                      </a:stretch>
                    </p:blipFill>
                    <p:spPr bwMode="auto">
                      <a:xfrm>
                        <a:off x="3343979" y="5239820"/>
                        <a:ext cx="215713" cy="26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線單箭頭接點 43"/>
          <p:cNvCxnSpPr/>
          <p:nvPr/>
        </p:nvCxnSpPr>
        <p:spPr>
          <a:xfrm flipV="1">
            <a:off x="3686159" y="4582177"/>
            <a:ext cx="104374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4"/>
          <p:cNvCxnSpPr/>
          <p:nvPr/>
        </p:nvCxnSpPr>
        <p:spPr>
          <a:xfrm>
            <a:off x="3686159" y="5363874"/>
            <a:ext cx="15312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5"/>
          <p:cNvCxnSpPr/>
          <p:nvPr/>
        </p:nvCxnSpPr>
        <p:spPr>
          <a:xfrm>
            <a:off x="3686159" y="3798664"/>
            <a:ext cx="4450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12"/>
          <p:cNvGraphicFramePr>
            <a:graphicFrameLocks noChangeAspect="1"/>
          </p:cNvGraphicFramePr>
          <p:nvPr/>
        </p:nvGraphicFramePr>
        <p:xfrm>
          <a:off x="4188812" y="3498674"/>
          <a:ext cx="382400" cy="430025"/>
        </p:xfrm>
        <a:graphic>
          <a:graphicData uri="http://schemas.openxmlformats.org/presentationml/2006/ole">
            <mc:AlternateContent xmlns:mc="http://schemas.openxmlformats.org/markup-compatibility/2006">
              <mc:Choice xmlns:v="urn:schemas-microsoft-com:vml" Requires="v">
                <p:oleObj name="方程式" r:id="rId15" imgW="203040" imgH="228600" progId="Equation.3">
                  <p:embed/>
                </p:oleObj>
              </mc:Choice>
              <mc:Fallback>
                <p:oleObj name="方程式" r:id="rId15" imgW="203040" imgH="228600" progId="Equation.3">
                  <p:embed/>
                  <p:pic>
                    <p:nvPicPr>
                      <p:cNvPr id="21" name="Object 12"/>
                      <p:cNvPicPr>
                        <a:picLocks noChangeAspect="1" noChangeArrowheads="1"/>
                      </p:cNvPicPr>
                      <p:nvPr/>
                    </p:nvPicPr>
                    <p:blipFill>
                      <a:blip r:embed="rId16"/>
                      <a:srcRect/>
                      <a:stretch>
                        <a:fillRect/>
                      </a:stretch>
                    </p:blipFill>
                    <p:spPr bwMode="auto">
                      <a:xfrm>
                        <a:off x="4188812" y="3498674"/>
                        <a:ext cx="382400" cy="43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4821945" y="4329310"/>
          <a:ext cx="382400" cy="430026"/>
        </p:xfrm>
        <a:graphic>
          <a:graphicData uri="http://schemas.openxmlformats.org/presentationml/2006/ole">
            <mc:AlternateContent xmlns:mc="http://schemas.openxmlformats.org/markup-compatibility/2006">
              <mc:Choice xmlns:v="urn:schemas-microsoft-com:vml" Requires="v">
                <p:oleObj name="方程式" r:id="rId17" imgW="203040" imgH="228600" progId="Equation.3">
                  <p:embed/>
                </p:oleObj>
              </mc:Choice>
              <mc:Fallback>
                <p:oleObj name="方程式" r:id="rId17" imgW="203040" imgH="228600" progId="Equation.3">
                  <p:embed/>
                  <p:pic>
                    <p:nvPicPr>
                      <p:cNvPr id="22" name="Object 12"/>
                      <p:cNvPicPr>
                        <a:picLocks noChangeAspect="1" noChangeArrowheads="1"/>
                      </p:cNvPicPr>
                      <p:nvPr/>
                    </p:nvPicPr>
                    <p:blipFill>
                      <a:blip r:embed="rId18"/>
                      <a:srcRect/>
                      <a:stretch>
                        <a:fillRect/>
                      </a:stretch>
                    </p:blipFill>
                    <p:spPr bwMode="auto">
                      <a:xfrm>
                        <a:off x="4821945" y="4329310"/>
                        <a:ext cx="382400" cy="430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2"/>
          <p:cNvGraphicFramePr>
            <a:graphicFrameLocks noChangeAspect="1"/>
          </p:cNvGraphicFramePr>
          <p:nvPr/>
        </p:nvGraphicFramePr>
        <p:xfrm>
          <a:off x="5300996" y="5109520"/>
          <a:ext cx="382400" cy="430025"/>
        </p:xfrm>
        <a:graphic>
          <a:graphicData uri="http://schemas.openxmlformats.org/presentationml/2006/ole">
            <mc:AlternateContent xmlns:mc="http://schemas.openxmlformats.org/markup-compatibility/2006">
              <mc:Choice xmlns:v="urn:schemas-microsoft-com:vml" Requires="v">
                <p:oleObj name="方程式" r:id="rId19" imgW="203040" imgH="228600" progId="Equation.3">
                  <p:embed/>
                </p:oleObj>
              </mc:Choice>
              <mc:Fallback>
                <p:oleObj name="方程式" r:id="rId19" imgW="203040" imgH="228600" progId="Equation.3">
                  <p:embed/>
                  <p:pic>
                    <p:nvPicPr>
                      <p:cNvPr id="23" name="Object 12"/>
                      <p:cNvPicPr>
                        <a:picLocks noChangeAspect="1" noChangeArrowheads="1"/>
                      </p:cNvPicPr>
                      <p:nvPr/>
                    </p:nvPicPr>
                    <p:blipFill>
                      <a:blip r:embed="rId20"/>
                      <a:srcRect/>
                      <a:stretch>
                        <a:fillRect/>
                      </a:stretch>
                    </p:blipFill>
                    <p:spPr bwMode="auto">
                      <a:xfrm>
                        <a:off x="5300996" y="5109520"/>
                        <a:ext cx="382400" cy="43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群組 26"/>
          <p:cNvGrpSpPr/>
          <p:nvPr/>
        </p:nvGrpSpPr>
        <p:grpSpPr>
          <a:xfrm>
            <a:off x="4690156" y="5834279"/>
            <a:ext cx="459105" cy="459105"/>
            <a:chOff x="3342651" y="3507082"/>
            <a:chExt cx="520319" cy="520319"/>
          </a:xfrm>
        </p:grpSpPr>
        <p:sp>
          <p:nvSpPr>
            <p:cNvPr id="25"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6"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7" name="Object 12"/>
          <p:cNvGraphicFramePr>
            <a:graphicFrameLocks noChangeAspect="1"/>
          </p:cNvGraphicFramePr>
          <p:nvPr/>
        </p:nvGraphicFramePr>
        <p:xfrm>
          <a:off x="8158496" y="3392218"/>
          <a:ext cx="1792941" cy="836239"/>
        </p:xfrm>
        <a:graphic>
          <a:graphicData uri="http://schemas.openxmlformats.org/presentationml/2006/ole">
            <mc:AlternateContent xmlns:mc="http://schemas.openxmlformats.org/markup-compatibility/2006">
              <mc:Choice xmlns:v="urn:schemas-microsoft-com:vml" Requires="v">
                <p:oleObj name="方程式" r:id="rId23" imgW="952200" imgH="444240" progId="Equation.3">
                  <p:embed/>
                </p:oleObj>
              </mc:Choice>
              <mc:Fallback>
                <p:oleObj name="方程式" r:id="rId23" imgW="952200" imgH="444240" progId="Equation.3">
                  <p:embed/>
                  <p:pic>
                    <p:nvPicPr>
                      <p:cNvPr id="27" name="Object 12"/>
                      <p:cNvPicPr>
                        <a:picLocks noChangeAspect="1" noChangeArrowheads="1"/>
                      </p:cNvPicPr>
                      <p:nvPr/>
                    </p:nvPicPr>
                    <p:blipFill>
                      <a:blip r:embed="rId24"/>
                      <a:srcRect/>
                      <a:stretch>
                        <a:fillRect/>
                      </a:stretch>
                    </p:blipFill>
                    <p:spPr bwMode="auto">
                      <a:xfrm>
                        <a:off x="8158496" y="3392218"/>
                        <a:ext cx="1792941" cy="836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nvGraphicFramePr>
        <p:xfrm>
          <a:off x="5202944" y="5650204"/>
          <a:ext cx="766202" cy="837640"/>
        </p:xfrm>
        <a:graphic>
          <a:graphicData uri="http://schemas.openxmlformats.org/presentationml/2006/ole">
            <mc:AlternateContent xmlns:mc="http://schemas.openxmlformats.org/markup-compatibility/2006">
              <mc:Choice xmlns:v="urn:schemas-microsoft-com:vml" Requires="v">
                <p:oleObj name="方程式" r:id="rId25" imgW="406080" imgH="444240" progId="Equation.3">
                  <p:embed/>
                </p:oleObj>
              </mc:Choice>
              <mc:Fallback>
                <p:oleObj name="方程式" r:id="rId25" imgW="406080" imgH="444240" progId="Equation.3">
                  <p:embed/>
                  <p:pic>
                    <p:nvPicPr>
                      <p:cNvPr id="28" name="Object 12"/>
                      <p:cNvPicPr>
                        <a:picLocks noChangeAspect="1" noChangeArrowheads="1"/>
                      </p:cNvPicPr>
                      <p:nvPr/>
                    </p:nvPicPr>
                    <p:blipFill>
                      <a:blip r:embed="rId26"/>
                      <a:srcRect/>
                      <a:stretch>
                        <a:fillRect/>
                      </a:stretch>
                    </p:blipFill>
                    <p:spPr bwMode="auto">
                      <a:xfrm>
                        <a:off x="5202944" y="5650204"/>
                        <a:ext cx="766202" cy="837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39"/>
          <p:cNvGrpSpPr/>
          <p:nvPr/>
        </p:nvGrpSpPr>
        <p:grpSpPr>
          <a:xfrm>
            <a:off x="6056902" y="3590775"/>
            <a:ext cx="459105" cy="459105"/>
            <a:chOff x="3342651" y="3507082"/>
            <a:chExt cx="520319" cy="520319"/>
          </a:xfrm>
        </p:grpSpPr>
        <p:sp>
          <p:nvSpPr>
            <p:cNvPr id="3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31"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name="方程式" r:id="rId27" imgW="126720" imgH="126720" progId="Equation.3">
                    <p:embed/>
                  </p:oleObj>
                </mc:Choice>
                <mc:Fallback>
                  <p:oleObj name="方程式" r:id="rId27" imgW="126720" imgH="126720" progId="Equation.3">
                    <p:embed/>
                    <p:pic>
                      <p:nvPicPr>
                        <p:cNvPr id="31" name="Object 12"/>
                        <p:cNvPicPr>
                          <a:picLocks noChangeAspect="1" noChangeArrowheads="1"/>
                        </p:cNvPicPr>
                        <p:nvPr/>
                      </p:nvPicPr>
                      <p:blipFill>
                        <a:blip r:embed="rId28"/>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32" name="群組 51"/>
          <p:cNvGrpSpPr/>
          <p:nvPr/>
        </p:nvGrpSpPr>
        <p:grpSpPr>
          <a:xfrm>
            <a:off x="6629207" y="4387346"/>
            <a:ext cx="459105" cy="459105"/>
            <a:chOff x="3342651" y="3507082"/>
            <a:chExt cx="520319" cy="520319"/>
          </a:xfrm>
        </p:grpSpPr>
        <p:sp>
          <p:nvSpPr>
            <p:cNvPr id="3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34"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name="方程式" r:id="rId29" imgW="126720" imgH="126720" progId="Equation.3">
                    <p:embed/>
                  </p:oleObj>
                </mc:Choice>
                <mc:Fallback>
                  <p:oleObj name="方程式" r:id="rId29" imgW="126720" imgH="126720" progId="Equation.3">
                    <p:embed/>
                    <p:pic>
                      <p:nvPicPr>
                        <p:cNvPr id="34" name="Object 12"/>
                        <p:cNvPicPr>
                          <a:picLocks noChangeAspect="1" noChangeArrowheads="1"/>
                        </p:cNvPicPr>
                        <p:nvPr/>
                      </p:nvPicPr>
                      <p:blipFill>
                        <a:blip r:embed="rId30"/>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35" name="群組 54"/>
          <p:cNvGrpSpPr/>
          <p:nvPr/>
        </p:nvGrpSpPr>
        <p:grpSpPr>
          <a:xfrm>
            <a:off x="7208129" y="5183618"/>
            <a:ext cx="459105" cy="459105"/>
            <a:chOff x="3342651" y="3507082"/>
            <a:chExt cx="520319" cy="520319"/>
          </a:xfrm>
        </p:grpSpPr>
        <p:sp>
          <p:nvSpPr>
            <p:cNvPr id="3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37"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1" imgW="126720" imgH="126720" progId="Equation.3">
                    <p:embed/>
                  </p:oleObj>
                </mc:Choice>
                <mc:Fallback>
                  <p:oleObj name="方程式" r:id="rId31" imgW="126720" imgH="126720" progId="Equation.3">
                    <p:embed/>
                    <p:pic>
                      <p:nvPicPr>
                        <p:cNvPr id="37" name="Object 12"/>
                        <p:cNvPicPr>
                          <a:picLocks noChangeAspect="1" noChangeArrowheads="1"/>
                        </p:cNvPicPr>
                        <p:nvPr/>
                      </p:nvPicPr>
                      <p:blipFill>
                        <a:blip r:embed="rId32"/>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8" name="直線單箭頭接點 57"/>
          <p:cNvCxnSpPr/>
          <p:nvPr/>
        </p:nvCxnSpPr>
        <p:spPr>
          <a:xfrm>
            <a:off x="3850244" y="3815472"/>
            <a:ext cx="0" cy="2248359"/>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單箭頭接點 58"/>
          <p:cNvCxnSpPr/>
          <p:nvPr/>
        </p:nvCxnSpPr>
        <p:spPr>
          <a:xfrm>
            <a:off x="3850244" y="6047022"/>
            <a:ext cx="80442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9"/>
          <p:cNvCxnSpPr/>
          <p:nvPr/>
        </p:nvCxnSpPr>
        <p:spPr>
          <a:xfrm>
            <a:off x="4131191" y="4601084"/>
            <a:ext cx="0" cy="1470093"/>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單箭頭接點 60"/>
          <p:cNvCxnSpPr/>
          <p:nvPr/>
        </p:nvCxnSpPr>
        <p:spPr>
          <a:xfrm>
            <a:off x="4381116" y="5363874"/>
            <a:ext cx="0" cy="68636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61"/>
          <p:cNvCxnSpPr/>
          <p:nvPr/>
        </p:nvCxnSpPr>
        <p:spPr>
          <a:xfrm>
            <a:off x="4640158" y="3792481"/>
            <a:ext cx="14167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p:cNvCxnSpPr/>
          <p:nvPr/>
        </p:nvCxnSpPr>
        <p:spPr>
          <a:xfrm>
            <a:off x="5217361" y="4601084"/>
            <a:ext cx="14118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0"/>
          <p:cNvCxnSpPr/>
          <p:nvPr/>
        </p:nvCxnSpPr>
        <p:spPr>
          <a:xfrm>
            <a:off x="6525201" y="3798463"/>
            <a:ext cx="15493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71"/>
          <p:cNvCxnSpPr/>
          <p:nvPr/>
        </p:nvCxnSpPr>
        <p:spPr>
          <a:xfrm>
            <a:off x="7125395" y="4601084"/>
            <a:ext cx="9491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2"/>
          <p:cNvCxnSpPr/>
          <p:nvPr/>
        </p:nvCxnSpPr>
        <p:spPr>
          <a:xfrm>
            <a:off x="7650351" y="5353436"/>
            <a:ext cx="4241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4"/>
          <p:cNvCxnSpPr/>
          <p:nvPr/>
        </p:nvCxnSpPr>
        <p:spPr>
          <a:xfrm>
            <a:off x="6308355" y="4062614"/>
            <a:ext cx="0" cy="1976020"/>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75"/>
          <p:cNvCxnSpPr/>
          <p:nvPr/>
        </p:nvCxnSpPr>
        <p:spPr>
          <a:xfrm>
            <a:off x="6858759" y="4823291"/>
            <a:ext cx="0" cy="1247886"/>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76"/>
          <p:cNvCxnSpPr/>
          <p:nvPr/>
        </p:nvCxnSpPr>
        <p:spPr>
          <a:xfrm>
            <a:off x="7425703" y="5607023"/>
            <a:ext cx="0" cy="464154"/>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77"/>
          <p:cNvCxnSpPr/>
          <p:nvPr/>
        </p:nvCxnSpPr>
        <p:spPr>
          <a:xfrm>
            <a:off x="5932857" y="6047022"/>
            <a:ext cx="1509656"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90"/>
          <p:cNvCxnSpPr>
            <a:endCxn id="36" idx="1"/>
          </p:cNvCxnSpPr>
          <p:nvPr/>
        </p:nvCxnSpPr>
        <p:spPr>
          <a:xfrm>
            <a:off x="5663199" y="5396228"/>
            <a:ext cx="1544930" cy="169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102"/>
          <p:cNvSpPr/>
          <p:nvPr/>
        </p:nvSpPr>
        <p:spPr>
          <a:xfrm>
            <a:off x="2597367" y="3407826"/>
            <a:ext cx="435664"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3</a:t>
            </a:r>
            <a:endParaRPr lang="zh-TW" altLang="en-US" sz="2118" b="1" dirty="0">
              <a:solidFill>
                <a:srgbClr val="FF0000"/>
              </a:solidFill>
              <a:latin typeface="Calibri"/>
              <a:ea typeface="新細明體" panose="02020500000000000000" pitchFamily="18" charset="-120"/>
            </a:endParaRPr>
          </a:p>
        </p:txBody>
      </p:sp>
      <p:sp>
        <p:nvSpPr>
          <p:cNvPr id="53" name="矩形 103"/>
          <p:cNvSpPr/>
          <p:nvPr/>
        </p:nvSpPr>
        <p:spPr>
          <a:xfrm>
            <a:off x="2597127" y="4987412"/>
            <a:ext cx="406935"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-3</a:t>
            </a:r>
            <a:endParaRPr lang="zh-TW" altLang="en-US" sz="2118" b="1" dirty="0">
              <a:solidFill>
                <a:srgbClr val="FF0000"/>
              </a:solidFill>
              <a:latin typeface="Calibri"/>
              <a:ea typeface="新細明體" panose="02020500000000000000" pitchFamily="18" charset="-120"/>
            </a:endParaRPr>
          </a:p>
        </p:txBody>
      </p:sp>
      <p:sp>
        <p:nvSpPr>
          <p:cNvPr id="54" name="矩形 104"/>
          <p:cNvSpPr/>
          <p:nvPr/>
        </p:nvSpPr>
        <p:spPr>
          <a:xfrm>
            <a:off x="2582757" y="4216349"/>
            <a:ext cx="466168"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1</a:t>
            </a:r>
            <a:endParaRPr lang="zh-TW" altLang="en-US" sz="2118" b="1" dirty="0">
              <a:solidFill>
                <a:srgbClr val="FF0000"/>
              </a:solidFill>
              <a:latin typeface="Calibri"/>
              <a:ea typeface="新細明體" panose="02020500000000000000" pitchFamily="18" charset="-120"/>
            </a:endParaRPr>
          </a:p>
        </p:txBody>
      </p:sp>
      <p:sp>
        <p:nvSpPr>
          <p:cNvPr id="55" name="矩形 105"/>
          <p:cNvSpPr/>
          <p:nvPr/>
        </p:nvSpPr>
        <p:spPr>
          <a:xfrm>
            <a:off x="5136118" y="4243922"/>
            <a:ext cx="586837"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2.7</a:t>
            </a:r>
            <a:endParaRPr lang="zh-TW" altLang="en-US" sz="2118" b="1" dirty="0">
              <a:solidFill>
                <a:srgbClr val="FF0000"/>
              </a:solidFill>
              <a:latin typeface="Calibri"/>
              <a:ea typeface="新細明體" panose="02020500000000000000" pitchFamily="18" charset="-120"/>
            </a:endParaRPr>
          </a:p>
        </p:txBody>
      </p:sp>
      <p:sp>
        <p:nvSpPr>
          <p:cNvPr id="56" name="矩形 106"/>
          <p:cNvSpPr/>
          <p:nvPr/>
        </p:nvSpPr>
        <p:spPr>
          <a:xfrm>
            <a:off x="4609804" y="3415079"/>
            <a:ext cx="460382" cy="418256"/>
          </a:xfrm>
          <a:prstGeom prst="rect">
            <a:avLst/>
          </a:prstGeom>
        </p:spPr>
        <p:txBody>
          <a:bodyPr wrap="none">
            <a:spAutoFit/>
          </a:bodyPr>
          <a:lstStyle/>
          <a:p>
            <a:pPr defTabSz="899010"/>
            <a:r>
              <a:rPr lang="en-US" altLang="zh-TW" sz="2118" b="1" dirty="0">
                <a:solidFill>
                  <a:srgbClr val="FF0000"/>
                </a:solidFill>
                <a:latin typeface="Calibri"/>
                <a:ea typeface="新細明體" panose="02020500000000000000" pitchFamily="18" charset="-120"/>
              </a:rPr>
              <a:t>20</a:t>
            </a:r>
            <a:endParaRPr lang="zh-TW" altLang="en-US" sz="2118" b="1" dirty="0">
              <a:solidFill>
                <a:srgbClr val="FF0000"/>
              </a:solidFill>
              <a:latin typeface="Calibri"/>
              <a:ea typeface="新細明體" panose="02020500000000000000" pitchFamily="18" charset="-120"/>
            </a:endParaRPr>
          </a:p>
        </p:txBody>
      </p:sp>
      <p:sp>
        <p:nvSpPr>
          <p:cNvPr id="57" name="矩形 107"/>
          <p:cNvSpPr/>
          <p:nvPr/>
        </p:nvSpPr>
        <p:spPr>
          <a:xfrm>
            <a:off x="5615205" y="4962094"/>
            <a:ext cx="914541" cy="418256"/>
          </a:xfrm>
          <a:prstGeom prst="rect">
            <a:avLst/>
          </a:prstGeom>
        </p:spPr>
        <p:txBody>
          <a:bodyPr wrap="square">
            <a:spAutoFit/>
          </a:bodyPr>
          <a:lstStyle/>
          <a:p>
            <a:pPr defTabSz="899010"/>
            <a:r>
              <a:rPr lang="en-US" altLang="zh-TW" sz="2118" b="1" dirty="0">
                <a:solidFill>
                  <a:srgbClr val="FF0000"/>
                </a:solidFill>
                <a:latin typeface="Calibri"/>
                <a:ea typeface="新細明體" panose="02020500000000000000" pitchFamily="18" charset="-120"/>
              </a:rPr>
              <a:t>0.05</a:t>
            </a:r>
            <a:endParaRPr lang="zh-TW" altLang="en-US" sz="2118" b="1" dirty="0">
              <a:solidFill>
                <a:srgbClr val="FF0000"/>
              </a:solidFill>
              <a:latin typeface="Calibri"/>
              <a:ea typeface="新細明體" panose="02020500000000000000" pitchFamily="18" charset="-120"/>
            </a:endParaRPr>
          </a:p>
        </p:txBody>
      </p:sp>
      <p:sp>
        <p:nvSpPr>
          <p:cNvPr id="58" name="矩形 108"/>
          <p:cNvSpPr/>
          <p:nvPr/>
        </p:nvSpPr>
        <p:spPr>
          <a:xfrm>
            <a:off x="7773400" y="3366432"/>
            <a:ext cx="660758" cy="418256"/>
          </a:xfrm>
          <a:prstGeom prst="rect">
            <a:avLst/>
          </a:prstGeom>
        </p:spPr>
        <p:txBody>
          <a:bodyPr wrap="none">
            <a:spAutoFit/>
          </a:bodyPr>
          <a:lstStyle/>
          <a:p>
            <a:pPr defTabSz="899010"/>
            <a:r>
              <a:rPr lang="en-US" altLang="zh-TW" sz="2118" b="1" dirty="0">
                <a:solidFill>
                  <a:srgbClr val="FF0000"/>
                </a:solidFill>
                <a:latin typeface="times" panose="02020603050405020304" pitchFamily="18" charset="0"/>
                <a:ea typeface="新細明體" panose="02020500000000000000" pitchFamily="18" charset="-120"/>
              </a:rPr>
              <a:t>0.88</a:t>
            </a:r>
            <a:endParaRPr lang="zh-TW" altLang="en-US" sz="2118" b="1" dirty="0">
              <a:solidFill>
                <a:srgbClr val="FF0000"/>
              </a:solidFill>
              <a:latin typeface="Calibri"/>
              <a:ea typeface="新細明體" panose="02020500000000000000" pitchFamily="18" charset="-120"/>
            </a:endParaRPr>
          </a:p>
        </p:txBody>
      </p:sp>
      <p:sp>
        <p:nvSpPr>
          <p:cNvPr id="59" name="矩形 109"/>
          <p:cNvSpPr/>
          <p:nvPr/>
        </p:nvSpPr>
        <p:spPr>
          <a:xfrm>
            <a:off x="7794395" y="4148079"/>
            <a:ext cx="660758" cy="418256"/>
          </a:xfrm>
          <a:prstGeom prst="rect">
            <a:avLst/>
          </a:prstGeom>
        </p:spPr>
        <p:txBody>
          <a:bodyPr wrap="none">
            <a:spAutoFit/>
          </a:bodyPr>
          <a:lstStyle/>
          <a:p>
            <a:pPr defTabSz="899010"/>
            <a:r>
              <a:rPr lang="en-US" altLang="zh-TW" sz="2118" b="1" dirty="0">
                <a:solidFill>
                  <a:srgbClr val="FF0000"/>
                </a:solidFill>
                <a:latin typeface="times" panose="02020603050405020304" pitchFamily="18" charset="0"/>
                <a:ea typeface="新細明體" panose="02020500000000000000" pitchFamily="18" charset="-120"/>
              </a:rPr>
              <a:t>0.12</a:t>
            </a:r>
            <a:endParaRPr lang="zh-TW" altLang="en-US" sz="2118" b="1" dirty="0">
              <a:solidFill>
                <a:srgbClr val="FF0000"/>
              </a:solidFill>
              <a:latin typeface="Calibri"/>
              <a:ea typeface="新細明體" panose="02020500000000000000" pitchFamily="18" charset="-120"/>
            </a:endParaRPr>
          </a:p>
        </p:txBody>
      </p:sp>
      <p:sp>
        <p:nvSpPr>
          <p:cNvPr id="60" name="矩形 110"/>
          <p:cNvSpPr/>
          <p:nvPr/>
        </p:nvSpPr>
        <p:spPr>
          <a:xfrm>
            <a:off x="7851431" y="4886555"/>
            <a:ext cx="455574" cy="418256"/>
          </a:xfrm>
          <a:prstGeom prst="rect">
            <a:avLst/>
          </a:prstGeom>
        </p:spPr>
        <p:txBody>
          <a:bodyPr wrap="none">
            <a:spAutoFit/>
          </a:bodyPr>
          <a:lstStyle/>
          <a:p>
            <a:pPr defTabSz="899010"/>
            <a:r>
              <a:rPr lang="en-US" altLang="zh-TW" sz="2118" b="1" dirty="0">
                <a:solidFill>
                  <a:srgbClr val="FF0000"/>
                </a:solidFill>
                <a:latin typeface="Calibri" panose="020F0502020204030204" pitchFamily="34" charset="0"/>
                <a:ea typeface="新細明體" panose="02020500000000000000" pitchFamily="18" charset="-120"/>
              </a:rPr>
              <a:t>≈</a:t>
            </a:r>
            <a:r>
              <a:rPr lang="en-US" altLang="zh-TW" sz="2118" b="1" dirty="0">
                <a:solidFill>
                  <a:srgbClr val="FF0000"/>
                </a:solidFill>
                <a:latin typeface="times" panose="02020603050405020304" pitchFamily="18" charset="0"/>
                <a:ea typeface="新細明體" panose="02020500000000000000" pitchFamily="18" charset="-120"/>
              </a:rPr>
              <a:t>0</a:t>
            </a:r>
            <a:endParaRPr lang="zh-TW" altLang="en-US" sz="2118" b="1" dirty="0">
              <a:solidFill>
                <a:srgbClr val="FF0000"/>
              </a:solidFill>
              <a:latin typeface="Calibri"/>
              <a:ea typeface="新細明體" panose="02020500000000000000" pitchFamily="18" charset="-120"/>
            </a:endParaRPr>
          </a:p>
        </p:txBody>
      </p:sp>
      <p:graphicFrame>
        <p:nvGraphicFramePr>
          <p:cNvPr id="61" name="Object 12"/>
          <p:cNvGraphicFramePr>
            <a:graphicFrameLocks noChangeAspect="1"/>
          </p:cNvGraphicFramePr>
          <p:nvPr/>
        </p:nvGraphicFramePr>
        <p:xfrm>
          <a:off x="8129080" y="4214450"/>
          <a:ext cx="1840566" cy="836239"/>
        </p:xfrm>
        <a:graphic>
          <a:graphicData uri="http://schemas.openxmlformats.org/presentationml/2006/ole">
            <mc:AlternateContent xmlns:mc="http://schemas.openxmlformats.org/markup-compatibility/2006">
              <mc:Choice xmlns:v="urn:schemas-microsoft-com:vml" Requires="v">
                <p:oleObj name="方程式" r:id="rId33" imgW="977760" imgH="444240" progId="Equation.3">
                  <p:embed/>
                </p:oleObj>
              </mc:Choice>
              <mc:Fallback>
                <p:oleObj name="方程式" r:id="rId33" imgW="977760" imgH="444240" progId="Equation.3">
                  <p:embed/>
                  <p:pic>
                    <p:nvPicPr>
                      <p:cNvPr id="61" name="Object 12"/>
                      <p:cNvPicPr>
                        <a:picLocks noChangeAspect="1" noChangeArrowheads="1"/>
                      </p:cNvPicPr>
                      <p:nvPr/>
                    </p:nvPicPr>
                    <p:blipFill>
                      <a:blip r:embed="rId34"/>
                      <a:srcRect/>
                      <a:stretch>
                        <a:fillRect/>
                      </a:stretch>
                    </p:blipFill>
                    <p:spPr bwMode="auto">
                      <a:xfrm>
                        <a:off x="8129080" y="4214450"/>
                        <a:ext cx="1840566" cy="836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12"/>
          <p:cNvGraphicFramePr>
            <a:graphicFrameLocks noChangeAspect="1"/>
          </p:cNvGraphicFramePr>
          <p:nvPr/>
        </p:nvGraphicFramePr>
        <p:xfrm>
          <a:off x="8120676" y="5033880"/>
          <a:ext cx="1818154" cy="836239"/>
        </p:xfrm>
        <a:graphic>
          <a:graphicData uri="http://schemas.openxmlformats.org/presentationml/2006/ole">
            <mc:AlternateContent xmlns:mc="http://schemas.openxmlformats.org/markup-compatibility/2006">
              <mc:Choice xmlns:v="urn:schemas-microsoft-com:vml" Requires="v">
                <p:oleObj name="方程式" r:id="rId35" imgW="965160" imgH="444240" progId="Equation.3">
                  <p:embed/>
                </p:oleObj>
              </mc:Choice>
              <mc:Fallback>
                <p:oleObj name="方程式" r:id="rId35" imgW="965160" imgH="444240" progId="Equation.3">
                  <p:embed/>
                  <p:pic>
                    <p:nvPicPr>
                      <p:cNvPr id="62" name="Object 12"/>
                      <p:cNvPicPr>
                        <a:picLocks noChangeAspect="1" noChangeArrowheads="1"/>
                      </p:cNvPicPr>
                      <p:nvPr/>
                    </p:nvPicPr>
                    <p:blipFill>
                      <a:blip r:embed="rId36"/>
                      <a:srcRect/>
                      <a:stretch>
                        <a:fillRect/>
                      </a:stretch>
                    </p:blipFill>
                    <p:spPr bwMode="auto">
                      <a:xfrm>
                        <a:off x="8120676" y="5033880"/>
                        <a:ext cx="1818154" cy="836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3" name="文字方塊 63"/>
              <p:cNvSpPr txBox="1"/>
              <p:nvPr/>
            </p:nvSpPr>
            <p:spPr>
              <a:xfrm>
                <a:off x="8510386" y="1815927"/>
                <a:ext cx="1960338" cy="1070549"/>
              </a:xfrm>
              <a:prstGeom prst="rect">
                <a:avLst/>
              </a:prstGeom>
              <a:noFill/>
            </p:spPr>
            <p:txBody>
              <a:bodyPr wrap="square" rtlCol="0">
                <a:spAutoFit/>
              </a:bodyPr>
              <a:lstStyle/>
              <a:p>
                <a:pPr defTabSz="899010"/>
                <a:r>
                  <a:rPr lang="en-US" altLang="zh-TW" sz="2118" b="1" i="1" u="sng" dirty="0">
                    <a:solidFill>
                      <a:prstClr val="black"/>
                    </a:solidFill>
                    <a:latin typeface="Calibri"/>
                    <a:ea typeface="新細明體" panose="02020500000000000000" pitchFamily="18" charset="-120"/>
                  </a:rPr>
                  <a:t>Probability</a:t>
                </a:r>
                <a:r>
                  <a:rPr lang="en-US" altLang="zh-TW" sz="2118" dirty="0">
                    <a:solidFill>
                      <a:prstClr val="black"/>
                    </a:solidFill>
                    <a:latin typeface="Calibri"/>
                    <a:ea typeface="新細明體" panose="02020500000000000000" pitchFamily="18" charset="-120"/>
                  </a:rPr>
                  <a:t>:</a:t>
                </a:r>
              </a:p>
              <a:p>
                <a:pPr marL="302575" indent="-302575" defTabSz="899010">
                  <a:buFont typeface="Wingdings" panose="05000000000000000000" pitchFamily="2" charset="2"/>
                  <a:buChar char="§"/>
                </a:pPr>
                <a14:m>
                  <m:oMath xmlns:m="http://schemas.openxmlformats.org/officeDocument/2006/math">
                    <m:r>
                      <a:rPr lang="en-US" altLang="zh-TW" sz="2118" i="1">
                        <a:solidFill>
                          <a:prstClr val="black"/>
                        </a:solidFill>
                        <a:latin typeface="Cambria Math" panose="02040503050406030204" pitchFamily="18" charset="0"/>
                      </a:rPr>
                      <m:t>0&lt;</m:t>
                    </m:r>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𝑦</m:t>
                        </m:r>
                      </m:e>
                      <m:sub>
                        <m:r>
                          <a:rPr lang="en-US" altLang="zh-TW" sz="2118" i="1">
                            <a:solidFill>
                              <a:prstClr val="black"/>
                            </a:solidFill>
                            <a:latin typeface="Cambria Math" panose="02040503050406030204" pitchFamily="18" charset="0"/>
                          </a:rPr>
                          <m:t>𝑖</m:t>
                        </m:r>
                      </m:sub>
                    </m:sSub>
                    <m:r>
                      <a:rPr lang="en-US" altLang="zh-TW" sz="2118" i="1">
                        <a:solidFill>
                          <a:prstClr val="black"/>
                        </a:solidFill>
                        <a:latin typeface="Cambria Math" panose="02040503050406030204" pitchFamily="18" charset="0"/>
                      </a:rPr>
                      <m:t>&lt;1</m:t>
                    </m:r>
                  </m:oMath>
                </a14:m>
                <a:endParaRPr lang="en-US" altLang="zh-TW" sz="2118" dirty="0">
                  <a:solidFill>
                    <a:prstClr val="black"/>
                  </a:solidFill>
                  <a:latin typeface="Calibri"/>
                  <a:ea typeface="新細明體" panose="02020500000000000000" pitchFamily="18" charset="-120"/>
                </a:endParaRPr>
              </a:p>
              <a:p>
                <a:pPr marL="302575" indent="-302575" defTabSz="899010">
                  <a:buFont typeface="Wingdings" panose="05000000000000000000" pitchFamily="2" charset="2"/>
                  <a:buChar char="§"/>
                </a:pPr>
                <a14:m>
                  <m:oMath xmlns:m="http://schemas.openxmlformats.org/officeDocument/2006/math">
                    <m:nary>
                      <m:naryPr>
                        <m:chr m:val="∑"/>
                        <m:supHide m:val="on"/>
                        <m:ctrlPr>
                          <a:rPr lang="en-US" altLang="zh-TW" sz="2118" i="1">
                            <a:solidFill>
                              <a:prstClr val="black"/>
                            </a:solidFill>
                            <a:latin typeface="Cambria Math" panose="02040503050406030204" pitchFamily="18" charset="0"/>
                          </a:rPr>
                        </m:ctrlPr>
                      </m:naryPr>
                      <m:sub>
                        <m:r>
                          <m:rPr>
                            <m:brk m:alnAt="7"/>
                          </m:rPr>
                          <a:rPr lang="en-US" altLang="zh-TW" sz="2118" i="1">
                            <a:solidFill>
                              <a:prstClr val="black"/>
                            </a:solidFill>
                            <a:latin typeface="Cambria Math" panose="02040503050406030204" pitchFamily="18" charset="0"/>
                          </a:rPr>
                          <m:t>𝑖</m:t>
                        </m:r>
                      </m:sub>
                      <m:sup/>
                      <m:e>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𝑦</m:t>
                            </m:r>
                          </m:e>
                          <m:sub>
                            <m:r>
                              <a:rPr lang="en-US" altLang="zh-TW" sz="2118" i="1">
                                <a:solidFill>
                                  <a:prstClr val="black"/>
                                </a:solidFill>
                                <a:latin typeface="Cambria Math" panose="02040503050406030204" pitchFamily="18" charset="0"/>
                              </a:rPr>
                              <m:t>𝑖</m:t>
                            </m:r>
                          </m:sub>
                        </m:sSub>
                        <m:r>
                          <a:rPr lang="en-US" altLang="zh-TW" sz="2118" i="1">
                            <a:solidFill>
                              <a:prstClr val="black"/>
                            </a:solidFill>
                            <a:latin typeface="Cambria Math" panose="02040503050406030204" pitchFamily="18" charset="0"/>
                          </a:rPr>
                          <m:t>=1</m:t>
                        </m:r>
                      </m:e>
                    </m:nary>
                  </m:oMath>
                </a14:m>
                <a:endParaRPr lang="zh-TW" altLang="en-US" sz="2118" dirty="0">
                  <a:solidFill>
                    <a:prstClr val="black"/>
                  </a:solidFill>
                  <a:latin typeface="Calibri"/>
                  <a:ea typeface="新細明體" panose="02020500000000000000" pitchFamily="18" charset="-120"/>
                </a:endParaRPr>
              </a:p>
            </p:txBody>
          </p:sp>
        </mc:Choice>
        <mc:Fallback xmlns="">
          <p:sp>
            <p:nvSpPr>
              <p:cNvPr id="63" name="文字方塊 63"/>
              <p:cNvSpPr txBox="1">
                <a:spLocks noRot="1" noChangeAspect="1" noMove="1" noResize="1" noEditPoints="1" noAdjustHandles="1" noChangeArrowheads="1" noChangeShapeType="1" noTextEdit="1"/>
              </p:cNvSpPr>
              <p:nvPr/>
            </p:nvSpPr>
            <p:spPr>
              <a:xfrm>
                <a:off x="8510386" y="1815927"/>
                <a:ext cx="1960338" cy="1070549"/>
              </a:xfrm>
              <a:prstGeom prst="rect">
                <a:avLst/>
              </a:prstGeom>
              <a:blipFill>
                <a:blip r:embed="rId37"/>
                <a:stretch>
                  <a:fillRect l="-5161" t="-3529" b="-70588"/>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539C12C3-CC5D-4D44-A090-4E9C0487D322}"/>
              </a:ext>
            </a:extLst>
          </p:cNvPr>
          <p:cNvSpPr txBox="1"/>
          <p:nvPr/>
        </p:nvSpPr>
        <p:spPr>
          <a:xfrm>
            <a:off x="2919177" y="6642715"/>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683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Types</a:t>
            </a:r>
          </a:p>
        </p:txBody>
      </p:sp>
      <p:sp>
        <p:nvSpPr>
          <p:cNvPr id="3" name="Content Placeholder 2"/>
          <p:cNvSpPr>
            <a:spLocks noGrp="1"/>
          </p:cNvSpPr>
          <p:nvPr>
            <p:ph idx="1"/>
          </p:nvPr>
        </p:nvSpPr>
        <p:spPr/>
        <p:txBody>
          <a:bodyPr>
            <a:normAutofit/>
          </a:bodyPr>
          <a:lstStyle/>
          <a:p>
            <a:r>
              <a:rPr lang="en-US" b="1" i="1" dirty="0">
                <a:solidFill>
                  <a:srgbClr val="0070C0"/>
                </a:solidFill>
              </a:rPr>
              <a:t>Supervised</a:t>
            </a:r>
            <a:r>
              <a:rPr lang="en-US" dirty="0"/>
              <a:t>: learning with </a:t>
            </a:r>
            <a:r>
              <a:rPr lang="en-US" dirty="0">
                <a:solidFill>
                  <a:srgbClr val="FF0000"/>
                </a:solidFill>
              </a:rPr>
              <a:t>labeled data</a:t>
            </a:r>
          </a:p>
          <a:p>
            <a:pPr lvl="1"/>
            <a:r>
              <a:rPr lang="en-US" dirty="0"/>
              <a:t>Example: email classification, image classification</a:t>
            </a:r>
          </a:p>
          <a:p>
            <a:pPr lvl="1"/>
            <a:r>
              <a:rPr lang="en-US" dirty="0"/>
              <a:t>Example: regression for predicting real-valued outputs</a:t>
            </a:r>
          </a:p>
          <a:p>
            <a:r>
              <a:rPr lang="en-US" b="1" i="1" dirty="0">
                <a:solidFill>
                  <a:srgbClr val="0070C0"/>
                </a:solidFill>
              </a:rPr>
              <a:t>Unsupervised</a:t>
            </a:r>
            <a:r>
              <a:rPr lang="en-US" dirty="0"/>
              <a:t>: discover patterns in </a:t>
            </a:r>
            <a:r>
              <a:rPr lang="en-US" dirty="0">
                <a:solidFill>
                  <a:srgbClr val="FF0000"/>
                </a:solidFill>
              </a:rPr>
              <a:t>unlabeled data</a:t>
            </a:r>
          </a:p>
          <a:p>
            <a:pPr lvl="1"/>
            <a:r>
              <a:rPr lang="en-US" dirty="0"/>
              <a:t>Example: cluster similar data points</a:t>
            </a:r>
          </a:p>
          <a:p>
            <a:r>
              <a:rPr lang="en-US" b="1" i="1" dirty="0">
                <a:solidFill>
                  <a:srgbClr val="0070C0"/>
                </a:solidFill>
              </a:rPr>
              <a:t>Reinforcement learning</a:t>
            </a:r>
            <a:r>
              <a:rPr lang="en-US" dirty="0"/>
              <a:t>: learn to act based on </a:t>
            </a:r>
            <a:r>
              <a:rPr lang="en-US" dirty="0">
                <a:solidFill>
                  <a:srgbClr val="FF0000"/>
                </a:solidFill>
              </a:rPr>
              <a:t>feedback/reward</a:t>
            </a:r>
          </a:p>
          <a:p>
            <a:pPr lvl="1"/>
            <a:r>
              <a:rPr lang="en-US" dirty="0"/>
              <a:t>Example: learn to play Go  </a:t>
            </a:r>
          </a:p>
          <a:p>
            <a:endParaRPr lang="en-US" dirty="0"/>
          </a:p>
        </p:txBody>
      </p:sp>
      <p:sp>
        <p:nvSpPr>
          <p:cNvPr id="15" name="Content Placeholder 14">
            <a:extLst>
              <a:ext uri="{FF2B5EF4-FFF2-40B4-BE49-F238E27FC236}">
                <a16:creationId xmlns:a16="http://schemas.microsoft.com/office/drawing/2014/main" id="{5001624F-EB08-4EEB-832E-B3373B776CF4}"/>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2057450" y="4454775"/>
            <a:ext cx="2280208" cy="1657402"/>
            <a:chOff x="393134" y="4140200"/>
            <a:chExt cx="2007166" cy="1449419"/>
          </a:xfrm>
        </p:grpSpPr>
        <p:pic>
          <p:nvPicPr>
            <p:cNvPr id="5" name="Picture 4"/>
            <p:cNvPicPr>
              <a:picLocks noChangeAspect="1"/>
            </p:cNvPicPr>
            <p:nvPr/>
          </p:nvPicPr>
          <p:blipFill>
            <a:blip r:embed="rId3"/>
            <a:stretch>
              <a:fillRect/>
            </a:stretch>
          </p:blipFill>
          <p:spPr>
            <a:xfrm>
              <a:off x="393134" y="4140200"/>
              <a:ext cx="800100" cy="1117600"/>
            </a:xfrm>
            <a:prstGeom prst="rect">
              <a:avLst/>
            </a:prstGeom>
          </p:spPr>
        </p:pic>
        <p:sp>
          <p:nvSpPr>
            <p:cNvPr id="6" name="Rectangle 5"/>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r>
                <a:rPr lang="en-US" sz="1235" dirty="0">
                  <a:solidFill>
                    <a:prstClr val="white"/>
                  </a:solidFill>
                  <a:latin typeface="Calibri"/>
                </a:rPr>
                <a:t>class A</a:t>
              </a:r>
            </a:p>
          </p:txBody>
        </p:sp>
        <p:sp>
          <p:nvSpPr>
            <p:cNvPr id="7" name="Rectangle 6"/>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899010"/>
              <a:r>
                <a:rPr lang="en-US" sz="1235" dirty="0">
                  <a:solidFill>
                    <a:prstClr val="white"/>
                  </a:solidFill>
                  <a:latin typeface="Calibri"/>
                </a:rPr>
                <a:t>class B</a:t>
              </a:r>
            </a:p>
          </p:txBody>
        </p:sp>
        <p:cxnSp>
          <p:nvCxnSpPr>
            <p:cNvPr id="8" name="Straight Arrow Connector 7"/>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84625" y="5270671"/>
              <a:ext cx="1215932" cy="318948"/>
            </a:xfrm>
            <a:prstGeom prst="rect">
              <a:avLst/>
            </a:prstGeom>
            <a:noFill/>
          </p:spPr>
          <p:txBody>
            <a:bodyPr wrap="none" rtlCol="0">
              <a:spAutoFit/>
            </a:bodyPr>
            <a:lstStyle/>
            <a:p>
              <a:pPr defTabSz="899010"/>
              <a:r>
                <a:rPr lang="en-US" sz="1770" dirty="0">
                  <a:solidFill>
                    <a:prstClr val="black"/>
                  </a:solidFill>
                  <a:latin typeface="Calibri"/>
                </a:rPr>
                <a:t>Classification</a:t>
              </a:r>
            </a:p>
          </p:txBody>
        </p:sp>
      </p:grpSp>
      <p:grpSp>
        <p:nvGrpSpPr>
          <p:cNvPr id="10" name="Group 9"/>
          <p:cNvGrpSpPr/>
          <p:nvPr/>
        </p:nvGrpSpPr>
        <p:grpSpPr>
          <a:xfrm>
            <a:off x="4992697" y="4318512"/>
            <a:ext cx="2756647" cy="1713457"/>
            <a:chOff x="2806700" y="3998831"/>
            <a:chExt cx="2539492" cy="1678768"/>
          </a:xfrm>
        </p:grpSpPr>
        <p:pic>
          <p:nvPicPr>
            <p:cNvPr id="11" name="Picture 10" descr="m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12" name="TextBox 11"/>
            <p:cNvSpPr txBox="1"/>
            <p:nvPr/>
          </p:nvSpPr>
          <p:spPr>
            <a:xfrm>
              <a:off x="3566292" y="5320268"/>
              <a:ext cx="1085158" cy="357331"/>
            </a:xfrm>
            <a:prstGeom prst="rect">
              <a:avLst/>
            </a:prstGeom>
            <a:noFill/>
          </p:spPr>
          <p:txBody>
            <a:bodyPr wrap="none" rtlCol="0">
              <a:spAutoFit/>
            </a:bodyPr>
            <a:lstStyle/>
            <a:p>
              <a:pPr defTabSz="899010"/>
              <a:r>
                <a:rPr lang="en-US" sz="1770" dirty="0">
                  <a:solidFill>
                    <a:prstClr val="black"/>
                  </a:solidFill>
                  <a:latin typeface="Calibri"/>
                </a:rPr>
                <a:t>Regression</a:t>
              </a:r>
            </a:p>
          </p:txBody>
        </p:sp>
      </p:grpSp>
      <p:grpSp>
        <p:nvGrpSpPr>
          <p:cNvPr id="13" name="Group 12"/>
          <p:cNvGrpSpPr/>
          <p:nvPr/>
        </p:nvGrpSpPr>
        <p:grpSpPr>
          <a:xfrm>
            <a:off x="8384709" y="4518313"/>
            <a:ext cx="1650552" cy="1467584"/>
            <a:chOff x="6435174" y="4070350"/>
            <a:chExt cx="1870626" cy="1663262"/>
          </a:xfrm>
        </p:grpSpPr>
        <p:pic>
          <p:nvPicPr>
            <p:cNvPr id="14" name="Picture 13"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sp>
          <p:nvSpPr>
            <p:cNvPr id="17" name="TextBox 16"/>
            <p:cNvSpPr txBox="1"/>
            <p:nvPr/>
          </p:nvSpPr>
          <p:spPr>
            <a:xfrm>
              <a:off x="6910680" y="5320268"/>
              <a:ext cx="1250060" cy="413344"/>
            </a:xfrm>
            <a:prstGeom prst="rect">
              <a:avLst/>
            </a:prstGeom>
            <a:noFill/>
          </p:spPr>
          <p:txBody>
            <a:bodyPr wrap="none" rtlCol="0">
              <a:spAutoFit/>
            </a:bodyPr>
            <a:lstStyle/>
            <a:p>
              <a:pPr defTabSz="899010"/>
              <a:r>
                <a:rPr lang="en-US" sz="1770" dirty="0">
                  <a:solidFill>
                    <a:prstClr val="black"/>
                  </a:solidFill>
                  <a:latin typeface="Calibri"/>
                </a:rPr>
                <a:t>Clustering</a:t>
              </a:r>
            </a:p>
          </p:txBody>
        </p:sp>
      </p:grpSp>
      <p:sp>
        <p:nvSpPr>
          <p:cNvPr id="16" name="TextBox 15"/>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spTree>
    <p:extLst>
      <p:ext uri="{BB962C8B-B14F-4D97-AF65-F5344CB8AC3E}">
        <p14:creationId xmlns:p14="http://schemas.microsoft.com/office/powerpoint/2010/main" val="4122731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FF0000"/>
                    </a:solidFill>
                  </a:rPr>
                  <a:t>Non-linear activations </a:t>
                </a:r>
                <a:r>
                  <a:rPr lang="en-US" dirty="0"/>
                  <a:t>are needed to learn complex (non-linear) data representations</a:t>
                </a:r>
              </a:p>
              <a:p>
                <a:pPr lvl="1"/>
                <a:r>
                  <a:rPr lang="en-US" dirty="0"/>
                  <a:t>Otherwise, NNs would be just a linear function (such as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1</m:t>
                        </m:r>
                      </m:sub>
                    </m:sSub>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2</m:t>
                        </m:r>
                      </m:sub>
                    </m:sSub>
                    <m:r>
                      <a:rPr lang="en-US" i="1">
                        <a:latin typeface="Cambria Math" charset="0"/>
                      </a:rPr>
                      <m:t>𝑥</m:t>
                    </m:r>
                    <m:r>
                      <a:rPr lang="en-US" i="1">
                        <a:latin typeface="Cambria Math" charset="0"/>
                      </a:rPr>
                      <m:t>=</m:t>
                    </m:r>
                    <m:r>
                      <a:rPr lang="en-US" i="1">
                        <a:latin typeface="Cambria Math" charset="0"/>
                      </a:rPr>
                      <m:t>𝑊𝑥</m:t>
                    </m:r>
                  </m:oMath>
                </a14:m>
                <a:r>
                  <a:rPr lang="en-US" dirty="0"/>
                  <a:t>) </a:t>
                </a:r>
                <a:endParaRPr lang="el-GR" dirty="0"/>
              </a:p>
              <a:p>
                <a:pPr lvl="1"/>
                <a:r>
                  <a:rPr lang="en-US" dirty="0"/>
                  <a:t>NNs with large number of layers (and neurons) can approximate more complex functions </a:t>
                </a:r>
              </a:p>
              <a:p>
                <a:pPr lvl="2"/>
                <a:r>
                  <a:rPr lang="en-US" dirty="0"/>
                  <a:t>Figure: more neurons improve representation (but, may overfit)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4505D22-915A-4BFD-AC34-273AF8100FF8}"/>
              </a:ext>
            </a:extLst>
          </p:cNvPr>
          <p:cNvSpPr>
            <a:spLocks noGrp="1"/>
          </p:cNvSpPr>
          <p:nvPr>
            <p:ph idx="10"/>
          </p:nvPr>
        </p:nvSpPr>
        <p:spPr/>
        <p:txBody>
          <a:bodyPr/>
          <a:lstStyle/>
          <a:p>
            <a:r>
              <a:rPr lang="en-US" dirty="0"/>
              <a:t>Introduction to Neural Networks</a:t>
            </a:r>
          </a:p>
          <a:p>
            <a:endParaRPr lang="en-US" dirty="0"/>
          </a:p>
        </p:txBody>
      </p:sp>
      <p:pic>
        <p:nvPicPr>
          <p:cNvPr id="5" name="Εικόνα 3"/>
          <p:cNvPicPr>
            <a:picLocks noChangeAspect="1"/>
          </p:cNvPicPr>
          <p:nvPr/>
        </p:nvPicPr>
        <p:blipFill>
          <a:blip r:embed="rId3"/>
          <a:stretch>
            <a:fillRect/>
          </a:stretch>
        </p:blipFill>
        <p:spPr>
          <a:xfrm>
            <a:off x="2472362" y="3746682"/>
            <a:ext cx="7435826" cy="2668532"/>
          </a:xfrm>
          <a:prstGeom prst="rect">
            <a:avLst/>
          </a:prstGeom>
        </p:spPr>
      </p:pic>
      <p:sp>
        <p:nvSpPr>
          <p:cNvPr id="7" name="TextBox 6"/>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4"/>
              </a:rPr>
              <a:t>http://cs231n.github.io/assets/nn1/layer_sizes.jpeg</a:t>
            </a:r>
            <a:endParaRPr lang="en-US" sz="882" dirty="0">
              <a:solidFill>
                <a:prstClr val="black"/>
              </a:solidFill>
              <a:latin typeface="Calibri"/>
            </a:endParaRPr>
          </a:p>
        </p:txBody>
      </p:sp>
    </p:spTree>
    <p:extLst>
      <p:ext uri="{BB962C8B-B14F-4D97-AF65-F5344CB8AC3E}">
        <p14:creationId xmlns:p14="http://schemas.microsoft.com/office/powerpoint/2010/main" val="176420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Sigmoid</a:t>
            </a:r>
          </a:p>
        </p:txBody>
      </p:sp>
      <p:sp>
        <p:nvSpPr>
          <p:cNvPr id="3" name="Content Placeholder 2"/>
          <p:cNvSpPr>
            <a:spLocks noGrp="1"/>
          </p:cNvSpPr>
          <p:nvPr>
            <p:ph idx="1"/>
          </p:nvPr>
        </p:nvSpPr>
        <p:spPr/>
        <p:txBody>
          <a:bodyPr/>
          <a:lstStyle/>
          <a:p>
            <a:r>
              <a:rPr lang="en-US" b="1" i="1" dirty="0">
                <a:solidFill>
                  <a:srgbClr val="0070C0"/>
                </a:solidFill>
              </a:rPr>
              <a:t>Sigmoid function </a:t>
            </a:r>
            <a:r>
              <a:rPr lang="el-GR" dirty="0"/>
              <a:t>σ</a:t>
            </a:r>
            <a:r>
              <a:rPr lang="en-US" dirty="0"/>
              <a:t>: takes a real-valued number and “squashes” it into the range between 0 and 1</a:t>
            </a:r>
          </a:p>
          <a:p>
            <a:pPr lvl="1"/>
            <a:r>
              <a:rPr lang="en-US" dirty="0"/>
              <a:t>The output can be interpreted as the firing rate of a biological neuron</a:t>
            </a:r>
          </a:p>
          <a:p>
            <a:pPr lvl="2"/>
            <a:r>
              <a:rPr lang="en-US" dirty="0"/>
              <a:t>Not firing = 0; Fully firing = 1</a:t>
            </a:r>
          </a:p>
          <a:p>
            <a:pPr lvl="1"/>
            <a:r>
              <a:rPr lang="en-US" dirty="0"/>
              <a:t>When the neuron’s activation are 0 or 1, sigmoid neurons saturate</a:t>
            </a:r>
          </a:p>
          <a:p>
            <a:pPr lvl="2"/>
            <a:r>
              <a:rPr lang="en-US" dirty="0"/>
              <a:t>Gradients at these regions are almost zero (almost no signal will flow) </a:t>
            </a:r>
          </a:p>
          <a:p>
            <a:pPr lvl="1"/>
            <a:r>
              <a:rPr lang="en-US" dirty="0"/>
              <a:t>Sigmoid activations are less common in modern NNs</a:t>
            </a:r>
          </a:p>
          <a:p>
            <a:endParaRPr lang="en-US" dirty="0"/>
          </a:p>
          <a:p>
            <a:endParaRPr lang="en-US" dirty="0"/>
          </a:p>
        </p:txBody>
      </p:sp>
      <p:sp>
        <p:nvSpPr>
          <p:cNvPr id="7" name="Content Placeholder 6">
            <a:extLst>
              <a:ext uri="{FF2B5EF4-FFF2-40B4-BE49-F238E27FC236}">
                <a16:creationId xmlns:a16="http://schemas.microsoft.com/office/drawing/2014/main" id="{CA6211D1-CE35-4870-8EC5-E585E6537AA4}"/>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pic>
        <p:nvPicPr>
          <p:cNvPr id="8" name="Εικόνα 12"/>
          <p:cNvPicPr>
            <a:picLocks noChangeAspect="1"/>
          </p:cNvPicPr>
          <p:nvPr/>
        </p:nvPicPr>
        <p:blipFill>
          <a:blip r:embed="rId3"/>
          <a:stretch>
            <a:fillRect/>
          </a:stretch>
        </p:blipFill>
        <p:spPr>
          <a:xfrm>
            <a:off x="4158975" y="4064365"/>
            <a:ext cx="3240360" cy="230004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526408" y="4875037"/>
                <a:ext cx="1109278" cy="27161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l-GR" sz="1765" i="1">
                              <a:solidFill>
                                <a:prstClr val="black"/>
                              </a:solidFill>
                              <a:latin typeface="Cambria Math" panose="02040503050406030204" pitchFamily="18" charset="0"/>
                            </a:rPr>
                          </m:ctrlPr>
                        </m:sSupPr>
                        <m:e>
                          <m:r>
                            <a:rPr lang="el-GR" sz="1765" i="1">
                              <a:solidFill>
                                <a:prstClr val="black"/>
                              </a:solidFill>
                              <a:latin typeface="Cambria Math" panose="02040503050406030204" pitchFamily="18" charset="0"/>
                              <a:ea typeface="Cambria Math" panose="02040503050406030204" pitchFamily="18" charset="0"/>
                            </a:rPr>
                            <m:t>ℝ</m:t>
                          </m:r>
                        </m:e>
                        <m:sup>
                          <m:r>
                            <a:rPr lang="en-US" sz="1765" i="1">
                              <a:solidFill>
                                <a:prstClr val="black"/>
                              </a:solidFill>
                              <a:latin typeface="Cambria Math" charset="0"/>
                            </a:rPr>
                            <m:t>𝑛</m:t>
                          </m:r>
                        </m:sup>
                      </m:sSup>
                      <m:r>
                        <a:rPr lang="is-IS" sz="1765" i="1">
                          <a:solidFill>
                            <a:prstClr val="black"/>
                          </a:solidFill>
                          <a:latin typeface="Cambria Math" charset="0"/>
                        </a:rPr>
                        <m:t>→</m:t>
                      </m:r>
                      <m:d>
                        <m:dPr>
                          <m:begChr m:val="["/>
                          <m:endChr m:val="]"/>
                          <m:ctrlPr>
                            <a:rPr lang="mr-IN" sz="1765" i="1">
                              <a:solidFill>
                                <a:prstClr val="black"/>
                              </a:solidFill>
                              <a:latin typeface="Cambria Math" panose="02040503050406030204" pitchFamily="18" charset="0"/>
                            </a:rPr>
                          </m:ctrlPr>
                        </m:dPr>
                        <m:e>
                          <m:r>
                            <a:rPr lang="en-US" sz="1765" i="1">
                              <a:solidFill>
                                <a:prstClr val="black"/>
                              </a:solidFill>
                              <a:latin typeface="Cambria Math" charset="0"/>
                            </a:rPr>
                            <m:t>0,1</m:t>
                          </m:r>
                        </m:e>
                      </m:d>
                    </m:oMath>
                  </m:oMathPara>
                </a14:m>
                <a:endParaRPr lang="el-GR" sz="1765" i="1" dirty="0">
                  <a:solidFill>
                    <a:prstClr val="black"/>
                  </a:solidFill>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26408" y="4875037"/>
                <a:ext cx="1109278" cy="271613"/>
              </a:xfrm>
              <a:prstGeom prst="rect">
                <a:avLst/>
              </a:prstGeom>
              <a:blipFill>
                <a:blip r:embed="rId4"/>
                <a:stretch>
                  <a:fillRect l="-4494"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683850" y="6251994"/>
                <a:ext cx="444755"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𝑥</m:t>
                      </m:r>
                    </m:oMath>
                  </m:oMathPara>
                </a14:m>
                <a:endParaRPr lang="en-US" sz="1770" dirty="0">
                  <a:solidFill>
                    <a:prstClr val="black"/>
                  </a:solidFill>
                  <a:latin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683850" y="6251994"/>
                <a:ext cx="444755" cy="3647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536132" y="4884708"/>
                <a:ext cx="495770"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𝑓</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𝑥</m:t>
                          </m:r>
                        </m:e>
                      </m:d>
                    </m:oMath>
                  </m:oMathPara>
                </a14:m>
                <a:endParaRPr lang="en-US" sz="1770"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36132" y="4884708"/>
                <a:ext cx="495770" cy="364715"/>
              </a:xfrm>
              <a:prstGeom prst="rect">
                <a:avLst/>
              </a:prstGeom>
              <a:blipFill>
                <a:blip r:embed="rId6"/>
                <a:stretch>
                  <a:fillRect l="-2500" r="-5000" b="-13333"/>
                </a:stretch>
              </a:blipFill>
            </p:spPr>
            <p:txBody>
              <a:bodyPr/>
              <a:lstStyle/>
              <a:p>
                <a:r>
                  <a:rPr lang="en-US">
                    <a:noFill/>
                  </a:rPr>
                  <a:t> </a:t>
                </a:r>
              </a:p>
            </p:txBody>
          </p:sp>
        </mc:Fallback>
      </mc:AlternateContent>
    </p:spTree>
    <p:extLst>
      <p:ext uri="{BB962C8B-B14F-4D97-AF65-F5344CB8AC3E}">
        <p14:creationId xmlns:p14="http://schemas.microsoft.com/office/powerpoint/2010/main" val="906045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Tanh</a:t>
                </a:r>
                <a:r>
                  <a:rPr lang="en-US" b="1" i="1" dirty="0">
                    <a:solidFill>
                      <a:srgbClr val="0070C0"/>
                    </a:solidFill>
                  </a:rPr>
                  <a:t> function</a:t>
                </a:r>
                <a:r>
                  <a:rPr lang="en-US" dirty="0"/>
                  <a:t>: takes a real-valued number and “squashes” it into range between -1 and 1</a:t>
                </a:r>
              </a:p>
              <a:p>
                <a:pPr lvl="1"/>
                <a:r>
                  <a:rPr lang="en-US" dirty="0"/>
                  <a:t>Like sigmoid, </a:t>
                </a:r>
                <a:r>
                  <a:rPr lang="en-US" dirty="0" err="1"/>
                  <a:t>tanh</a:t>
                </a:r>
                <a:r>
                  <a:rPr lang="en-US" dirty="0"/>
                  <a:t> neurons saturate</a:t>
                </a:r>
              </a:p>
              <a:p>
                <a:pPr lvl="1"/>
                <a:r>
                  <a:rPr lang="en-US" dirty="0"/>
                  <a:t>Unlike sigmoid, the output is zero-centered</a:t>
                </a:r>
              </a:p>
              <a:p>
                <a:pPr lvl="2"/>
                <a:r>
                  <a:rPr lang="en-US" dirty="0"/>
                  <a:t>It is therefore preferred than sigmoid</a:t>
                </a:r>
              </a:p>
              <a:p>
                <a:pPr lvl="1"/>
                <a:r>
                  <a:rPr lang="en-US" dirty="0"/>
                  <a:t>Tanh is a scaled sigmoid: </a:t>
                </a:r>
                <a14:m>
                  <m:oMath xmlns:m="http://schemas.openxmlformats.org/officeDocument/2006/math">
                    <m:r>
                      <m:rPr>
                        <m:sty m:val="p"/>
                      </m:rPr>
                      <a:rPr lang="en-US" i="1" dirty="0" smtClean="0">
                        <a:latin typeface="Cambria Math" panose="02040503050406030204" pitchFamily="18" charset="0"/>
                      </a:rPr>
                      <m:t>tanh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)=2∙</m:t>
                    </m:r>
                    <m:r>
                      <a:rPr lang="el-GR" i="1" dirty="0">
                        <a:latin typeface="Cambria Math" panose="02040503050406030204" pitchFamily="18" charset="0"/>
                        <a:cs typeface="Calibri" panose="020F0502020204030204" pitchFamily="34" charset="0"/>
                      </a:rPr>
                      <m:t>𝜎</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38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B2DE8FC-2A94-4094-B27E-CCDBEA881FD5}"/>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pic>
        <p:nvPicPr>
          <p:cNvPr id="8" name="Εικόνα 4"/>
          <p:cNvPicPr>
            <a:picLocks noChangeAspect="1"/>
          </p:cNvPicPr>
          <p:nvPr/>
        </p:nvPicPr>
        <p:blipFill>
          <a:blip r:embed="rId4"/>
          <a:stretch>
            <a:fillRect/>
          </a:stretch>
        </p:blipFill>
        <p:spPr>
          <a:xfrm>
            <a:off x="3635396" y="3746683"/>
            <a:ext cx="3340064" cy="235481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547288" y="4666020"/>
                <a:ext cx="1277594" cy="27161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l-GR" sz="1765" i="1">
                              <a:solidFill>
                                <a:prstClr val="black"/>
                              </a:solidFill>
                              <a:latin typeface="Cambria Math" panose="02040503050406030204" pitchFamily="18" charset="0"/>
                            </a:rPr>
                          </m:ctrlPr>
                        </m:sSupPr>
                        <m:e>
                          <m:r>
                            <a:rPr lang="el-GR" sz="1765" i="1">
                              <a:solidFill>
                                <a:prstClr val="black"/>
                              </a:solidFill>
                              <a:latin typeface="Cambria Math" panose="02040503050406030204" pitchFamily="18" charset="0"/>
                              <a:ea typeface="Cambria Math" panose="02040503050406030204" pitchFamily="18" charset="0"/>
                            </a:rPr>
                            <m:t>ℝ</m:t>
                          </m:r>
                        </m:e>
                        <m:sup>
                          <m:r>
                            <a:rPr lang="en-US" sz="1765" i="1">
                              <a:solidFill>
                                <a:prstClr val="black"/>
                              </a:solidFill>
                              <a:latin typeface="Cambria Math" charset="0"/>
                            </a:rPr>
                            <m:t>𝑛</m:t>
                          </m:r>
                        </m:sup>
                      </m:sSup>
                      <m:r>
                        <a:rPr lang="is-IS" sz="1765" i="1">
                          <a:solidFill>
                            <a:prstClr val="black"/>
                          </a:solidFill>
                          <a:latin typeface="Cambria Math" charset="0"/>
                        </a:rPr>
                        <m:t>→</m:t>
                      </m:r>
                      <m:d>
                        <m:dPr>
                          <m:begChr m:val="["/>
                          <m:endChr m:val="]"/>
                          <m:ctrlPr>
                            <a:rPr lang="mr-IN" sz="1765" i="1">
                              <a:solidFill>
                                <a:prstClr val="black"/>
                              </a:solidFill>
                              <a:latin typeface="Cambria Math" panose="02040503050406030204" pitchFamily="18" charset="0"/>
                            </a:rPr>
                          </m:ctrlPr>
                        </m:dPr>
                        <m:e>
                          <m:r>
                            <a:rPr lang="en-US" sz="1765" i="1">
                              <a:solidFill>
                                <a:prstClr val="black"/>
                              </a:solidFill>
                              <a:latin typeface="Cambria Math" charset="0"/>
                              <a:ea typeface="Cambria Math" charset="0"/>
                              <a:cs typeface="Cambria Math" charset="0"/>
                            </a:rPr>
                            <m:t>−1</m:t>
                          </m:r>
                          <m:r>
                            <a:rPr lang="en-US" sz="1765" i="1">
                              <a:solidFill>
                                <a:prstClr val="black"/>
                              </a:solidFill>
                              <a:latin typeface="Cambria Math" charset="0"/>
                            </a:rPr>
                            <m:t>,1</m:t>
                          </m:r>
                        </m:e>
                      </m:d>
                    </m:oMath>
                  </m:oMathPara>
                </a14:m>
                <a:endParaRPr lang="el-GR" sz="1765" i="1" dirty="0">
                  <a:solidFill>
                    <a:prstClr val="black"/>
                  </a:solidFill>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47288" y="4666020"/>
                <a:ext cx="1277594" cy="271613"/>
              </a:xfrm>
              <a:prstGeom prst="rect">
                <a:avLst/>
              </a:prstGeom>
              <a:blipFill>
                <a:blip r:embed="rId5"/>
                <a:stretch>
                  <a:fillRect l="-392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9975" y="6033996"/>
                <a:ext cx="444755"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𝑥</m:t>
                      </m:r>
                    </m:oMath>
                  </m:oMathPara>
                </a14:m>
                <a:endParaRPr lang="en-US" sz="1770" dirty="0">
                  <a:solidFill>
                    <a:prstClr val="black"/>
                  </a:solidFill>
                  <a:latin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9975" y="6033996"/>
                <a:ext cx="444755" cy="3647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48721" y="4699730"/>
                <a:ext cx="495770"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𝑓</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𝑥</m:t>
                          </m:r>
                        </m:e>
                      </m:d>
                    </m:oMath>
                  </m:oMathPara>
                </a14:m>
                <a:endParaRPr lang="en-US" sz="1770"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048721" y="4699730"/>
                <a:ext cx="495770" cy="364715"/>
              </a:xfrm>
              <a:prstGeom prst="rect">
                <a:avLst/>
              </a:prstGeom>
              <a:blipFill>
                <a:blip r:embed="rId7"/>
                <a:stretch>
                  <a:fillRect l="-2564" r="-5128" b="-13793"/>
                </a:stretch>
              </a:blipFill>
            </p:spPr>
            <p:txBody>
              <a:bodyPr/>
              <a:lstStyle/>
              <a:p>
                <a:r>
                  <a:rPr lang="en-US">
                    <a:noFill/>
                  </a:rPr>
                  <a:t> </a:t>
                </a:r>
              </a:p>
            </p:txBody>
          </p:sp>
        </mc:Fallback>
      </mc:AlternateContent>
    </p:spTree>
    <p:extLst>
      <p:ext uri="{BB962C8B-B14F-4D97-AF65-F5344CB8AC3E}">
        <p14:creationId xmlns:p14="http://schemas.microsoft.com/office/powerpoint/2010/main" val="323557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ReLU</a:t>
                </a:r>
                <a:r>
                  <a:rPr lang="en-US" dirty="0"/>
                  <a:t> (Rectified Linear Unit): takes a real-valued number and thresholds it at zero</a:t>
                </a:r>
              </a:p>
              <a:p>
                <a:pPr marL="0" indent="806867">
                  <a:buNone/>
                </a:pP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 </m:t>
                    </m:r>
                    <m:r>
                      <m:rPr>
                        <m:sty m:val="p"/>
                      </m:rPr>
                      <a:rPr lang="en-US">
                        <a:latin typeface="Cambria Math" panose="02040503050406030204" pitchFamily="18" charset="0"/>
                      </a:rPr>
                      <m:t>max</m:t>
                    </m:r>
                    <m:r>
                      <a:rPr lang="en-US">
                        <a:latin typeface="Cambria Math" panose="02040503050406030204" pitchFamily="18" charset="0"/>
                      </a:rPr>
                      <m:t>(0,</m:t>
                    </m:r>
                    <m:r>
                      <a:rPr lang="en-US">
                        <a:latin typeface="Cambria Math" panose="02040503050406030204" pitchFamily="18" charset="0"/>
                      </a:rPr>
                      <m:t>𝑥</m:t>
                    </m:r>
                    <m:r>
                      <a:rPr lang="en-US">
                        <a:latin typeface="Cambria Math" panose="02040503050406030204" pitchFamily="18" charset="0"/>
                      </a:rPr>
                      <m:t>)</m:t>
                    </m:r>
                  </m:oMath>
                </a14:m>
                <a:endParaRPr lang="el-GR" dirty="0"/>
              </a:p>
              <a:p>
                <a:pPr lvl="1"/>
                <a:endParaRPr lang="en-US" sz="706"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58BFBF77-F994-45F1-B595-5D00D9767D71}"/>
              </a:ext>
            </a:extLst>
          </p:cNvPr>
          <p:cNvSpPr>
            <a:spLocks noGrp="1"/>
          </p:cNvSpPr>
          <p:nvPr>
            <p:ph idx="10"/>
          </p:nvPr>
        </p:nvSpPr>
        <p:spPr/>
        <p:txBody>
          <a:bodyPr/>
          <a:lstStyle/>
          <a:p>
            <a:r>
              <a:rPr lang="en-US" dirty="0"/>
              <a:t>Introduction to Neural Networks</a:t>
            </a:r>
          </a:p>
          <a:p>
            <a:endParaRPr lang="en-US" dirty="0"/>
          </a:p>
        </p:txBody>
      </p:sp>
      <p:sp>
        <p:nvSpPr>
          <p:cNvPr id="9" name="Content Placeholder 2">
            <a:extLst>
              <a:ext uri="{FF2B5EF4-FFF2-40B4-BE49-F238E27FC236}">
                <a16:creationId xmlns:a16="http://schemas.microsoft.com/office/drawing/2014/main" id="{576C84E7-8937-4B67-868E-6946BB85D5D8}"/>
              </a:ext>
            </a:extLst>
          </p:cNvPr>
          <p:cNvSpPr txBox="1">
            <a:spLocks/>
          </p:cNvSpPr>
          <p:nvPr/>
        </p:nvSpPr>
        <p:spPr>
          <a:xfrm>
            <a:off x="1906757" y="2955723"/>
            <a:ext cx="4697535" cy="3586564"/>
          </a:xfrm>
          <a:prstGeom prst="rect">
            <a:avLst/>
          </a:prstGeom>
        </p:spPr>
        <p:txBody>
          <a:bodyPr vert="horz" lIns="80682" tIns="40341" rIns="80682" bIns="40341"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7522" lvl="1" indent="-200316" defTabSz="806799">
              <a:buClr>
                <a:srgbClr val="1F497D"/>
              </a:buClr>
            </a:pPr>
            <a:r>
              <a:rPr lang="en-US" sz="1588" dirty="0">
                <a:solidFill>
                  <a:prstClr val="black"/>
                </a:solidFill>
              </a:rPr>
              <a:t>Most modern deep NNs use </a:t>
            </a:r>
            <a:r>
              <a:rPr lang="en-US" sz="1588" dirty="0" err="1">
                <a:solidFill>
                  <a:prstClr val="black"/>
                </a:solidFill>
              </a:rPr>
              <a:t>ReLU</a:t>
            </a:r>
            <a:r>
              <a:rPr lang="en-US" sz="1588" dirty="0">
                <a:solidFill>
                  <a:prstClr val="black"/>
                </a:solidFill>
              </a:rPr>
              <a:t> activations </a:t>
            </a:r>
          </a:p>
          <a:p>
            <a:pPr marL="557522" lvl="1" indent="-200316" defTabSz="806799">
              <a:buClr>
                <a:srgbClr val="1F497D"/>
              </a:buClr>
            </a:pPr>
            <a:r>
              <a:rPr lang="en-US" sz="1588" dirty="0" err="1">
                <a:solidFill>
                  <a:prstClr val="black"/>
                </a:solidFill>
              </a:rPr>
              <a:t>ReLU</a:t>
            </a:r>
            <a:r>
              <a:rPr lang="en-US" sz="1588" dirty="0">
                <a:solidFill>
                  <a:prstClr val="black"/>
                </a:solidFill>
              </a:rPr>
              <a:t> is fast to compute </a:t>
            </a:r>
          </a:p>
          <a:p>
            <a:pPr marL="858697" lvl="2" indent="-204518" defTabSz="806799">
              <a:buClr>
                <a:srgbClr val="1F497D"/>
              </a:buClr>
            </a:pPr>
            <a:r>
              <a:rPr lang="en-US" sz="1412" dirty="0">
                <a:solidFill>
                  <a:prstClr val="black"/>
                </a:solidFill>
              </a:rPr>
              <a:t>Compared to sigmoid, tanh </a:t>
            </a:r>
          </a:p>
          <a:p>
            <a:pPr marL="858697" lvl="2" indent="-204518" defTabSz="806799">
              <a:buClr>
                <a:srgbClr val="1F497D"/>
              </a:buClr>
            </a:pPr>
            <a:r>
              <a:rPr lang="en-US" sz="1412" dirty="0">
                <a:solidFill>
                  <a:prstClr val="black"/>
                </a:solidFill>
              </a:rPr>
              <a:t>Simply threshold a matrix at zero</a:t>
            </a:r>
          </a:p>
          <a:p>
            <a:pPr marL="557522" lvl="1" indent="-200316" defTabSz="806799">
              <a:buClr>
                <a:srgbClr val="1F497D"/>
              </a:buClr>
            </a:pPr>
            <a:r>
              <a:rPr lang="en-US" sz="1588" dirty="0">
                <a:solidFill>
                  <a:prstClr val="black"/>
                </a:solidFill>
              </a:rPr>
              <a:t>Accelerates the convergence of gradient descent</a:t>
            </a:r>
          </a:p>
          <a:p>
            <a:pPr marL="858697" lvl="2" indent="-204518" defTabSz="806799">
              <a:buClr>
                <a:srgbClr val="1F497D"/>
              </a:buClr>
            </a:pPr>
            <a:r>
              <a:rPr lang="en-US" sz="1412" dirty="0">
                <a:solidFill>
                  <a:prstClr val="black"/>
                </a:solidFill>
              </a:rPr>
              <a:t>Due to linear, non-saturating form </a:t>
            </a:r>
          </a:p>
          <a:p>
            <a:pPr marL="557522" lvl="1" indent="-200316" defTabSz="806799">
              <a:buClr>
                <a:srgbClr val="1F497D"/>
              </a:buClr>
            </a:pPr>
            <a:r>
              <a:rPr lang="en-US" sz="1588" dirty="0">
                <a:solidFill>
                  <a:prstClr val="black"/>
                </a:solidFill>
              </a:rPr>
              <a:t>Prevents the gradient vanishing problem</a:t>
            </a:r>
          </a:p>
          <a:p>
            <a:pPr marL="254947" indent="-254947" defTabSz="806799">
              <a:buClr>
                <a:srgbClr val="1F497D"/>
              </a:buClr>
            </a:pPr>
            <a:endParaRPr lang="en-US" sz="1765" dirty="0">
              <a:solidFill>
                <a:prstClr val="black"/>
              </a:solidFill>
            </a:endParaRPr>
          </a:p>
        </p:txBody>
      </p:sp>
      <p:pic>
        <p:nvPicPr>
          <p:cNvPr id="8" name="Εικόνα 5"/>
          <p:cNvPicPr>
            <a:picLocks noChangeAspect="1"/>
          </p:cNvPicPr>
          <p:nvPr/>
        </p:nvPicPr>
        <p:blipFill>
          <a:blip r:embed="rId4"/>
          <a:stretch>
            <a:fillRect/>
          </a:stretch>
        </p:blipFill>
        <p:spPr>
          <a:xfrm>
            <a:off x="6921974" y="2567260"/>
            <a:ext cx="3463503" cy="2477108"/>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383313" y="2347407"/>
                <a:ext cx="952184" cy="27161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l-GR" sz="1765" i="1">
                              <a:solidFill>
                                <a:prstClr val="black"/>
                              </a:solidFill>
                              <a:latin typeface="Cambria Math" panose="02040503050406030204" pitchFamily="18" charset="0"/>
                            </a:rPr>
                          </m:ctrlPr>
                        </m:sSupPr>
                        <m:e>
                          <m:r>
                            <a:rPr lang="el-GR" sz="1765" i="1">
                              <a:solidFill>
                                <a:prstClr val="black"/>
                              </a:solidFill>
                              <a:latin typeface="Cambria Math" panose="02040503050406030204" pitchFamily="18" charset="0"/>
                              <a:ea typeface="Cambria Math" panose="02040503050406030204" pitchFamily="18" charset="0"/>
                            </a:rPr>
                            <m:t>ℝ</m:t>
                          </m:r>
                        </m:e>
                        <m:sup>
                          <m:r>
                            <a:rPr lang="en-US" sz="1765" i="1">
                              <a:solidFill>
                                <a:prstClr val="black"/>
                              </a:solidFill>
                              <a:latin typeface="Cambria Math" charset="0"/>
                            </a:rPr>
                            <m:t>𝑛</m:t>
                          </m:r>
                        </m:sup>
                      </m:sSup>
                      <m:r>
                        <a:rPr lang="is-IS" sz="1765" i="1">
                          <a:solidFill>
                            <a:prstClr val="black"/>
                          </a:solidFill>
                          <a:latin typeface="Cambria Math" charset="0"/>
                        </a:rPr>
                        <m:t>→</m:t>
                      </m:r>
                      <m:sSubSup>
                        <m:sSubSupPr>
                          <m:ctrlPr>
                            <a:rPr lang="en-US" sz="1765" i="1">
                              <a:solidFill>
                                <a:prstClr val="black"/>
                              </a:solidFill>
                              <a:latin typeface="Cambria Math" panose="02040503050406030204" pitchFamily="18" charset="0"/>
                            </a:rPr>
                          </m:ctrlPr>
                        </m:sSubSupPr>
                        <m:e>
                          <m:r>
                            <a:rPr lang="el-GR" sz="1765" i="1">
                              <a:solidFill>
                                <a:prstClr val="black"/>
                              </a:solidFill>
                              <a:latin typeface="Cambria Math" panose="02040503050406030204" pitchFamily="18" charset="0"/>
                              <a:ea typeface="Cambria Math" panose="02040503050406030204" pitchFamily="18" charset="0"/>
                            </a:rPr>
                            <m:t>ℝ</m:t>
                          </m:r>
                        </m:e>
                        <m:sub>
                          <m:r>
                            <a:rPr lang="en-US" sz="1765" i="1">
                              <a:solidFill>
                                <a:prstClr val="black"/>
                              </a:solidFill>
                              <a:latin typeface="Cambria Math" charset="0"/>
                            </a:rPr>
                            <m:t>+</m:t>
                          </m:r>
                        </m:sub>
                        <m:sup>
                          <m:r>
                            <a:rPr lang="en-US" sz="1765" i="1">
                              <a:solidFill>
                                <a:prstClr val="black"/>
                              </a:solidFill>
                              <a:latin typeface="Cambria Math" charset="0"/>
                            </a:rPr>
                            <m:t>𝑛</m:t>
                          </m:r>
                        </m:sup>
                      </m:sSubSup>
                    </m:oMath>
                  </m:oMathPara>
                </a14:m>
                <a:endParaRPr lang="el-GR" sz="1765" i="1" dirty="0">
                  <a:solidFill>
                    <a:prstClr val="black"/>
                  </a:solidFill>
                  <a:latin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383313" y="2347407"/>
                <a:ext cx="952184" cy="271613"/>
              </a:xfrm>
              <a:prstGeom prst="rect">
                <a:avLst/>
              </a:prstGeom>
              <a:blipFill>
                <a:blip r:embed="rId5"/>
                <a:stretch>
                  <a:fillRect l="-5333" r="-1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510386" y="5044802"/>
                <a:ext cx="444755"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𝑥</m:t>
                      </m:r>
                    </m:oMath>
                  </m:oMathPara>
                </a14:m>
                <a:endParaRPr lang="en-US" sz="1770"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510386" y="5044802"/>
                <a:ext cx="444755" cy="3647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26204" y="3365464"/>
                <a:ext cx="495770" cy="364715"/>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70" i="1">
                          <a:solidFill>
                            <a:prstClr val="black"/>
                          </a:solidFill>
                          <a:latin typeface="Cambria Math" panose="02040503050406030204" pitchFamily="18" charset="0"/>
                        </a:rPr>
                        <m:t>𝑓</m:t>
                      </m:r>
                      <m:d>
                        <m:dPr>
                          <m:ctrlPr>
                            <a:rPr lang="en-US" sz="1770" i="1">
                              <a:solidFill>
                                <a:prstClr val="black"/>
                              </a:solidFill>
                              <a:latin typeface="Cambria Math" panose="02040503050406030204" pitchFamily="18" charset="0"/>
                            </a:rPr>
                          </m:ctrlPr>
                        </m:dPr>
                        <m:e>
                          <m:r>
                            <a:rPr lang="en-US" sz="1770" i="1">
                              <a:solidFill>
                                <a:prstClr val="black"/>
                              </a:solidFill>
                              <a:latin typeface="Cambria Math" panose="02040503050406030204" pitchFamily="18" charset="0"/>
                            </a:rPr>
                            <m:t>𝑥</m:t>
                          </m:r>
                        </m:e>
                      </m:d>
                    </m:oMath>
                  </m:oMathPara>
                </a14:m>
                <a:endParaRPr lang="en-US" sz="1770" dirty="0">
                  <a:solidFill>
                    <a:prstClr val="black"/>
                  </a:solidFill>
                  <a:latin typeface="Calibri"/>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26204" y="3365464"/>
                <a:ext cx="495770" cy="364715"/>
              </a:xfrm>
              <a:prstGeom prst="rect">
                <a:avLst/>
              </a:prstGeom>
              <a:blipFill>
                <a:blip r:embed="rId7"/>
                <a:stretch>
                  <a:fillRect l="-2500" r="-5000" b="-13333"/>
                </a:stretch>
              </a:blipFill>
            </p:spPr>
            <p:txBody>
              <a:bodyPr/>
              <a:lstStyle/>
              <a:p>
                <a:r>
                  <a:rPr lang="en-US">
                    <a:noFill/>
                  </a:rPr>
                  <a:t> </a:t>
                </a:r>
              </a:p>
            </p:txBody>
          </p:sp>
        </mc:Fallback>
      </mc:AlternateContent>
    </p:spTree>
    <p:extLst>
      <p:ext uri="{BB962C8B-B14F-4D97-AF65-F5344CB8AC3E}">
        <p14:creationId xmlns:p14="http://schemas.microsoft.com/office/powerpoint/2010/main" val="2092541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Explain Step / Threshold and Leaky ReLU Activation Functions | i2tuto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292" y="3873755"/>
            <a:ext cx="3818542" cy="2415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Activation: Leaky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problem of </a:t>
                </a:r>
                <a:r>
                  <a:rPr lang="en-US" dirty="0" err="1"/>
                  <a:t>ReLU</a:t>
                </a:r>
                <a:r>
                  <a:rPr lang="en-US" dirty="0"/>
                  <a:t> activations: they can “die”</a:t>
                </a:r>
              </a:p>
              <a:p>
                <a:pPr lvl="1"/>
                <a:r>
                  <a:rPr lang="en-US" dirty="0" err="1"/>
                  <a:t>ReLU</a:t>
                </a:r>
                <a:r>
                  <a:rPr lang="en-US" dirty="0"/>
                  <a:t> could cause weights to update  in a way that the gradients can become zero and the neuron will not activate again on any data </a:t>
                </a:r>
              </a:p>
              <a:p>
                <a:pPr lvl="1"/>
                <a:r>
                  <a:rPr lang="en-US" dirty="0"/>
                  <a:t>E.g., when a large learning rate is used</a:t>
                </a:r>
              </a:p>
              <a:p>
                <a:pPr lvl="1"/>
                <a:endParaRPr lang="en-US" sz="882" dirty="0"/>
              </a:p>
              <a:p>
                <a:r>
                  <a:rPr lang="en-US" b="1" i="1" dirty="0">
                    <a:solidFill>
                      <a:srgbClr val="0070C0"/>
                    </a:solidFill>
                  </a:rPr>
                  <a:t>Leaky </a:t>
                </a:r>
                <a:r>
                  <a:rPr lang="en-US" b="1" i="1" dirty="0" err="1">
                    <a:solidFill>
                      <a:srgbClr val="0070C0"/>
                    </a:solidFill>
                  </a:rPr>
                  <a:t>ReLU</a:t>
                </a:r>
                <a:r>
                  <a:rPr lang="en-US" b="1" i="1" dirty="0">
                    <a:solidFill>
                      <a:srgbClr val="0070C0"/>
                    </a:solidFill>
                  </a:rPr>
                  <a:t> </a:t>
                </a:r>
                <a:r>
                  <a:rPr lang="en-US" sz="1941" dirty="0"/>
                  <a:t>activation function is a variant of </a:t>
                </a:r>
                <a:r>
                  <a:rPr lang="en-US" sz="1941" dirty="0" err="1"/>
                  <a:t>ReLU</a:t>
                </a:r>
                <a:endParaRPr lang="en-US" sz="1941" dirty="0"/>
              </a:p>
              <a:p>
                <a:pPr lvl="1"/>
                <a:r>
                  <a:rPr lang="en-US" dirty="0"/>
                  <a:t>Instead of the function being 0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&lt;0</m:t>
                    </m:r>
                  </m:oMath>
                </a14:m>
                <a:r>
                  <a:rPr lang="en-US" dirty="0"/>
                  <a:t>, a leaky </a:t>
                </a:r>
                <a:r>
                  <a:rPr lang="en-US" dirty="0" err="1"/>
                  <a:t>ReLU</a:t>
                </a:r>
                <a:r>
                  <a:rPr lang="en-US" dirty="0"/>
                  <a:t> has a small negative slope (e.g., </a:t>
                </a:r>
                <a:r>
                  <a:rPr lang="el-GR" dirty="0"/>
                  <a:t>α</a:t>
                </a:r>
                <a:r>
                  <a:rPr lang="en-US" dirty="0"/>
                  <a:t> = 0.01, or similar)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r="-318"/>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81FB213-BE4A-4EF9-A7CD-A1692DE17AEE}"/>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154518" y="4192864"/>
                <a:ext cx="2287313" cy="876522"/>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588" i="1">
                          <a:solidFill>
                            <a:prstClr val="black"/>
                          </a:solidFill>
                          <a:latin typeface="Cambria Math" panose="02040503050406030204" pitchFamily="18" charset="0"/>
                        </a:rPr>
                        <m:t>𝑓</m:t>
                      </m:r>
                      <m:d>
                        <m:dPr>
                          <m:ctrlPr>
                            <a:rPr lang="en-US" sz="1588" i="1">
                              <a:solidFill>
                                <a:prstClr val="black"/>
                              </a:solidFill>
                              <a:latin typeface="Cambria Math" panose="02040503050406030204" pitchFamily="18" charset="0"/>
                            </a:rPr>
                          </m:ctrlPr>
                        </m:dPr>
                        <m:e>
                          <m:r>
                            <a:rPr lang="en-US" sz="1588" i="1">
                              <a:solidFill>
                                <a:prstClr val="black"/>
                              </a:solidFill>
                              <a:latin typeface="Cambria Math" panose="02040503050406030204" pitchFamily="18" charset="0"/>
                            </a:rPr>
                            <m:t>𝑥</m:t>
                          </m:r>
                        </m:e>
                      </m:d>
                      <m:r>
                        <a:rPr lang="en-US" sz="1588" i="1">
                          <a:solidFill>
                            <a:prstClr val="black"/>
                          </a:solidFill>
                          <a:latin typeface="Cambria Math" panose="02040503050406030204" pitchFamily="18" charset="0"/>
                        </a:rPr>
                        <m:t>=</m:t>
                      </m:r>
                      <m:d>
                        <m:dPr>
                          <m:begChr m:val="{"/>
                          <m:endChr m:val=""/>
                          <m:ctrlPr>
                            <a:rPr lang="en-US" sz="1588" i="1">
                              <a:solidFill>
                                <a:prstClr val="black"/>
                              </a:solidFill>
                              <a:latin typeface="Cambria Math" panose="02040503050406030204" pitchFamily="18" charset="0"/>
                            </a:rPr>
                          </m:ctrlPr>
                        </m:dPr>
                        <m:e>
                          <m:m>
                            <m:mPr>
                              <m:mcs>
                                <m:mc>
                                  <m:mcPr>
                                    <m:count m:val="1"/>
                                    <m:mcJc m:val="center"/>
                                  </m:mcPr>
                                </m:mc>
                              </m:mcs>
                              <m:ctrlPr>
                                <a:rPr lang="en-US" sz="1588" i="1">
                                  <a:solidFill>
                                    <a:prstClr val="black"/>
                                  </a:solidFill>
                                  <a:latin typeface="Cambria Math" panose="02040503050406030204" pitchFamily="18" charset="0"/>
                                </a:rPr>
                              </m:ctrlPr>
                            </m:mPr>
                            <m:mr>
                              <m:e>
                                <m:m>
                                  <m:mPr>
                                    <m:mcs>
                                      <m:mc>
                                        <m:mcPr>
                                          <m:count m:val="2"/>
                                          <m:mcJc m:val="center"/>
                                        </m:mcPr>
                                      </m:mc>
                                    </m:mcs>
                                    <m:ctrlPr>
                                      <a:rPr lang="en-US" sz="1588" i="1">
                                        <a:solidFill>
                                          <a:prstClr val="black"/>
                                        </a:solidFill>
                                        <a:latin typeface="Cambria Math" panose="02040503050406030204" pitchFamily="18" charset="0"/>
                                      </a:rPr>
                                    </m:ctrlPr>
                                  </m:mPr>
                                  <m:mr>
                                    <m:e>
                                      <m:r>
                                        <m:rPr>
                                          <m:brk m:alnAt="7"/>
                                        </m:rPr>
                                        <a:rPr lang="en-US" sz="1588" i="1">
                                          <a:solidFill>
                                            <a:prstClr val="black"/>
                                          </a:solidFill>
                                          <a:latin typeface="Cambria Math" panose="02040503050406030204" pitchFamily="18" charset="0"/>
                                          <a:ea typeface="Cambria Math" panose="02040503050406030204" pitchFamily="18" charset="0"/>
                                        </a:rPr>
                                        <m:t>𝛼</m:t>
                                      </m:r>
                                      <m:r>
                                        <a:rPr lang="en-US" sz="1588" i="1">
                                          <a:solidFill>
                                            <a:prstClr val="black"/>
                                          </a:solidFill>
                                          <a:latin typeface="Cambria Math" panose="02040503050406030204" pitchFamily="18" charset="0"/>
                                          <a:ea typeface="Cambria Math" panose="02040503050406030204" pitchFamily="18" charset="0"/>
                                        </a:rPr>
                                        <m:t>𝑥</m:t>
                                      </m:r>
                                    </m:e>
                                    <m:e>
                                      <m:r>
                                        <m:rPr>
                                          <m:sty m:val="p"/>
                                        </m:rPr>
                                        <a:rPr lang="en-US" sz="1588">
                                          <a:solidFill>
                                            <a:prstClr val="black"/>
                                          </a:solidFill>
                                          <a:latin typeface="Cambria Math" panose="02040503050406030204" pitchFamily="18" charset="0"/>
                                        </a:rPr>
                                        <m:t>for</m:t>
                                      </m:r>
                                      <m:r>
                                        <a:rPr lang="en-US" sz="1588" i="1">
                                          <a:solidFill>
                                            <a:prstClr val="black"/>
                                          </a:solidFill>
                                          <a:latin typeface="Cambria Math" panose="02040503050406030204" pitchFamily="18" charset="0"/>
                                        </a:rPr>
                                        <m:t> </m:t>
                                      </m:r>
                                      <m:r>
                                        <a:rPr lang="en-US" sz="1588" i="1">
                                          <a:solidFill>
                                            <a:prstClr val="black"/>
                                          </a:solidFill>
                                          <a:latin typeface="Cambria Math" panose="02040503050406030204" pitchFamily="18" charset="0"/>
                                        </a:rPr>
                                        <m:t>𝑥</m:t>
                                      </m:r>
                                      <m:r>
                                        <a:rPr lang="en-US" sz="1588" i="1">
                                          <a:solidFill>
                                            <a:prstClr val="black"/>
                                          </a:solidFill>
                                          <a:latin typeface="Cambria Math" panose="02040503050406030204" pitchFamily="18" charset="0"/>
                                        </a:rPr>
                                        <m:t>&lt;0   </m:t>
                                      </m:r>
                                    </m:e>
                                  </m:mr>
                                </m:m>
                              </m:e>
                            </m:mr>
                            <m:mr>
                              <m:e>
                                <m:m>
                                  <m:mPr>
                                    <m:mcs>
                                      <m:mc>
                                        <m:mcPr>
                                          <m:count m:val="2"/>
                                          <m:mcJc m:val="center"/>
                                        </m:mcPr>
                                      </m:mc>
                                    </m:mcs>
                                    <m:ctrlPr>
                                      <a:rPr lang="en-US" sz="1588" i="1">
                                        <a:solidFill>
                                          <a:prstClr val="black"/>
                                        </a:solidFill>
                                        <a:latin typeface="Cambria Math" panose="02040503050406030204" pitchFamily="18" charset="0"/>
                                      </a:rPr>
                                    </m:ctrlPr>
                                  </m:mPr>
                                  <m:mr>
                                    <m:e>
                                      <m:r>
                                        <m:rPr>
                                          <m:brk m:alnAt="7"/>
                                        </m:rPr>
                                        <a:rPr lang="en-US" sz="1588" i="1">
                                          <a:solidFill>
                                            <a:prstClr val="black"/>
                                          </a:solidFill>
                                          <a:latin typeface="Cambria Math" panose="02040503050406030204" pitchFamily="18" charset="0"/>
                                        </a:rPr>
                                        <m:t>𝑥</m:t>
                                      </m:r>
                                    </m:e>
                                    <m:e>
                                      <m:r>
                                        <m:rPr>
                                          <m:sty m:val="p"/>
                                        </m:rPr>
                                        <a:rPr lang="en-US" sz="1588">
                                          <a:solidFill>
                                            <a:prstClr val="black"/>
                                          </a:solidFill>
                                          <a:latin typeface="Cambria Math" panose="02040503050406030204" pitchFamily="18" charset="0"/>
                                        </a:rPr>
                                        <m:t>for</m:t>
                                      </m:r>
                                      <m:r>
                                        <a:rPr lang="en-US" sz="1588" i="1">
                                          <a:solidFill>
                                            <a:prstClr val="black"/>
                                          </a:solidFill>
                                          <a:latin typeface="Cambria Math" panose="02040503050406030204" pitchFamily="18" charset="0"/>
                                        </a:rPr>
                                        <m:t> </m:t>
                                      </m:r>
                                      <m:r>
                                        <a:rPr lang="en-US" sz="1588" i="1">
                                          <a:solidFill>
                                            <a:prstClr val="black"/>
                                          </a:solidFill>
                                          <a:latin typeface="Cambria Math" panose="02040503050406030204" pitchFamily="18" charset="0"/>
                                        </a:rPr>
                                        <m:t>𝑥</m:t>
                                      </m:r>
                                      <m:r>
                                        <a:rPr lang="en-US" sz="1588" i="1">
                                          <a:solidFill>
                                            <a:prstClr val="black"/>
                                          </a:solidFill>
                                          <a:latin typeface="Cambria Math" panose="02040503050406030204" pitchFamily="18" charset="0"/>
                                          <a:ea typeface="Cambria Math" panose="02040503050406030204" pitchFamily="18" charset="0"/>
                                        </a:rPr>
                                        <m:t>≫</m:t>
                                      </m:r>
                                      <m:r>
                                        <a:rPr lang="en-US" sz="1588" i="1">
                                          <a:solidFill>
                                            <a:prstClr val="black"/>
                                          </a:solidFill>
                                          <a:latin typeface="Cambria Math" panose="02040503050406030204" pitchFamily="18" charset="0"/>
                                        </a:rPr>
                                        <m:t>0</m:t>
                                      </m:r>
                                    </m:e>
                                  </m:mr>
                                </m:m>
                              </m:e>
                            </m:mr>
                          </m:m>
                        </m:e>
                      </m:d>
                    </m:oMath>
                  </m:oMathPara>
                </a14:m>
                <a:endParaRPr lang="en-US" sz="1588" dirty="0">
                  <a:solidFill>
                    <a:prstClr val="black"/>
                  </a:solidFill>
                  <a:latin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54518" y="4192864"/>
                <a:ext cx="2287313" cy="876522"/>
              </a:xfrm>
              <a:prstGeom prst="rect">
                <a:avLst/>
              </a:prstGeom>
              <a:blipFill>
                <a:blip r:embed="rId5"/>
                <a:stretch>
                  <a:fillRect l="-21547" t="-108571" b="-194286"/>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D8490CA-99DD-4EBA-8EA2-7A6DA7D49AC2}"/>
              </a:ext>
            </a:extLst>
          </p:cNvPr>
          <p:cNvSpPr txBox="1">
            <a:spLocks/>
          </p:cNvSpPr>
          <p:nvPr/>
        </p:nvSpPr>
        <p:spPr>
          <a:xfrm>
            <a:off x="1831131" y="4064365"/>
            <a:ext cx="4519016" cy="1588412"/>
          </a:xfrm>
          <a:prstGeom prst="rect">
            <a:avLst/>
          </a:prstGeom>
        </p:spPr>
        <p:txBody>
          <a:bodyPr vert="horz" lIns="80682" tIns="40341" rIns="80682" bIns="40341"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7522" lvl="1" indent="-200316" defTabSz="806799">
              <a:buClr>
                <a:srgbClr val="1F497D"/>
              </a:buClr>
            </a:pPr>
            <a:r>
              <a:rPr lang="en-US" sz="1588" dirty="0">
                <a:solidFill>
                  <a:prstClr val="black"/>
                </a:solidFill>
              </a:rPr>
              <a:t>This resolves the dying </a:t>
            </a:r>
            <a:r>
              <a:rPr lang="en-US" sz="1588" dirty="0" err="1">
                <a:solidFill>
                  <a:prstClr val="black"/>
                </a:solidFill>
              </a:rPr>
              <a:t>ReLU</a:t>
            </a:r>
            <a:r>
              <a:rPr lang="en-US" sz="1588" dirty="0">
                <a:solidFill>
                  <a:prstClr val="black"/>
                </a:solidFill>
              </a:rPr>
              <a:t> problem</a:t>
            </a:r>
          </a:p>
          <a:p>
            <a:pPr marL="557522" lvl="1" indent="-200316" defTabSz="806799">
              <a:buClr>
                <a:srgbClr val="1F497D"/>
              </a:buClr>
            </a:pPr>
            <a:r>
              <a:rPr lang="en-US" sz="1588" dirty="0">
                <a:solidFill>
                  <a:prstClr val="black"/>
                </a:solidFill>
              </a:rPr>
              <a:t>Most current works still use </a:t>
            </a:r>
            <a:r>
              <a:rPr lang="en-US" sz="1588" dirty="0" err="1">
                <a:solidFill>
                  <a:prstClr val="black"/>
                </a:solidFill>
              </a:rPr>
              <a:t>ReLU</a:t>
            </a:r>
            <a:endParaRPr lang="en-US" sz="1588" dirty="0">
              <a:solidFill>
                <a:prstClr val="black"/>
              </a:solidFill>
            </a:endParaRPr>
          </a:p>
          <a:p>
            <a:pPr marL="858697" lvl="2" indent="-204518" defTabSz="806799">
              <a:buClr>
                <a:srgbClr val="1F497D"/>
              </a:buClr>
            </a:pPr>
            <a:r>
              <a:rPr lang="en-US" sz="1412" dirty="0">
                <a:solidFill>
                  <a:prstClr val="black"/>
                </a:solidFill>
              </a:rPr>
              <a:t>With a proper setting of the learning rate, the problem of dying </a:t>
            </a:r>
            <a:r>
              <a:rPr lang="en-US" sz="1412" dirty="0" err="1">
                <a:solidFill>
                  <a:prstClr val="black"/>
                </a:solidFill>
              </a:rPr>
              <a:t>ReLU</a:t>
            </a:r>
            <a:r>
              <a:rPr lang="en-US" sz="1412" dirty="0">
                <a:solidFill>
                  <a:prstClr val="black"/>
                </a:solidFill>
              </a:rPr>
              <a:t> can be avoided</a:t>
            </a:r>
          </a:p>
          <a:p>
            <a:pPr marL="254947" indent="-254947" defTabSz="806799">
              <a:buClr>
                <a:srgbClr val="1F497D"/>
              </a:buClr>
            </a:pPr>
            <a:endParaRPr lang="en-US" sz="1765" dirty="0">
              <a:solidFill>
                <a:prstClr val="black"/>
              </a:solidFill>
            </a:endParaRPr>
          </a:p>
        </p:txBody>
      </p:sp>
    </p:spTree>
    <p:extLst>
      <p:ext uri="{BB962C8B-B14F-4D97-AF65-F5344CB8AC3E}">
        <p14:creationId xmlns:p14="http://schemas.microsoft.com/office/powerpoint/2010/main" val="3962503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Linear Function</a:t>
            </a:r>
          </a:p>
        </p:txBody>
      </p:sp>
      <p:sp>
        <p:nvSpPr>
          <p:cNvPr id="3" name="Content Placeholder 2"/>
          <p:cNvSpPr>
            <a:spLocks noGrp="1"/>
          </p:cNvSpPr>
          <p:nvPr>
            <p:ph idx="1"/>
          </p:nvPr>
        </p:nvSpPr>
        <p:spPr/>
        <p:txBody>
          <a:bodyPr/>
          <a:lstStyle/>
          <a:p>
            <a:r>
              <a:rPr lang="en-US" b="1" i="1" dirty="0">
                <a:solidFill>
                  <a:srgbClr val="0070C0"/>
                </a:solidFill>
              </a:rPr>
              <a:t>Linear function </a:t>
            </a:r>
            <a:r>
              <a:rPr lang="en-US" dirty="0"/>
              <a:t>means that the output signal is proportional to the input signal to the neuron</a:t>
            </a:r>
          </a:p>
        </p:txBody>
      </p:sp>
      <p:sp>
        <p:nvSpPr>
          <p:cNvPr id="4" name="Content Placeholder 3">
            <a:extLst>
              <a:ext uri="{FF2B5EF4-FFF2-40B4-BE49-F238E27FC236}">
                <a16:creationId xmlns:a16="http://schemas.microsoft.com/office/drawing/2014/main" id="{B185E73A-2B26-43C8-973B-AF8FF1BF4378}"/>
              </a:ext>
            </a:extLst>
          </p:cNvPr>
          <p:cNvSpPr>
            <a:spLocks noGrp="1"/>
          </p:cNvSpPr>
          <p:nvPr>
            <p:ph idx="10"/>
          </p:nvPr>
        </p:nvSpPr>
        <p:spPr/>
        <p:txBody>
          <a:bodyPr/>
          <a:lstStyle/>
          <a:p>
            <a:r>
              <a:rPr lang="en-US" dirty="0"/>
              <a:t>Introduction to Neural Networks</a:t>
            </a:r>
          </a:p>
          <a:p>
            <a:endParaRPr lang="en-US" dirty="0"/>
          </a:p>
        </p:txBody>
      </p:sp>
      <p:pic>
        <p:nvPicPr>
          <p:cNvPr id="37890" name="Picture 2" descr="Activation Functions in Neural Networks | by SAGAR SHARMA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5084"/>
          <a:stretch/>
        </p:blipFill>
        <p:spPr bwMode="auto">
          <a:xfrm>
            <a:off x="6731365" y="2574439"/>
            <a:ext cx="3558196" cy="24386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988688" y="2789331"/>
                <a:ext cx="1334266" cy="363946"/>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sz="1765" i="1">
                          <a:solidFill>
                            <a:prstClr val="black"/>
                          </a:solidFill>
                          <a:latin typeface="Cambria Math" panose="02040503050406030204" pitchFamily="18" charset="0"/>
                        </a:rPr>
                        <m:t>𝑓</m:t>
                      </m:r>
                      <m:d>
                        <m:dPr>
                          <m:ctrlPr>
                            <a:rPr lang="en-US" sz="1765" i="1">
                              <a:solidFill>
                                <a:prstClr val="black"/>
                              </a:solidFill>
                              <a:latin typeface="Cambria Math" panose="02040503050406030204" pitchFamily="18" charset="0"/>
                            </a:rPr>
                          </m:ctrlPr>
                        </m:dPr>
                        <m:e>
                          <m:r>
                            <a:rPr lang="en-US" sz="1765" i="1">
                              <a:solidFill>
                                <a:prstClr val="black"/>
                              </a:solidFill>
                              <a:latin typeface="Cambria Math" panose="02040503050406030204" pitchFamily="18" charset="0"/>
                            </a:rPr>
                            <m:t>𝑥</m:t>
                          </m:r>
                        </m:e>
                      </m:d>
                      <m:r>
                        <a:rPr lang="en-US" sz="1765" i="1">
                          <a:solidFill>
                            <a:prstClr val="black"/>
                          </a:solidFill>
                          <a:latin typeface="Cambria Math" panose="02040503050406030204" pitchFamily="18" charset="0"/>
                        </a:rPr>
                        <m:t>=</m:t>
                      </m:r>
                      <m:r>
                        <a:rPr lang="en-US" sz="1765" i="1">
                          <a:solidFill>
                            <a:prstClr val="black"/>
                          </a:solidFill>
                          <a:latin typeface="Cambria Math" panose="02040503050406030204" pitchFamily="18" charset="0"/>
                        </a:rPr>
                        <m:t>𝑐𝑥</m:t>
                      </m:r>
                    </m:oMath>
                  </m:oMathPara>
                </a14:m>
                <a:endParaRPr lang="en-US" sz="1765" dirty="0">
                  <a:solidFill>
                    <a:prstClr val="black"/>
                  </a:solidFill>
                  <a:latin typeface="Calibri"/>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988688" y="2789331"/>
                <a:ext cx="1334266" cy="363946"/>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76452" y="2221807"/>
                <a:ext cx="942181" cy="27161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l-GR" sz="1765" i="1">
                              <a:solidFill>
                                <a:prstClr val="black"/>
                              </a:solidFill>
                              <a:latin typeface="Cambria Math" panose="02040503050406030204" pitchFamily="18" charset="0"/>
                            </a:rPr>
                          </m:ctrlPr>
                        </m:sSupPr>
                        <m:e>
                          <m:r>
                            <a:rPr lang="el-GR" sz="1765" i="1">
                              <a:solidFill>
                                <a:prstClr val="black"/>
                              </a:solidFill>
                              <a:latin typeface="Cambria Math" panose="02040503050406030204" pitchFamily="18" charset="0"/>
                              <a:ea typeface="Cambria Math" panose="02040503050406030204" pitchFamily="18" charset="0"/>
                            </a:rPr>
                            <m:t>ℝ</m:t>
                          </m:r>
                        </m:e>
                        <m:sup>
                          <m:r>
                            <a:rPr lang="en-US" sz="1765" i="1">
                              <a:solidFill>
                                <a:prstClr val="black"/>
                              </a:solidFill>
                              <a:latin typeface="Cambria Math" charset="0"/>
                            </a:rPr>
                            <m:t>𝑛</m:t>
                          </m:r>
                        </m:sup>
                      </m:sSup>
                      <m:r>
                        <a:rPr lang="is-IS" sz="1765" i="1">
                          <a:solidFill>
                            <a:prstClr val="black"/>
                          </a:solidFill>
                          <a:latin typeface="Cambria Math" charset="0"/>
                        </a:rPr>
                        <m:t>→</m:t>
                      </m:r>
                      <m:sSup>
                        <m:sSupPr>
                          <m:ctrlPr>
                            <a:rPr lang="el-GR" sz="1765" i="1">
                              <a:solidFill>
                                <a:prstClr val="black"/>
                              </a:solidFill>
                              <a:latin typeface="Cambria Math" panose="02040503050406030204" pitchFamily="18" charset="0"/>
                            </a:rPr>
                          </m:ctrlPr>
                        </m:sSupPr>
                        <m:e>
                          <m:r>
                            <a:rPr lang="el-GR" sz="1765" i="1">
                              <a:solidFill>
                                <a:prstClr val="black"/>
                              </a:solidFill>
                              <a:latin typeface="Cambria Math" panose="02040503050406030204" pitchFamily="18" charset="0"/>
                              <a:ea typeface="Cambria Math" panose="02040503050406030204" pitchFamily="18" charset="0"/>
                            </a:rPr>
                            <m:t>ℝ</m:t>
                          </m:r>
                        </m:e>
                        <m:sup>
                          <m:r>
                            <a:rPr lang="en-US" sz="1765" i="1">
                              <a:solidFill>
                                <a:prstClr val="black"/>
                              </a:solidFill>
                              <a:latin typeface="Cambria Math" charset="0"/>
                            </a:rPr>
                            <m:t>𝑛</m:t>
                          </m:r>
                        </m:sup>
                      </m:sSup>
                    </m:oMath>
                  </m:oMathPara>
                </a14:m>
                <a:endParaRPr lang="el-GR" sz="1765" i="1" dirty="0">
                  <a:solidFill>
                    <a:prstClr val="black"/>
                  </a:solidFill>
                  <a:latin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076452" y="2221807"/>
                <a:ext cx="942181" cy="271613"/>
              </a:xfrm>
              <a:prstGeom prst="rect">
                <a:avLst/>
              </a:prstGeom>
              <a:blipFill>
                <a:blip r:embed="rId4"/>
                <a:stretch>
                  <a:fillRect l="-5405" r="-1351" b="-8696"/>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F65456C-029A-4C94-8B69-DF9AAC345745}"/>
              </a:ext>
            </a:extLst>
          </p:cNvPr>
          <p:cNvSpPr txBox="1">
            <a:spLocks/>
          </p:cNvSpPr>
          <p:nvPr/>
        </p:nvSpPr>
        <p:spPr>
          <a:xfrm>
            <a:off x="1902594" y="2475953"/>
            <a:ext cx="4519016" cy="2516638"/>
          </a:xfrm>
          <a:prstGeom prst="rect">
            <a:avLst/>
          </a:prstGeom>
        </p:spPr>
        <p:txBody>
          <a:bodyPr vert="horz" lIns="80682" tIns="40341" rIns="80682" bIns="40341"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7522" lvl="1" indent="-200316" defTabSz="806799">
              <a:buClr>
                <a:srgbClr val="1F497D"/>
              </a:buClr>
            </a:pPr>
            <a:r>
              <a:rPr lang="en-US" sz="1588" dirty="0">
                <a:solidFill>
                  <a:prstClr val="black"/>
                </a:solidFill>
              </a:rPr>
              <a:t>If the value of the constant </a:t>
            </a:r>
            <a:r>
              <a:rPr lang="en-US" sz="1588" i="1" dirty="0">
                <a:solidFill>
                  <a:prstClr val="black"/>
                </a:solidFill>
              </a:rPr>
              <a:t>c</a:t>
            </a:r>
            <a:r>
              <a:rPr lang="en-US" sz="1588" dirty="0">
                <a:solidFill>
                  <a:prstClr val="black"/>
                </a:solidFill>
              </a:rPr>
              <a:t> is 1, it is also called </a:t>
            </a:r>
            <a:r>
              <a:rPr lang="en-US" sz="1588" dirty="0">
                <a:solidFill>
                  <a:srgbClr val="FF0000"/>
                </a:solidFill>
              </a:rPr>
              <a:t>identity activation function</a:t>
            </a:r>
          </a:p>
          <a:p>
            <a:pPr marL="557522" lvl="1" indent="-200316" defTabSz="806799">
              <a:buClr>
                <a:srgbClr val="1F497D"/>
              </a:buClr>
            </a:pPr>
            <a:r>
              <a:rPr lang="en-US" sz="1588" dirty="0">
                <a:solidFill>
                  <a:prstClr val="black"/>
                </a:solidFill>
              </a:rPr>
              <a:t>This activation type is used in regression problems</a:t>
            </a:r>
          </a:p>
          <a:p>
            <a:pPr marL="858697" lvl="2" indent="-204518" defTabSz="806799">
              <a:buClr>
                <a:srgbClr val="1F497D"/>
              </a:buClr>
            </a:pPr>
            <a:r>
              <a:rPr lang="en-US" sz="1412" dirty="0">
                <a:solidFill>
                  <a:prstClr val="black"/>
                </a:solidFill>
              </a:rPr>
              <a:t>E.g., the last layer can have linear activation function, in order to output a real number (and not a class membership)</a:t>
            </a:r>
          </a:p>
          <a:p>
            <a:pPr marL="254947" indent="-254947" defTabSz="806799">
              <a:buClr>
                <a:srgbClr val="1F497D"/>
              </a:buClr>
            </a:pPr>
            <a:endParaRPr lang="en-US" sz="1765" dirty="0">
              <a:solidFill>
                <a:prstClr val="black"/>
              </a:solidFill>
            </a:endParaRPr>
          </a:p>
        </p:txBody>
      </p:sp>
    </p:spTree>
    <p:extLst>
      <p:ext uri="{BB962C8B-B14F-4D97-AF65-F5344CB8AC3E}">
        <p14:creationId xmlns:p14="http://schemas.microsoft.com/office/powerpoint/2010/main" val="218298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network </a:t>
                </a:r>
                <a:r>
                  <a:rPr lang="en-US" b="1" i="1" dirty="0">
                    <a:solidFill>
                      <a:srgbClr val="0070C0"/>
                    </a:solidFill>
                  </a:rPr>
                  <a:t>parameters</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include the </a:t>
                </a:r>
                <a:r>
                  <a:rPr lang="en-US" dirty="0">
                    <a:solidFill>
                      <a:srgbClr val="FF0000"/>
                    </a:solidFill>
                  </a:rPr>
                  <a:t>weight matrices </a:t>
                </a:r>
                <a:r>
                  <a:rPr lang="en-US" dirty="0"/>
                  <a:t>and </a:t>
                </a:r>
                <a:r>
                  <a:rPr lang="en-US" dirty="0">
                    <a:solidFill>
                      <a:srgbClr val="FF0000"/>
                    </a:solidFill>
                  </a:rPr>
                  <a:t>bias vectors </a:t>
                </a:r>
                <a:r>
                  <a:rPr lang="en-US" dirty="0"/>
                  <a:t>from all layers</a:t>
                </a:r>
              </a:p>
              <a:p>
                <a:endParaRPr lang="en-US" sz="882" dirty="0"/>
              </a:p>
              <a:p>
                <a:endParaRPr lang="en-US" dirty="0"/>
              </a:p>
              <a:p>
                <a:pPr lvl="1"/>
                <a:r>
                  <a:rPr lang="en-US" dirty="0"/>
                  <a:t>Often, the model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referred to as </a:t>
                </a:r>
                <a:r>
                  <a:rPr lang="en-US" dirty="0">
                    <a:solidFill>
                      <a:srgbClr val="FF0000"/>
                    </a:solidFill>
                  </a:rPr>
                  <a:t>weights</a:t>
                </a:r>
              </a:p>
              <a:p>
                <a:r>
                  <a:rPr lang="en-US" dirty="0"/>
                  <a:t>Training a model to learn a set of parameters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𝜃</m:t>
                    </m:r>
                  </m:oMath>
                </a14:m>
                <a:r>
                  <a:rPr lang="en-US" dirty="0"/>
                  <a:t> that are optimal (according to a criterion) is one of the greatest challenges in ML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4" name="Content Placeholder 43">
            <a:extLst>
              <a:ext uri="{FF2B5EF4-FFF2-40B4-BE49-F238E27FC236}">
                <a16:creationId xmlns:a16="http://schemas.microsoft.com/office/drawing/2014/main" id="{96A9EFEA-418A-4B1F-A08B-1F71ECE6811D}"/>
              </a:ext>
            </a:extLst>
          </p:cNvPr>
          <p:cNvSpPr>
            <a:spLocks noGrp="1"/>
          </p:cNvSpPr>
          <p:nvPr>
            <p:ph idx="10"/>
          </p:nvPr>
        </p:nvSpPr>
        <p:spPr/>
        <p:txBody>
          <a:bodyPr/>
          <a:lstStyle/>
          <a:p>
            <a:r>
              <a:rPr lang="en-US" dirty="0"/>
              <a:t>Training Neural Networks</a:t>
            </a:r>
          </a:p>
          <a:p>
            <a:endParaRPr lang="en-US" dirty="0"/>
          </a:p>
        </p:txBody>
      </p:sp>
      <mc:AlternateContent xmlns:mc="http://schemas.openxmlformats.org/markup-compatibility/2006" xmlns:a14="http://schemas.microsoft.com/office/drawing/2010/main">
        <mc:Choice Requires="a14">
          <p:sp>
            <p:nvSpPr>
              <p:cNvPr id="4" name="文字方塊 2"/>
              <p:cNvSpPr txBox="1"/>
              <p:nvPr/>
            </p:nvSpPr>
            <p:spPr>
              <a:xfrm>
                <a:off x="3838776" y="2412417"/>
                <a:ext cx="3606052"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𝜃</m:t>
                      </m:r>
                      <m:r>
                        <a:rPr lang="en-US" altLang="zh-TW" sz="2118" i="1">
                          <a:solidFill>
                            <a:prstClr val="black"/>
                          </a:solidFill>
                          <a:latin typeface="Cambria Math" panose="02040503050406030204" pitchFamily="18" charset="0"/>
                        </a:rPr>
                        <m:t>=</m:t>
                      </m:r>
                      <m:d>
                        <m:dPr>
                          <m:begChr m:val="{"/>
                          <m:endChr m:val="}"/>
                          <m:ctrlPr>
                            <a:rPr lang="en-US" altLang="zh-TW" sz="2118" i="1">
                              <a:solidFill>
                                <a:prstClr val="black"/>
                              </a:solidFill>
                              <a:latin typeface="Cambria Math" panose="02040503050406030204" pitchFamily="18" charset="0"/>
                            </a:rPr>
                          </m:ctrlPr>
                        </m:dPr>
                        <m:e>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𝑊</m:t>
                              </m:r>
                            </m:e>
                            <m:sup>
                              <m:r>
                                <a:rPr lang="en-US" altLang="zh-TW" sz="2118" i="1">
                                  <a:solidFill>
                                    <a:prstClr val="black"/>
                                  </a:solidFill>
                                  <a:latin typeface="Cambria Math" panose="02040503050406030204" pitchFamily="18" charset="0"/>
                                </a:rPr>
                                <m:t>1</m:t>
                              </m:r>
                            </m:sup>
                          </m:sSup>
                          <m:r>
                            <a:rPr lang="en-US" altLang="zh-TW" sz="2118" i="1">
                              <a:solidFill>
                                <a:prstClr val="black"/>
                              </a:solidFill>
                              <a:latin typeface="Cambria Math" panose="02040503050406030204" pitchFamily="18" charset="0"/>
                            </a:rPr>
                            <m:t>,</m:t>
                          </m:r>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𝑏</m:t>
                              </m:r>
                            </m:e>
                            <m:sup>
                              <m:r>
                                <a:rPr lang="en-US" altLang="zh-TW" sz="2118" i="1">
                                  <a:solidFill>
                                    <a:prstClr val="black"/>
                                  </a:solidFill>
                                  <a:latin typeface="Cambria Math" panose="02040503050406030204" pitchFamily="18" charset="0"/>
                                </a:rPr>
                                <m:t>1</m:t>
                              </m:r>
                            </m:sup>
                          </m:sSup>
                          <m:r>
                            <a:rPr lang="en-US" altLang="zh-TW" sz="2118" i="1">
                              <a:solidFill>
                                <a:prstClr val="black"/>
                              </a:solidFill>
                              <a:latin typeface="Cambria Math" panose="02040503050406030204" pitchFamily="18" charset="0"/>
                            </a:rPr>
                            <m:t>,</m:t>
                          </m:r>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𝑊</m:t>
                              </m:r>
                            </m:e>
                            <m:sup>
                              <m:r>
                                <a:rPr lang="en-US" altLang="zh-TW" sz="2118" i="1">
                                  <a:solidFill>
                                    <a:prstClr val="black"/>
                                  </a:solidFill>
                                  <a:latin typeface="Cambria Math" panose="02040503050406030204" pitchFamily="18" charset="0"/>
                                </a:rPr>
                                <m:t>2</m:t>
                              </m:r>
                            </m:sup>
                          </m:sSup>
                          <m:r>
                            <a:rPr lang="en-US" altLang="zh-TW" sz="2118" i="1">
                              <a:solidFill>
                                <a:prstClr val="black"/>
                              </a:solidFill>
                              <a:latin typeface="Cambria Math" panose="02040503050406030204" pitchFamily="18" charset="0"/>
                            </a:rPr>
                            <m:t>,</m:t>
                          </m:r>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𝑏</m:t>
                              </m:r>
                            </m:e>
                            <m:sup>
                              <m:r>
                                <a:rPr lang="en-US" altLang="zh-TW" sz="2118" i="1">
                                  <a:solidFill>
                                    <a:prstClr val="black"/>
                                  </a:solidFill>
                                  <a:latin typeface="Cambria Math" panose="02040503050406030204" pitchFamily="18" charset="0"/>
                                </a:rPr>
                                <m:t>2</m:t>
                              </m:r>
                            </m:sup>
                          </m:sSup>
                          <m:r>
                            <a:rPr lang="en-US" altLang="zh-TW"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m:t>
                          </m:r>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𝑊</m:t>
                              </m:r>
                            </m:e>
                            <m:sup>
                              <m:r>
                                <a:rPr lang="en-US" altLang="zh-TW" sz="2118" i="1">
                                  <a:solidFill>
                                    <a:prstClr val="black"/>
                                  </a:solidFill>
                                  <a:latin typeface="Cambria Math" panose="02040503050406030204" pitchFamily="18" charset="0"/>
                                </a:rPr>
                                <m:t>𝐿</m:t>
                              </m:r>
                            </m:sup>
                          </m:sSup>
                          <m:r>
                            <a:rPr lang="en-US" altLang="zh-TW" sz="2118" i="1">
                              <a:solidFill>
                                <a:prstClr val="black"/>
                              </a:solidFill>
                              <a:latin typeface="Cambria Math" panose="02040503050406030204" pitchFamily="18" charset="0"/>
                            </a:rPr>
                            <m:t>,</m:t>
                          </m:r>
                          <m:sSup>
                            <m:sSupPr>
                              <m:ctrlPr>
                                <a:rPr lang="en-US" altLang="zh-TW" sz="2118" i="1">
                                  <a:solidFill>
                                    <a:prstClr val="black"/>
                                  </a:solidFill>
                                  <a:latin typeface="Cambria Math" panose="02040503050406030204" pitchFamily="18" charset="0"/>
                                </a:rPr>
                              </m:ctrlPr>
                            </m:sSupPr>
                            <m:e>
                              <m:r>
                                <a:rPr lang="en-US" altLang="zh-TW" sz="2118" i="1">
                                  <a:solidFill>
                                    <a:prstClr val="black"/>
                                  </a:solidFill>
                                  <a:latin typeface="Cambria Math" panose="02040503050406030204" pitchFamily="18" charset="0"/>
                                </a:rPr>
                                <m:t>𝑏</m:t>
                              </m:r>
                            </m:e>
                            <m:sup>
                              <m:r>
                                <a:rPr lang="en-US" altLang="zh-TW" sz="2118" i="1">
                                  <a:solidFill>
                                    <a:prstClr val="black"/>
                                  </a:solidFill>
                                  <a:latin typeface="Cambria Math" panose="02040503050406030204" pitchFamily="18" charset="0"/>
                                </a:rPr>
                                <m:t>𝐿</m:t>
                              </m:r>
                            </m:sup>
                          </m:sSup>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 name="文字方塊 2"/>
              <p:cNvSpPr txBox="1">
                <a:spLocks noRot="1" noChangeAspect="1" noMove="1" noResize="1" noEditPoints="1" noAdjustHandles="1" noChangeArrowheads="1" noChangeShapeType="1" noTextEdit="1"/>
              </p:cNvSpPr>
              <p:nvPr/>
            </p:nvSpPr>
            <p:spPr>
              <a:xfrm>
                <a:off x="3838776" y="2412417"/>
                <a:ext cx="3606052" cy="325923"/>
              </a:xfrm>
              <a:prstGeom prst="rect">
                <a:avLst/>
              </a:prstGeom>
              <a:blipFill>
                <a:blip r:embed="rId4"/>
                <a:stretch>
                  <a:fillRect l="-1404" t="-3846" b="-7692"/>
                </a:stretch>
              </a:blipFill>
            </p:spPr>
            <p:txBody>
              <a:bodyPr/>
              <a:lstStyle/>
              <a:p>
                <a:r>
                  <a:rPr lang="en-US">
                    <a:noFill/>
                  </a:rPr>
                  <a:t> </a:t>
                </a:r>
              </a:p>
            </p:txBody>
          </p:sp>
        </mc:Fallback>
      </mc:AlternateContent>
      <p:pic>
        <p:nvPicPr>
          <p:cNvPr id="5" name="圖片 32"/>
          <p:cNvPicPr>
            <a:picLocks noChangeAspect="1"/>
          </p:cNvPicPr>
          <p:nvPr/>
        </p:nvPicPr>
        <p:blipFill>
          <a:blip r:embed="rId5"/>
          <a:stretch>
            <a:fillRect/>
          </a:stretch>
        </p:blipFill>
        <p:spPr>
          <a:xfrm>
            <a:off x="2408764" y="4334626"/>
            <a:ext cx="1879431" cy="1867460"/>
          </a:xfrm>
          <a:prstGeom prst="rect">
            <a:avLst/>
          </a:prstGeom>
        </p:spPr>
      </p:pic>
      <p:sp>
        <p:nvSpPr>
          <p:cNvPr id="6" name="文字方塊 7"/>
          <p:cNvSpPr txBox="1"/>
          <p:nvPr/>
        </p:nvSpPr>
        <p:spPr>
          <a:xfrm>
            <a:off x="2627021" y="6190639"/>
            <a:ext cx="1494461" cy="364715"/>
          </a:xfrm>
          <a:prstGeom prst="rect">
            <a:avLst/>
          </a:prstGeom>
          <a:noFill/>
        </p:spPr>
        <p:txBody>
          <a:bodyPr wrap="square" rtlCol="0">
            <a:spAutoFit/>
          </a:bodyPr>
          <a:lstStyle/>
          <a:p>
            <a:pPr defTabSz="899010"/>
            <a:r>
              <a:rPr lang="en-US" altLang="zh-TW" sz="1770" dirty="0">
                <a:solidFill>
                  <a:prstClr val="black"/>
                </a:solidFill>
                <a:latin typeface="Calibri"/>
                <a:ea typeface="新細明體" panose="02020500000000000000" pitchFamily="18" charset="-120"/>
              </a:rPr>
              <a:t>16 x 16 = 256</a:t>
            </a:r>
            <a:endParaRPr lang="zh-TW" altLang="en-US" sz="1770" dirty="0">
              <a:solidFill>
                <a:prstClr val="black"/>
              </a:solidFill>
              <a:latin typeface="Calibri"/>
              <a:ea typeface="新細明體" panose="02020500000000000000" pitchFamily="18" charset="-120"/>
            </a:endParaRPr>
          </a:p>
        </p:txBody>
      </p:sp>
      <p:sp>
        <p:nvSpPr>
          <p:cNvPr id="7" name="矩形 34"/>
          <p:cNvSpPr/>
          <p:nvPr/>
        </p:nvSpPr>
        <p:spPr>
          <a:xfrm>
            <a:off x="5534771" y="4042812"/>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8" name="矩形 39"/>
          <p:cNvSpPr/>
          <p:nvPr/>
        </p:nvSpPr>
        <p:spPr>
          <a:xfrm>
            <a:off x="4490857" y="4067202"/>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9" name="矩形 45"/>
          <p:cNvSpPr/>
          <p:nvPr/>
        </p:nvSpPr>
        <p:spPr>
          <a:xfrm>
            <a:off x="4551198" y="470046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0" name="矩形 46"/>
          <p:cNvSpPr/>
          <p:nvPr/>
        </p:nvSpPr>
        <p:spPr>
          <a:xfrm>
            <a:off x="4556332" y="4197228"/>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1" name="Object 12"/>
          <p:cNvGraphicFramePr>
            <a:graphicFrameLocks noChangeAspect="1"/>
          </p:cNvGraphicFramePr>
          <p:nvPr/>
        </p:nvGraphicFramePr>
        <p:xfrm>
          <a:off x="4567537" y="4113184"/>
          <a:ext cx="287151" cy="407614"/>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11" name="Object 12"/>
                      <p:cNvPicPr>
                        <a:picLocks noChangeAspect="1" noChangeArrowheads="1"/>
                      </p:cNvPicPr>
                      <p:nvPr/>
                    </p:nvPicPr>
                    <p:blipFill>
                      <a:blip r:embed="rId7"/>
                      <a:srcRect/>
                      <a:stretch>
                        <a:fillRect/>
                      </a:stretch>
                    </p:blipFill>
                    <p:spPr bwMode="auto">
                      <a:xfrm>
                        <a:off x="4567537" y="4113184"/>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4572211" y="4627358"/>
          <a:ext cx="310963" cy="407614"/>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12" name="Object 12"/>
                      <p:cNvPicPr>
                        <a:picLocks noChangeAspect="1" noChangeArrowheads="1"/>
                      </p:cNvPicPr>
                      <p:nvPr/>
                    </p:nvPicPr>
                    <p:blipFill>
                      <a:blip r:embed="rId9"/>
                      <a:srcRect/>
                      <a:stretch>
                        <a:fillRect/>
                      </a:stretch>
                    </p:blipFill>
                    <p:spPr bwMode="auto">
                      <a:xfrm>
                        <a:off x="4572211" y="4627358"/>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橢圓 52"/>
          <p:cNvSpPr/>
          <p:nvPr/>
        </p:nvSpPr>
        <p:spPr>
          <a:xfrm>
            <a:off x="5620456" y="4052520"/>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4" name="橢圓 53"/>
          <p:cNvSpPr/>
          <p:nvPr/>
        </p:nvSpPr>
        <p:spPr>
          <a:xfrm>
            <a:off x="5622522" y="4739494"/>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5" name="橢圓 54"/>
          <p:cNvSpPr/>
          <p:nvPr/>
        </p:nvSpPr>
        <p:spPr>
          <a:xfrm>
            <a:off x="5612258" y="5823034"/>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6" name="文字方塊 55"/>
          <p:cNvSpPr txBox="1"/>
          <p:nvPr/>
        </p:nvSpPr>
        <p:spPr>
          <a:xfrm rot="5400000">
            <a:off x="5609835" y="530784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17" name="矩形 58"/>
          <p:cNvSpPr/>
          <p:nvPr/>
        </p:nvSpPr>
        <p:spPr>
          <a:xfrm>
            <a:off x="4559603" y="593377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8" name="Object 12"/>
          <p:cNvGraphicFramePr>
            <a:graphicFrameLocks noChangeAspect="1"/>
          </p:cNvGraphicFramePr>
          <p:nvPr/>
        </p:nvGraphicFramePr>
        <p:xfrm>
          <a:off x="4496141" y="5848393"/>
          <a:ext cx="480452" cy="431426"/>
        </p:xfrm>
        <a:graphic>
          <a:graphicData uri="http://schemas.openxmlformats.org/presentationml/2006/ole">
            <mc:AlternateContent xmlns:mc="http://schemas.openxmlformats.org/markup-compatibility/2006">
              <mc:Choice xmlns:v="urn:schemas-microsoft-com:vml" Requires="v">
                <p:oleObj name="方程式" r:id="rId10" imgW="253800" imgH="228600" progId="Equation.3">
                  <p:embed/>
                </p:oleObj>
              </mc:Choice>
              <mc:Fallback>
                <p:oleObj name="方程式" r:id="rId10" imgW="253800" imgH="228600" progId="Equation.3">
                  <p:embed/>
                  <p:pic>
                    <p:nvPicPr>
                      <p:cNvPr id="18" name="Object 12"/>
                      <p:cNvPicPr>
                        <a:picLocks noChangeAspect="1" noChangeArrowheads="1"/>
                      </p:cNvPicPr>
                      <p:nvPr/>
                    </p:nvPicPr>
                    <p:blipFill>
                      <a:blip r:embed="rId11"/>
                      <a:srcRect/>
                      <a:stretch>
                        <a:fillRect/>
                      </a:stretch>
                    </p:blipFill>
                    <p:spPr bwMode="auto">
                      <a:xfrm>
                        <a:off x="4496141" y="5848393"/>
                        <a:ext cx="480452"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62"/>
          <p:cNvSpPr txBox="1"/>
          <p:nvPr/>
        </p:nvSpPr>
        <p:spPr>
          <a:xfrm rot="5400000">
            <a:off x="4450132" y="529739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0" name="文字方塊 71"/>
          <p:cNvSpPr txBox="1"/>
          <p:nvPr/>
        </p:nvSpPr>
        <p:spPr>
          <a:xfrm>
            <a:off x="6703286" y="400082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1" name="文字方塊 72"/>
          <p:cNvSpPr txBox="1"/>
          <p:nvPr/>
        </p:nvSpPr>
        <p:spPr>
          <a:xfrm>
            <a:off x="6718836" y="4693916"/>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2" name="文字方塊 73"/>
          <p:cNvSpPr txBox="1"/>
          <p:nvPr/>
        </p:nvSpPr>
        <p:spPr>
          <a:xfrm>
            <a:off x="6729583" y="580240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23" name="直線單箭頭接點 74"/>
          <p:cNvCxnSpPr>
            <a:stCxn id="13" idx="6"/>
          </p:cNvCxnSpPr>
          <p:nvPr/>
        </p:nvCxnSpPr>
        <p:spPr>
          <a:xfrm>
            <a:off x="6127066" y="430582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5"/>
          <p:cNvCxnSpPr/>
          <p:nvPr/>
        </p:nvCxnSpPr>
        <p:spPr>
          <a:xfrm>
            <a:off x="6127066" y="5004430"/>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6"/>
          <p:cNvCxnSpPr/>
          <p:nvPr/>
        </p:nvCxnSpPr>
        <p:spPr>
          <a:xfrm>
            <a:off x="6118868" y="6082638"/>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7"/>
          <p:cNvCxnSpPr>
            <a:stCxn id="14" idx="6"/>
          </p:cNvCxnSpPr>
          <p:nvPr/>
        </p:nvCxnSpPr>
        <p:spPr>
          <a:xfrm flipV="1">
            <a:off x="6129132" y="4305825"/>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8"/>
          <p:cNvCxnSpPr>
            <a:stCxn id="13" idx="6"/>
          </p:cNvCxnSpPr>
          <p:nvPr/>
        </p:nvCxnSpPr>
        <p:spPr>
          <a:xfrm>
            <a:off x="6127066" y="4305825"/>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9"/>
          <p:cNvCxnSpPr>
            <a:stCxn id="13" idx="6"/>
          </p:cNvCxnSpPr>
          <p:nvPr/>
        </p:nvCxnSpPr>
        <p:spPr>
          <a:xfrm>
            <a:off x="6127066" y="4305825"/>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80"/>
          <p:cNvCxnSpPr>
            <a:stCxn id="14" idx="6"/>
          </p:cNvCxnSpPr>
          <p:nvPr/>
        </p:nvCxnSpPr>
        <p:spPr>
          <a:xfrm>
            <a:off x="6129133" y="4992799"/>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1"/>
          <p:cNvCxnSpPr>
            <a:stCxn id="15" idx="6"/>
          </p:cNvCxnSpPr>
          <p:nvPr/>
        </p:nvCxnSpPr>
        <p:spPr>
          <a:xfrm flipV="1">
            <a:off x="6118868" y="4305825"/>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2"/>
          <p:cNvCxnSpPr>
            <a:stCxn id="15" idx="6"/>
          </p:cNvCxnSpPr>
          <p:nvPr/>
        </p:nvCxnSpPr>
        <p:spPr>
          <a:xfrm flipV="1">
            <a:off x="6118869" y="4992799"/>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3"/>
          <p:cNvCxnSpPr>
            <a:endCxn id="13" idx="2"/>
          </p:cNvCxnSpPr>
          <p:nvPr/>
        </p:nvCxnSpPr>
        <p:spPr>
          <a:xfrm flipV="1">
            <a:off x="4862162" y="4305826"/>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4"/>
          <p:cNvCxnSpPr>
            <a:stCxn id="10" idx="3"/>
            <a:endCxn id="14" idx="2"/>
          </p:cNvCxnSpPr>
          <p:nvPr/>
        </p:nvCxnSpPr>
        <p:spPr>
          <a:xfrm>
            <a:off x="4858892" y="4348508"/>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5"/>
          <p:cNvCxnSpPr>
            <a:stCxn id="10" idx="3"/>
            <a:endCxn id="15" idx="2"/>
          </p:cNvCxnSpPr>
          <p:nvPr/>
        </p:nvCxnSpPr>
        <p:spPr>
          <a:xfrm>
            <a:off x="4858891" y="4348508"/>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6"/>
          <p:cNvCxnSpPr>
            <a:stCxn id="12" idx="3"/>
            <a:endCxn id="13" idx="2"/>
          </p:cNvCxnSpPr>
          <p:nvPr/>
        </p:nvCxnSpPr>
        <p:spPr>
          <a:xfrm flipV="1">
            <a:off x="4883174" y="4305825"/>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7"/>
          <p:cNvCxnSpPr>
            <a:stCxn id="9" idx="3"/>
            <a:endCxn id="14" idx="2"/>
          </p:cNvCxnSpPr>
          <p:nvPr/>
        </p:nvCxnSpPr>
        <p:spPr>
          <a:xfrm>
            <a:off x="4853758" y="4851740"/>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8"/>
          <p:cNvCxnSpPr>
            <a:stCxn id="9" idx="3"/>
            <a:endCxn id="15" idx="2"/>
          </p:cNvCxnSpPr>
          <p:nvPr/>
        </p:nvCxnSpPr>
        <p:spPr>
          <a:xfrm>
            <a:off x="4853757" y="4851740"/>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9"/>
          <p:cNvCxnSpPr>
            <a:stCxn id="18" idx="3"/>
            <a:endCxn id="13" idx="2"/>
          </p:cNvCxnSpPr>
          <p:nvPr/>
        </p:nvCxnSpPr>
        <p:spPr>
          <a:xfrm flipV="1">
            <a:off x="4916843" y="4305826"/>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0"/>
          <p:cNvCxnSpPr>
            <a:stCxn id="18" idx="3"/>
            <a:endCxn id="14" idx="2"/>
          </p:cNvCxnSpPr>
          <p:nvPr/>
        </p:nvCxnSpPr>
        <p:spPr>
          <a:xfrm flipV="1">
            <a:off x="4893577" y="4992799"/>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1"/>
          <p:cNvCxnSpPr>
            <a:stCxn id="18" idx="3"/>
            <a:endCxn id="15" idx="2"/>
          </p:cNvCxnSpPr>
          <p:nvPr/>
        </p:nvCxnSpPr>
        <p:spPr>
          <a:xfrm>
            <a:off x="4893576" y="6064510"/>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手繪多邊形 11"/>
          <p:cNvSpPr/>
          <p:nvPr/>
        </p:nvSpPr>
        <p:spPr>
          <a:xfrm>
            <a:off x="2519703" y="4121374"/>
            <a:ext cx="2033868" cy="321124"/>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2" name="手繪多邊形 13"/>
          <p:cNvSpPr/>
          <p:nvPr/>
        </p:nvSpPr>
        <p:spPr>
          <a:xfrm>
            <a:off x="2637365" y="4273969"/>
            <a:ext cx="1916206" cy="570096"/>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3" name="手繪多邊形 21"/>
          <p:cNvSpPr/>
          <p:nvPr/>
        </p:nvSpPr>
        <p:spPr>
          <a:xfrm>
            <a:off x="4166968" y="6076712"/>
            <a:ext cx="409015" cy="214684"/>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5" name="矩形 120"/>
          <p:cNvSpPr/>
          <p:nvPr/>
        </p:nvSpPr>
        <p:spPr>
          <a:xfrm>
            <a:off x="8320599" y="4053631"/>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46" name="直線單箭頭接點 122"/>
          <p:cNvCxnSpPr/>
          <p:nvPr/>
        </p:nvCxnSpPr>
        <p:spPr>
          <a:xfrm>
            <a:off x="7708493" y="4967889"/>
            <a:ext cx="5598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3"/>
          <p:cNvCxnSpPr/>
          <p:nvPr/>
        </p:nvCxnSpPr>
        <p:spPr>
          <a:xfrm>
            <a:off x="7804948" y="6067204"/>
            <a:ext cx="4633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4"/>
          <p:cNvCxnSpPr/>
          <p:nvPr/>
        </p:nvCxnSpPr>
        <p:spPr>
          <a:xfrm>
            <a:off x="7687419" y="4280710"/>
            <a:ext cx="58090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29"/>
          <p:cNvSpPr txBox="1"/>
          <p:nvPr/>
        </p:nvSpPr>
        <p:spPr>
          <a:xfrm rot="5400000">
            <a:off x="8269591" y="537258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0" name="文字方塊 130"/>
          <p:cNvSpPr txBox="1"/>
          <p:nvPr/>
        </p:nvSpPr>
        <p:spPr>
          <a:xfrm>
            <a:off x="8330555" y="4037903"/>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51" name="文字方塊 131"/>
          <p:cNvSpPr txBox="1"/>
          <p:nvPr/>
        </p:nvSpPr>
        <p:spPr>
          <a:xfrm>
            <a:off x="8349171" y="4751117"/>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52" name="文字方塊 132"/>
          <p:cNvSpPr txBox="1"/>
          <p:nvPr/>
        </p:nvSpPr>
        <p:spPr>
          <a:xfrm>
            <a:off x="8320599" y="5859479"/>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10</a:t>
            </a:r>
            <a:endParaRPr lang="zh-TW" altLang="en-US" sz="2471" baseline="-25000" dirty="0">
              <a:solidFill>
                <a:prstClr val="black"/>
              </a:solidFill>
              <a:latin typeface="Calibri"/>
              <a:ea typeface="新細明體" panose="02020500000000000000" pitchFamily="18" charset="-120"/>
            </a:endParaRPr>
          </a:p>
        </p:txBody>
      </p:sp>
      <p:sp>
        <p:nvSpPr>
          <p:cNvPr id="53" name="矩形 136"/>
          <p:cNvSpPr/>
          <p:nvPr/>
        </p:nvSpPr>
        <p:spPr>
          <a:xfrm>
            <a:off x="8284952" y="4132906"/>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0.1</a:t>
            </a:r>
            <a:endParaRPr lang="zh-TW" altLang="en-US" sz="2118" dirty="0">
              <a:solidFill>
                <a:prstClr val="white"/>
              </a:solidFill>
              <a:latin typeface="Calibri"/>
              <a:ea typeface="新細明體" panose="02020500000000000000" pitchFamily="18" charset="-120"/>
            </a:endParaRPr>
          </a:p>
        </p:txBody>
      </p:sp>
      <p:sp>
        <p:nvSpPr>
          <p:cNvPr id="54" name="矩形 137"/>
          <p:cNvSpPr/>
          <p:nvPr/>
        </p:nvSpPr>
        <p:spPr>
          <a:xfrm>
            <a:off x="8284952" y="4772087"/>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0.7</a:t>
            </a:r>
            <a:endParaRPr lang="zh-TW" altLang="en-US" sz="2118" dirty="0">
              <a:solidFill>
                <a:prstClr val="white"/>
              </a:solidFill>
              <a:latin typeface="Calibri"/>
              <a:ea typeface="新細明體" panose="02020500000000000000" pitchFamily="18" charset="-120"/>
            </a:endParaRPr>
          </a:p>
        </p:txBody>
      </p:sp>
      <p:sp>
        <p:nvSpPr>
          <p:cNvPr id="55" name="矩形 138"/>
          <p:cNvSpPr/>
          <p:nvPr/>
        </p:nvSpPr>
        <p:spPr>
          <a:xfrm>
            <a:off x="8268322" y="5892024"/>
            <a:ext cx="579476"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0.2</a:t>
            </a:r>
            <a:endParaRPr lang="zh-TW" altLang="en-US" sz="2118" dirty="0">
              <a:solidFill>
                <a:prstClr val="white"/>
              </a:solidFill>
              <a:latin typeface="Calibri"/>
              <a:ea typeface="新細明體" panose="02020500000000000000" pitchFamily="18" charset="-120"/>
            </a:endParaRPr>
          </a:p>
        </p:txBody>
      </p:sp>
      <p:sp>
        <p:nvSpPr>
          <p:cNvPr id="61" name="文字方塊 148"/>
          <p:cNvSpPr txBox="1"/>
          <p:nvPr/>
        </p:nvSpPr>
        <p:spPr>
          <a:xfrm>
            <a:off x="9020852" y="4062606"/>
            <a:ext cx="76026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1</a:t>
            </a:r>
            <a:endParaRPr lang="zh-TW" altLang="en-US" sz="2118" dirty="0">
              <a:solidFill>
                <a:prstClr val="white"/>
              </a:solidFill>
              <a:latin typeface="Calibri"/>
              <a:ea typeface="新細明體" panose="02020500000000000000" pitchFamily="18" charset="-120"/>
            </a:endParaRPr>
          </a:p>
        </p:txBody>
      </p:sp>
      <p:sp>
        <p:nvSpPr>
          <p:cNvPr id="62" name="文字方塊 149"/>
          <p:cNvSpPr txBox="1"/>
          <p:nvPr/>
        </p:nvSpPr>
        <p:spPr>
          <a:xfrm>
            <a:off x="9033752" y="4785891"/>
            <a:ext cx="74736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2</a:t>
            </a:r>
            <a:endParaRPr lang="zh-TW" altLang="en-US" sz="2118" dirty="0">
              <a:solidFill>
                <a:prstClr val="white"/>
              </a:solidFill>
              <a:latin typeface="Calibri"/>
              <a:ea typeface="新細明體" panose="02020500000000000000" pitchFamily="18" charset="-120"/>
            </a:endParaRPr>
          </a:p>
        </p:txBody>
      </p:sp>
      <p:sp>
        <p:nvSpPr>
          <p:cNvPr id="63" name="文字方塊 150"/>
          <p:cNvSpPr txBox="1"/>
          <p:nvPr/>
        </p:nvSpPr>
        <p:spPr>
          <a:xfrm>
            <a:off x="9044557" y="5868423"/>
            <a:ext cx="736558"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is 0</a:t>
            </a:r>
            <a:endParaRPr lang="zh-TW" altLang="en-US" sz="2118" dirty="0">
              <a:solidFill>
                <a:prstClr val="white"/>
              </a:solidFill>
              <a:latin typeface="Calibri"/>
              <a:ea typeface="新細明體" panose="02020500000000000000" pitchFamily="18" charset="-120"/>
            </a:endParaRPr>
          </a:p>
        </p:txBody>
      </p:sp>
      <p:sp>
        <p:nvSpPr>
          <p:cNvPr id="64" name="矩形 153"/>
          <p:cNvSpPr/>
          <p:nvPr/>
        </p:nvSpPr>
        <p:spPr>
          <a:xfrm rot="5400000">
            <a:off x="6442451" y="4980310"/>
            <a:ext cx="227897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471" dirty="0" err="1">
                <a:solidFill>
                  <a:prstClr val="white"/>
                </a:solidFill>
                <a:latin typeface="Calibri"/>
                <a:ea typeface="新細明體" panose="02020500000000000000" pitchFamily="18" charset="-120"/>
              </a:rPr>
              <a:t>Softmax</a:t>
            </a:r>
            <a:endParaRPr lang="zh-TW" altLang="en-US" sz="2471" dirty="0">
              <a:solidFill>
                <a:prstClr val="white"/>
              </a:solidFill>
              <a:latin typeface="Calibri"/>
              <a:ea typeface="新細明體" panose="02020500000000000000" pitchFamily="18" charset="-120"/>
            </a:endParaRPr>
          </a:p>
        </p:txBody>
      </p:sp>
      <p:sp>
        <p:nvSpPr>
          <p:cNvPr id="59" name="TextBox 58">
            <a:extLst>
              <a:ext uri="{FF2B5EF4-FFF2-40B4-BE49-F238E27FC236}">
                <a16:creationId xmlns:a16="http://schemas.microsoft.com/office/drawing/2014/main" id="{77476BDD-794E-4609-9AA9-E960018309EE}"/>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2264502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p:sp>
        <p:nvSpPr>
          <p:cNvPr id="3" name="Content Placeholder 2"/>
          <p:cNvSpPr>
            <a:spLocks noGrp="1"/>
          </p:cNvSpPr>
          <p:nvPr>
            <p:ph idx="1"/>
          </p:nvPr>
        </p:nvSpPr>
        <p:spPr/>
        <p:txBody>
          <a:bodyPr/>
          <a:lstStyle/>
          <a:p>
            <a:r>
              <a:rPr lang="en-US" b="1" i="1" dirty="0">
                <a:solidFill>
                  <a:srgbClr val="0070C0"/>
                </a:solidFill>
              </a:rPr>
              <a:t>Data preprocessing </a:t>
            </a:r>
            <a:r>
              <a:rPr lang="en-US" dirty="0"/>
              <a:t>- helps convergence during training</a:t>
            </a:r>
            <a:endParaRPr lang="en-US" b="1" i="1" dirty="0">
              <a:solidFill>
                <a:srgbClr val="0070C0"/>
              </a:solidFill>
            </a:endParaRPr>
          </a:p>
          <a:p>
            <a:pPr lvl="1"/>
            <a:r>
              <a:rPr lang="en-US" dirty="0">
                <a:solidFill>
                  <a:srgbClr val="FF0000"/>
                </a:solidFill>
              </a:rPr>
              <a:t>Mean subtraction</a:t>
            </a:r>
            <a:r>
              <a:rPr lang="en-US" dirty="0"/>
              <a:t>, to obtain zero-centered data</a:t>
            </a:r>
          </a:p>
          <a:p>
            <a:pPr lvl="2"/>
            <a:r>
              <a:rPr lang="en-US" dirty="0"/>
              <a:t>Subtract the mean for each individual data dimension (feature)</a:t>
            </a:r>
          </a:p>
          <a:p>
            <a:pPr lvl="1"/>
            <a:r>
              <a:rPr lang="en-US" dirty="0">
                <a:solidFill>
                  <a:srgbClr val="FF0000"/>
                </a:solidFill>
              </a:rPr>
              <a:t>Normalization</a:t>
            </a:r>
          </a:p>
          <a:p>
            <a:pPr lvl="2"/>
            <a:r>
              <a:rPr lang="en-US" dirty="0"/>
              <a:t>Divide each feature by its standard deviation</a:t>
            </a:r>
          </a:p>
          <a:p>
            <a:pPr lvl="3"/>
            <a:r>
              <a:rPr lang="en-US" dirty="0"/>
              <a:t>To obtain standard deviation of 1 for each data dimension (feature)</a:t>
            </a:r>
          </a:p>
          <a:p>
            <a:pPr lvl="2"/>
            <a:r>
              <a:rPr lang="en-US" dirty="0"/>
              <a:t>Or, scale the data within the range [0,1] or [-1, 1]</a:t>
            </a:r>
          </a:p>
          <a:p>
            <a:pPr lvl="3"/>
            <a:r>
              <a:rPr lang="en-US" dirty="0"/>
              <a:t>E.g., image pixel intensities are divided by 255 to be scaled in the [0,1] range</a:t>
            </a:r>
            <a:br>
              <a:rPr lang="en-US" dirty="0"/>
            </a:br>
            <a:endParaRPr lang="en-US" dirty="0"/>
          </a:p>
        </p:txBody>
      </p:sp>
      <p:sp>
        <p:nvSpPr>
          <p:cNvPr id="4" name="Content Placeholder 3">
            <a:extLst>
              <a:ext uri="{FF2B5EF4-FFF2-40B4-BE49-F238E27FC236}">
                <a16:creationId xmlns:a16="http://schemas.microsoft.com/office/drawing/2014/main" id="{017DD90B-918F-4CBF-9562-DA2EE5B639F8}"/>
              </a:ext>
            </a:extLst>
          </p:cNvPr>
          <p:cNvSpPr>
            <a:spLocks noGrp="1"/>
          </p:cNvSpPr>
          <p:nvPr>
            <p:ph idx="10"/>
          </p:nvPr>
        </p:nvSpPr>
        <p:spPr/>
        <p:txBody>
          <a:bodyPr/>
          <a:lstStyle/>
          <a:p>
            <a:r>
              <a:rPr lang="en-US" dirty="0"/>
              <a:t>Training Neural Networks</a:t>
            </a:r>
          </a:p>
          <a:p>
            <a:endParaRPr lang="en-US" dirty="0"/>
          </a:p>
        </p:txBody>
      </p:sp>
      <p:pic>
        <p:nvPicPr>
          <p:cNvPr id="5" name="Picture 4"/>
          <p:cNvPicPr>
            <a:picLocks noChangeAspect="1"/>
          </p:cNvPicPr>
          <p:nvPr/>
        </p:nvPicPr>
        <p:blipFill>
          <a:blip r:embed="rId3"/>
          <a:stretch>
            <a:fillRect/>
          </a:stretch>
        </p:blipFill>
        <p:spPr>
          <a:xfrm>
            <a:off x="3173323" y="4185752"/>
            <a:ext cx="5995494" cy="2102389"/>
          </a:xfrm>
          <a:prstGeom prst="rect">
            <a:avLst/>
          </a:prstGeom>
        </p:spPr>
      </p:pic>
      <p:sp>
        <p:nvSpPr>
          <p:cNvPr id="6" name="TextBox 5"/>
          <p:cNvSpPr txBox="1"/>
          <p:nvPr/>
        </p:nvSpPr>
        <p:spPr>
          <a:xfrm>
            <a:off x="3491005" y="6642715"/>
            <a:ext cx="552767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4"/>
              </a:rPr>
              <a:t>https://cs231n.github.io/neural-networks-2/</a:t>
            </a:r>
            <a:endParaRPr lang="en-US" sz="882" dirty="0">
              <a:solidFill>
                <a:prstClr val="black"/>
              </a:solidFill>
              <a:latin typeface="Calibri"/>
            </a:endParaRPr>
          </a:p>
        </p:txBody>
      </p:sp>
    </p:spTree>
    <p:extLst>
      <p:ext uri="{BB962C8B-B14F-4D97-AF65-F5344CB8AC3E}">
        <p14:creationId xmlns:p14="http://schemas.microsoft.com/office/powerpoint/2010/main" val="2322121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dirty="0"/>
                  <a:t>To train a NN, set the parameters </a:t>
                </a:r>
                <a14:m>
                  <m:oMath xmlns:m="http://schemas.openxmlformats.org/officeDocument/2006/math">
                    <m:r>
                      <a:rPr lang="zh-TW" altLang="en-US" i="1">
                        <a:latin typeface="Cambria Math" panose="02040503050406030204" pitchFamily="18" charset="0"/>
                      </a:rPr>
                      <m:t>𝜃</m:t>
                    </m:r>
                  </m:oMath>
                </a14:m>
                <a:r>
                  <a:rPr lang="en-US" altLang="zh-TW" dirty="0"/>
                  <a:t> such that for a training subset of images, the corresponding elements in the predicted output have maximum values</a:t>
                </a:r>
              </a:p>
              <a:p>
                <a:endParaRPr lang="en-US" dirty="0"/>
              </a:p>
              <a:p>
                <a:endParaRPr lang="en-US" dirty="0"/>
              </a:p>
              <a:p>
                <a:endParaRPr 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4FFCC53A-9857-4A4C-B0D1-6CC7AF0581F7}"/>
              </a:ext>
            </a:extLst>
          </p:cNvPr>
          <p:cNvSpPr>
            <a:spLocks noGrp="1"/>
          </p:cNvSpPr>
          <p:nvPr>
            <p:ph idx="10"/>
          </p:nvPr>
        </p:nvSpPr>
        <p:spPr/>
        <p:txBody>
          <a:bodyPr/>
          <a:lstStyle/>
          <a:p>
            <a:r>
              <a:rPr lang="en-US" dirty="0"/>
              <a:t>Training Neural Networks</a:t>
            </a:r>
          </a:p>
          <a:p>
            <a:endParaRPr lang="en-US" dirty="0"/>
          </a:p>
        </p:txBody>
      </p:sp>
      <p:sp>
        <p:nvSpPr>
          <p:cNvPr id="4" name="文字方塊 139"/>
          <p:cNvSpPr txBox="1"/>
          <p:nvPr/>
        </p:nvSpPr>
        <p:spPr>
          <a:xfrm>
            <a:off x="5551195" y="2919682"/>
            <a:ext cx="3078022"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y</a:t>
            </a:r>
            <a:r>
              <a:rPr lang="en-US" altLang="zh-TW" sz="2118" baseline="-25000" dirty="0">
                <a:solidFill>
                  <a:prstClr val="black"/>
                </a:solidFill>
                <a:latin typeface="Calibri"/>
                <a:ea typeface="新細明體" panose="02020500000000000000" pitchFamily="18" charset="-120"/>
              </a:rPr>
              <a:t>1</a:t>
            </a:r>
            <a:r>
              <a:rPr lang="en-US" altLang="zh-TW" sz="2118" dirty="0">
                <a:solidFill>
                  <a:prstClr val="black"/>
                </a:solidFill>
                <a:latin typeface="Calibri"/>
                <a:ea typeface="新細明體" panose="02020500000000000000" pitchFamily="18" charset="-120"/>
              </a:rPr>
              <a:t> has the maximum value</a:t>
            </a:r>
            <a:endParaRPr lang="zh-TW" altLang="en-US" sz="2118" dirty="0">
              <a:solidFill>
                <a:prstClr val="black"/>
              </a:solidFill>
              <a:latin typeface="Calibri"/>
              <a:ea typeface="新細明體" panose="02020500000000000000" pitchFamily="18" charset="-120"/>
            </a:endParaRPr>
          </a:p>
        </p:txBody>
      </p:sp>
      <p:pic>
        <p:nvPicPr>
          <p:cNvPr id="6" name="圖片 141"/>
          <p:cNvPicPr>
            <a:picLocks noChangeAspect="1"/>
          </p:cNvPicPr>
          <p:nvPr/>
        </p:nvPicPr>
        <p:blipFill>
          <a:blip r:embed="rId3"/>
          <a:stretch>
            <a:fillRect/>
          </a:stretch>
        </p:blipFill>
        <p:spPr>
          <a:xfrm>
            <a:off x="4444257" y="2877316"/>
            <a:ext cx="507240" cy="512773"/>
          </a:xfrm>
          <a:prstGeom prst="rect">
            <a:avLst/>
          </a:prstGeom>
          <a:ln w="38100">
            <a:solidFill>
              <a:schemeClr val="tx1"/>
            </a:solidFill>
          </a:ln>
        </p:spPr>
      </p:pic>
      <p:sp>
        <p:nvSpPr>
          <p:cNvPr id="7" name="文字方塊 142"/>
          <p:cNvSpPr txBox="1"/>
          <p:nvPr/>
        </p:nvSpPr>
        <p:spPr>
          <a:xfrm>
            <a:off x="3575973" y="2898831"/>
            <a:ext cx="845103"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Input:</a:t>
            </a:r>
            <a:endParaRPr lang="zh-TW" altLang="en-US" sz="2118" dirty="0">
              <a:solidFill>
                <a:prstClr val="black"/>
              </a:solidFill>
              <a:latin typeface="Calibri"/>
              <a:ea typeface="新細明體" panose="02020500000000000000" pitchFamily="18" charset="-120"/>
            </a:endParaRPr>
          </a:p>
        </p:txBody>
      </p:sp>
      <p:sp>
        <p:nvSpPr>
          <p:cNvPr id="8" name="向右箭號 143"/>
          <p:cNvSpPr/>
          <p:nvPr/>
        </p:nvSpPr>
        <p:spPr>
          <a:xfrm>
            <a:off x="5078521" y="3005076"/>
            <a:ext cx="433840" cy="3011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9" name="文字方塊 144"/>
          <p:cNvSpPr txBox="1"/>
          <p:nvPr/>
        </p:nvSpPr>
        <p:spPr>
          <a:xfrm>
            <a:off x="5551195" y="3565985"/>
            <a:ext cx="3078022"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y</a:t>
            </a:r>
            <a:r>
              <a:rPr lang="en-US" altLang="zh-TW" sz="2118" baseline="-25000" dirty="0">
                <a:solidFill>
                  <a:prstClr val="black"/>
                </a:solidFill>
                <a:latin typeface="Calibri"/>
                <a:ea typeface="新細明體" panose="02020500000000000000" pitchFamily="18" charset="-120"/>
              </a:rPr>
              <a:t>2</a:t>
            </a:r>
            <a:r>
              <a:rPr lang="en-US" altLang="zh-TW" sz="2118" dirty="0">
                <a:solidFill>
                  <a:prstClr val="black"/>
                </a:solidFill>
                <a:latin typeface="Calibri"/>
                <a:ea typeface="新細明體" panose="02020500000000000000" pitchFamily="18" charset="-120"/>
              </a:rPr>
              <a:t> has the maximum value</a:t>
            </a:r>
            <a:endParaRPr lang="zh-TW" altLang="en-US" sz="2118" dirty="0">
              <a:solidFill>
                <a:prstClr val="black"/>
              </a:solidFill>
              <a:latin typeface="Calibri"/>
              <a:ea typeface="新細明體" panose="02020500000000000000" pitchFamily="18" charset="-120"/>
            </a:endParaRPr>
          </a:p>
        </p:txBody>
      </p:sp>
      <p:sp>
        <p:nvSpPr>
          <p:cNvPr id="10" name="文字方塊 145"/>
          <p:cNvSpPr txBox="1"/>
          <p:nvPr/>
        </p:nvSpPr>
        <p:spPr>
          <a:xfrm>
            <a:off x="3575973" y="3545133"/>
            <a:ext cx="845103"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Input:</a:t>
            </a:r>
            <a:endParaRPr lang="zh-TW" altLang="en-US" sz="2118" dirty="0">
              <a:solidFill>
                <a:prstClr val="black"/>
              </a:solidFill>
              <a:latin typeface="Calibri"/>
              <a:ea typeface="新細明體" panose="02020500000000000000" pitchFamily="18" charset="-120"/>
            </a:endParaRPr>
          </a:p>
        </p:txBody>
      </p:sp>
      <p:sp>
        <p:nvSpPr>
          <p:cNvPr id="11" name="向右箭號 146"/>
          <p:cNvSpPr/>
          <p:nvPr/>
        </p:nvSpPr>
        <p:spPr>
          <a:xfrm>
            <a:off x="5078521" y="3651378"/>
            <a:ext cx="433840" cy="3011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pic>
        <p:nvPicPr>
          <p:cNvPr id="12" name="圖片 147"/>
          <p:cNvPicPr>
            <a:picLocks noChangeAspect="1"/>
          </p:cNvPicPr>
          <p:nvPr/>
        </p:nvPicPr>
        <p:blipFill>
          <a:blip r:embed="rId4"/>
          <a:stretch>
            <a:fillRect/>
          </a:stretch>
        </p:blipFill>
        <p:spPr>
          <a:xfrm>
            <a:off x="4423548" y="3524157"/>
            <a:ext cx="534646" cy="530785"/>
          </a:xfrm>
          <a:prstGeom prst="rect">
            <a:avLst/>
          </a:prstGeom>
          <a:ln w="38100">
            <a:solidFill>
              <a:schemeClr val="tx1"/>
            </a:solidFill>
          </a:ln>
        </p:spPr>
      </p:pic>
      <p:sp>
        <p:nvSpPr>
          <p:cNvPr id="14" name="矩形 152"/>
          <p:cNvSpPr/>
          <p:nvPr/>
        </p:nvSpPr>
        <p:spPr>
          <a:xfrm>
            <a:off x="3513618" y="2603026"/>
            <a:ext cx="5250914" cy="3720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5" name="TextBox 14"/>
          <p:cNvSpPr txBox="1"/>
          <p:nvPr/>
        </p:nvSpPr>
        <p:spPr>
          <a:xfrm flipH="1">
            <a:off x="5105757" y="3840218"/>
            <a:ext cx="571828" cy="909480"/>
          </a:xfrm>
          <a:prstGeom prst="rect">
            <a:avLst/>
          </a:prstGeom>
          <a:noFill/>
        </p:spPr>
        <p:txBody>
          <a:bodyPr wrap="square" rtlCol="0">
            <a:spAutoFit/>
          </a:bodyPr>
          <a:lstStyle/>
          <a:p>
            <a:pPr defTabSz="899010"/>
            <a:r>
              <a:rPr lang="en-US" sz="1770" dirty="0">
                <a:solidFill>
                  <a:prstClr val="black"/>
                </a:solidFill>
                <a:latin typeface="Calibri"/>
              </a:rPr>
              <a:t>.</a:t>
            </a:r>
          </a:p>
          <a:p>
            <a:pPr defTabSz="899010"/>
            <a:r>
              <a:rPr lang="en-US" sz="1770" dirty="0">
                <a:solidFill>
                  <a:prstClr val="black"/>
                </a:solidFill>
                <a:latin typeface="Calibri"/>
              </a:rPr>
              <a:t>.</a:t>
            </a:r>
          </a:p>
          <a:p>
            <a:pPr defTabSz="899010"/>
            <a:r>
              <a:rPr lang="en-US" sz="1770" dirty="0">
                <a:solidFill>
                  <a:prstClr val="black"/>
                </a:solidFill>
                <a:latin typeface="Calibri"/>
              </a:rPr>
              <a:t>.</a:t>
            </a:r>
          </a:p>
        </p:txBody>
      </p:sp>
      <p:sp>
        <p:nvSpPr>
          <p:cNvPr id="16" name="文字方塊 145"/>
          <p:cNvSpPr txBox="1"/>
          <p:nvPr/>
        </p:nvSpPr>
        <p:spPr>
          <a:xfrm>
            <a:off x="3618482" y="4877238"/>
            <a:ext cx="845103"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Input:</a:t>
            </a:r>
            <a:endParaRPr lang="zh-TW" altLang="en-US" sz="2118" dirty="0">
              <a:solidFill>
                <a:prstClr val="black"/>
              </a:solidFill>
              <a:latin typeface="Calibri"/>
              <a:ea typeface="新細明體" panose="02020500000000000000" pitchFamily="18" charset="-120"/>
            </a:endParaRPr>
          </a:p>
        </p:txBody>
      </p:sp>
      <p:sp>
        <p:nvSpPr>
          <p:cNvPr id="17" name="文字方塊 144"/>
          <p:cNvSpPr txBox="1"/>
          <p:nvPr/>
        </p:nvSpPr>
        <p:spPr>
          <a:xfrm>
            <a:off x="5552843" y="4935416"/>
            <a:ext cx="3078022"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y</a:t>
            </a:r>
            <a:r>
              <a:rPr lang="en-US" altLang="zh-TW" sz="2118" baseline="-25000" dirty="0">
                <a:solidFill>
                  <a:prstClr val="black"/>
                </a:solidFill>
                <a:latin typeface="Calibri"/>
                <a:ea typeface="新細明體" panose="02020500000000000000" pitchFamily="18" charset="-120"/>
              </a:rPr>
              <a:t>9</a:t>
            </a:r>
            <a:r>
              <a:rPr lang="en-US" altLang="zh-TW" sz="2118" dirty="0">
                <a:solidFill>
                  <a:prstClr val="black"/>
                </a:solidFill>
                <a:latin typeface="Calibri"/>
                <a:ea typeface="新細明體" panose="02020500000000000000" pitchFamily="18" charset="-120"/>
              </a:rPr>
              <a:t> has the maximum value</a:t>
            </a:r>
            <a:endParaRPr lang="zh-TW" altLang="en-US" sz="2118" dirty="0">
              <a:solidFill>
                <a:prstClr val="black"/>
              </a:solidFill>
              <a:latin typeface="Calibri"/>
              <a:ea typeface="新細明體" panose="02020500000000000000" pitchFamily="18" charset="-120"/>
            </a:endParaRPr>
          </a:p>
        </p:txBody>
      </p:sp>
      <p:sp>
        <p:nvSpPr>
          <p:cNvPr id="18" name="向右箭號 146"/>
          <p:cNvSpPr/>
          <p:nvPr/>
        </p:nvSpPr>
        <p:spPr>
          <a:xfrm>
            <a:off x="5103569" y="5020809"/>
            <a:ext cx="433840" cy="3011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pic>
        <p:nvPicPr>
          <p:cNvPr id="19" name="圖片 8"/>
          <p:cNvPicPr preferRelativeResize="0">
            <a:picLocks/>
          </p:cNvPicPr>
          <p:nvPr/>
        </p:nvPicPr>
        <p:blipFill>
          <a:blip r:embed="rId5"/>
          <a:stretch>
            <a:fillRect/>
          </a:stretch>
        </p:blipFill>
        <p:spPr>
          <a:xfrm>
            <a:off x="4398822" y="4763266"/>
            <a:ext cx="635294" cy="635294"/>
          </a:xfrm>
          <a:prstGeom prst="rect">
            <a:avLst/>
          </a:prstGeom>
          <a:ln w="38100">
            <a:solidFill>
              <a:schemeClr val="tx1"/>
            </a:solidFill>
          </a:ln>
        </p:spPr>
      </p:pic>
      <p:sp>
        <p:nvSpPr>
          <p:cNvPr id="20" name="文字方塊 145"/>
          <p:cNvSpPr txBox="1"/>
          <p:nvPr/>
        </p:nvSpPr>
        <p:spPr>
          <a:xfrm>
            <a:off x="3616835" y="5664300"/>
            <a:ext cx="845103"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Input:</a:t>
            </a:r>
            <a:endParaRPr lang="zh-TW" altLang="en-US" sz="2118" dirty="0">
              <a:solidFill>
                <a:prstClr val="black"/>
              </a:solidFill>
              <a:latin typeface="Calibri"/>
              <a:ea typeface="新細明體" panose="02020500000000000000" pitchFamily="18" charset="-120"/>
            </a:endParaRPr>
          </a:p>
        </p:txBody>
      </p:sp>
      <p:sp>
        <p:nvSpPr>
          <p:cNvPr id="21" name="文字方塊 144"/>
          <p:cNvSpPr txBox="1"/>
          <p:nvPr/>
        </p:nvSpPr>
        <p:spPr>
          <a:xfrm>
            <a:off x="5551196" y="5722478"/>
            <a:ext cx="3169394" cy="418256"/>
          </a:xfrm>
          <a:prstGeom prst="rect">
            <a:avLst/>
          </a:prstGeom>
          <a:noFill/>
        </p:spPr>
        <p:txBody>
          <a:bodyPr wrap="none" rtlCol="0">
            <a:spAutoFit/>
          </a:bodyPr>
          <a:lstStyle/>
          <a:p>
            <a:pPr defTabSz="899010"/>
            <a:r>
              <a:rPr lang="en-US" altLang="zh-TW" sz="2118" dirty="0">
                <a:solidFill>
                  <a:prstClr val="black"/>
                </a:solidFill>
                <a:latin typeface="Calibri"/>
                <a:ea typeface="新細明體" panose="02020500000000000000" pitchFamily="18" charset="-120"/>
              </a:rPr>
              <a:t>y</a:t>
            </a:r>
            <a:r>
              <a:rPr lang="en-US" altLang="zh-TW" sz="2118" baseline="-25000" dirty="0">
                <a:solidFill>
                  <a:prstClr val="black"/>
                </a:solidFill>
                <a:latin typeface="Calibri"/>
                <a:ea typeface="新細明體" panose="02020500000000000000" pitchFamily="18" charset="-120"/>
              </a:rPr>
              <a:t>10</a:t>
            </a:r>
            <a:r>
              <a:rPr lang="en-US" altLang="zh-TW" sz="2118" dirty="0">
                <a:solidFill>
                  <a:prstClr val="black"/>
                </a:solidFill>
                <a:latin typeface="Calibri"/>
                <a:ea typeface="新細明體" panose="02020500000000000000" pitchFamily="18" charset="-120"/>
              </a:rPr>
              <a:t> has the maximum value</a:t>
            </a:r>
            <a:endParaRPr lang="zh-TW" altLang="en-US" sz="2118" dirty="0">
              <a:solidFill>
                <a:prstClr val="black"/>
              </a:solidFill>
              <a:latin typeface="Calibri"/>
              <a:ea typeface="新細明體" panose="02020500000000000000" pitchFamily="18" charset="-120"/>
            </a:endParaRPr>
          </a:p>
        </p:txBody>
      </p:sp>
      <p:sp>
        <p:nvSpPr>
          <p:cNvPr id="22" name="向右箭號 146"/>
          <p:cNvSpPr/>
          <p:nvPr/>
        </p:nvSpPr>
        <p:spPr>
          <a:xfrm>
            <a:off x="5101922" y="5807871"/>
            <a:ext cx="433840" cy="3011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pic>
        <p:nvPicPr>
          <p:cNvPr id="24" name="圖片 5"/>
          <p:cNvPicPr preferRelativeResize="0">
            <a:picLocks/>
          </p:cNvPicPr>
          <p:nvPr/>
        </p:nvPicPr>
        <p:blipFill>
          <a:blip r:embed="rId6"/>
          <a:stretch>
            <a:fillRect/>
          </a:stretch>
        </p:blipFill>
        <p:spPr>
          <a:xfrm>
            <a:off x="4418379" y="5608506"/>
            <a:ext cx="635294" cy="635294"/>
          </a:xfrm>
          <a:prstGeom prst="rect">
            <a:avLst/>
          </a:prstGeom>
          <a:ln w="38100">
            <a:solidFill>
              <a:schemeClr val="tx1"/>
            </a:solidFill>
          </a:ln>
        </p:spPr>
      </p:pic>
      <p:sp>
        <p:nvSpPr>
          <p:cNvPr id="23" name="TextBox 22">
            <a:extLst>
              <a:ext uri="{FF2B5EF4-FFF2-40B4-BE49-F238E27FC236}">
                <a16:creationId xmlns:a16="http://schemas.microsoft.com/office/drawing/2014/main" id="{F7D67DB8-A8A4-487E-9989-261789B2A123}"/>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717770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a </a:t>
                </a:r>
                <a:r>
                  <a:rPr lang="en-US" b="1" i="1" dirty="0">
                    <a:solidFill>
                      <a:srgbClr val="0070C0"/>
                    </a:solidFill>
                  </a:rPr>
                  <a:t>loss function/</a:t>
                </a:r>
                <a:r>
                  <a:rPr lang="en-US" dirty="0">
                    <a:solidFill>
                      <a:srgbClr val="FF0000"/>
                    </a:solidFill>
                  </a:rPr>
                  <a:t>objective function</a:t>
                </a:r>
                <a:r>
                  <a:rPr lang="en-US" dirty="0"/>
                  <a:t>/</a:t>
                </a:r>
                <a:r>
                  <a:rPr lang="en-US" dirty="0">
                    <a:solidFill>
                      <a:srgbClr val="FF0000"/>
                    </a:solidFill>
                  </a:rPr>
                  <a:t>cost 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oMath>
                </a14:m>
                <a:r>
                  <a:rPr lang="en-US" dirty="0"/>
                  <a:t> that calculates the difference (error) between the model prediction and the true label</a:t>
                </a:r>
              </a:p>
              <a:p>
                <a:pPr lvl="1"/>
                <a:r>
                  <a:rPr lang="en-US" dirty="0"/>
                  <a:t>E.g.,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can be mean-squared error, cross-entropy, etc.</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51" name="Content Placeholder 50">
            <a:extLst>
              <a:ext uri="{FF2B5EF4-FFF2-40B4-BE49-F238E27FC236}">
                <a16:creationId xmlns:a16="http://schemas.microsoft.com/office/drawing/2014/main" id="{C7872C7C-5319-433C-992A-064455ACD520}"/>
              </a:ext>
            </a:extLst>
          </p:cNvPr>
          <p:cNvSpPr>
            <a:spLocks noGrp="1"/>
          </p:cNvSpPr>
          <p:nvPr>
            <p:ph idx="10"/>
          </p:nvPr>
        </p:nvSpPr>
        <p:spPr/>
        <p:txBody>
          <a:bodyPr/>
          <a:lstStyle/>
          <a:p>
            <a:r>
              <a:rPr lang="en-US" dirty="0"/>
              <a:t>Training Neural Networks</a:t>
            </a:r>
          </a:p>
          <a:p>
            <a:endParaRPr lang="en-US" dirty="0"/>
          </a:p>
        </p:txBody>
      </p:sp>
      <p:sp>
        <p:nvSpPr>
          <p:cNvPr id="4" name="矩形 33"/>
          <p:cNvSpPr/>
          <p:nvPr/>
        </p:nvSpPr>
        <p:spPr>
          <a:xfrm>
            <a:off x="6619070" y="3227657"/>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5" name="矩形 34"/>
          <p:cNvSpPr/>
          <p:nvPr/>
        </p:nvSpPr>
        <p:spPr>
          <a:xfrm>
            <a:off x="3833241" y="3216838"/>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 name="矩形 39"/>
          <p:cNvSpPr/>
          <p:nvPr/>
        </p:nvSpPr>
        <p:spPr>
          <a:xfrm>
            <a:off x="2789327" y="3241228"/>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7" name="直線單箭頭接點 42"/>
          <p:cNvCxnSpPr/>
          <p:nvPr/>
        </p:nvCxnSpPr>
        <p:spPr>
          <a:xfrm>
            <a:off x="6006964" y="4141915"/>
            <a:ext cx="5598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43"/>
          <p:cNvCxnSpPr/>
          <p:nvPr/>
        </p:nvCxnSpPr>
        <p:spPr>
          <a:xfrm>
            <a:off x="6103419" y="5241229"/>
            <a:ext cx="46337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44"/>
          <p:cNvCxnSpPr/>
          <p:nvPr/>
        </p:nvCxnSpPr>
        <p:spPr>
          <a:xfrm>
            <a:off x="5985890" y="3454736"/>
            <a:ext cx="58090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45"/>
          <p:cNvSpPr/>
          <p:nvPr/>
        </p:nvSpPr>
        <p:spPr>
          <a:xfrm>
            <a:off x="2849669" y="3874486"/>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1" name="矩形 46"/>
          <p:cNvSpPr/>
          <p:nvPr/>
        </p:nvSpPr>
        <p:spPr>
          <a:xfrm>
            <a:off x="2854803" y="3371254"/>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2" name="Object 12"/>
          <p:cNvGraphicFramePr>
            <a:graphicFrameLocks noChangeAspect="1"/>
          </p:cNvGraphicFramePr>
          <p:nvPr/>
        </p:nvGraphicFramePr>
        <p:xfrm>
          <a:off x="2866008" y="3287210"/>
          <a:ext cx="287151" cy="407614"/>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2" name="Object 12"/>
                      <p:cNvPicPr>
                        <a:picLocks noChangeAspect="1" noChangeArrowheads="1"/>
                      </p:cNvPicPr>
                      <p:nvPr/>
                    </p:nvPicPr>
                    <p:blipFill>
                      <a:blip r:embed="rId5"/>
                      <a:srcRect/>
                      <a:stretch>
                        <a:fillRect/>
                      </a:stretch>
                    </p:blipFill>
                    <p:spPr bwMode="auto">
                      <a:xfrm>
                        <a:off x="2866008" y="3287210"/>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2870681" y="3801384"/>
          <a:ext cx="310963" cy="407614"/>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3" name="Object 12"/>
                      <p:cNvPicPr>
                        <a:picLocks noChangeAspect="1" noChangeArrowheads="1"/>
                      </p:cNvPicPr>
                      <p:nvPr/>
                    </p:nvPicPr>
                    <p:blipFill>
                      <a:blip r:embed="rId7"/>
                      <a:srcRect/>
                      <a:stretch>
                        <a:fillRect/>
                      </a:stretch>
                    </p:blipFill>
                    <p:spPr bwMode="auto">
                      <a:xfrm>
                        <a:off x="2870681" y="3801384"/>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橢圓 52"/>
          <p:cNvSpPr/>
          <p:nvPr/>
        </p:nvSpPr>
        <p:spPr>
          <a:xfrm>
            <a:off x="3918926" y="3226546"/>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5" name="橢圓 53"/>
          <p:cNvSpPr/>
          <p:nvPr/>
        </p:nvSpPr>
        <p:spPr>
          <a:xfrm>
            <a:off x="3920993" y="391351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6" name="橢圓 54"/>
          <p:cNvSpPr/>
          <p:nvPr/>
        </p:nvSpPr>
        <p:spPr>
          <a:xfrm>
            <a:off x="3910729" y="499705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7" name="文字方塊 55"/>
          <p:cNvSpPr txBox="1"/>
          <p:nvPr/>
        </p:nvSpPr>
        <p:spPr>
          <a:xfrm rot="5400000">
            <a:off x="3908305" y="4481868"/>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18" name="矩形 58"/>
          <p:cNvSpPr/>
          <p:nvPr/>
        </p:nvSpPr>
        <p:spPr>
          <a:xfrm>
            <a:off x="2858073" y="5107801"/>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9" name="Object 12"/>
          <p:cNvGraphicFramePr>
            <a:graphicFrameLocks noChangeAspect="1"/>
          </p:cNvGraphicFramePr>
          <p:nvPr/>
        </p:nvGraphicFramePr>
        <p:xfrm>
          <a:off x="2794612" y="5022418"/>
          <a:ext cx="480452" cy="431426"/>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9" name="Object 12"/>
                      <p:cNvPicPr>
                        <a:picLocks noChangeAspect="1" noChangeArrowheads="1"/>
                      </p:cNvPicPr>
                      <p:nvPr/>
                    </p:nvPicPr>
                    <p:blipFill>
                      <a:blip r:embed="rId9"/>
                      <a:srcRect/>
                      <a:stretch>
                        <a:fillRect/>
                      </a:stretch>
                    </p:blipFill>
                    <p:spPr bwMode="auto">
                      <a:xfrm>
                        <a:off x="2794612" y="5022418"/>
                        <a:ext cx="480452"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字方塊 62"/>
          <p:cNvSpPr txBox="1"/>
          <p:nvPr/>
        </p:nvSpPr>
        <p:spPr>
          <a:xfrm rot="5400000">
            <a:off x="2748602" y="447141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1" name="文字方塊 71"/>
          <p:cNvSpPr txBox="1"/>
          <p:nvPr/>
        </p:nvSpPr>
        <p:spPr>
          <a:xfrm>
            <a:off x="5001757" y="317485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2" name="文字方塊 72"/>
          <p:cNvSpPr txBox="1"/>
          <p:nvPr/>
        </p:nvSpPr>
        <p:spPr>
          <a:xfrm>
            <a:off x="5017306" y="3867942"/>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3" name="文字方塊 73"/>
          <p:cNvSpPr txBox="1"/>
          <p:nvPr/>
        </p:nvSpPr>
        <p:spPr>
          <a:xfrm>
            <a:off x="5028053" y="4976435"/>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24" name="直線單箭頭接點 74"/>
          <p:cNvCxnSpPr>
            <a:stCxn id="14" idx="6"/>
          </p:cNvCxnSpPr>
          <p:nvPr/>
        </p:nvCxnSpPr>
        <p:spPr>
          <a:xfrm>
            <a:off x="4425536" y="3479851"/>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5"/>
          <p:cNvCxnSpPr/>
          <p:nvPr/>
        </p:nvCxnSpPr>
        <p:spPr>
          <a:xfrm>
            <a:off x="4425536" y="4178456"/>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6"/>
          <p:cNvCxnSpPr/>
          <p:nvPr/>
        </p:nvCxnSpPr>
        <p:spPr>
          <a:xfrm>
            <a:off x="4417339" y="5256664"/>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7"/>
          <p:cNvCxnSpPr>
            <a:stCxn id="15" idx="6"/>
          </p:cNvCxnSpPr>
          <p:nvPr/>
        </p:nvCxnSpPr>
        <p:spPr>
          <a:xfrm flipV="1">
            <a:off x="4427603" y="3479851"/>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8"/>
          <p:cNvCxnSpPr>
            <a:stCxn id="14" idx="6"/>
          </p:cNvCxnSpPr>
          <p:nvPr/>
        </p:nvCxnSpPr>
        <p:spPr>
          <a:xfrm>
            <a:off x="4425537" y="3479851"/>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79"/>
          <p:cNvCxnSpPr>
            <a:stCxn id="14" idx="6"/>
          </p:cNvCxnSpPr>
          <p:nvPr/>
        </p:nvCxnSpPr>
        <p:spPr>
          <a:xfrm>
            <a:off x="4425537" y="3479851"/>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0"/>
          <p:cNvCxnSpPr>
            <a:stCxn id="15" idx="6"/>
          </p:cNvCxnSpPr>
          <p:nvPr/>
        </p:nvCxnSpPr>
        <p:spPr>
          <a:xfrm>
            <a:off x="4427603" y="4166824"/>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1"/>
          <p:cNvCxnSpPr>
            <a:stCxn id="16" idx="6"/>
          </p:cNvCxnSpPr>
          <p:nvPr/>
        </p:nvCxnSpPr>
        <p:spPr>
          <a:xfrm flipV="1">
            <a:off x="4417339" y="3479851"/>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2"/>
          <p:cNvCxnSpPr>
            <a:stCxn id="16" idx="6"/>
          </p:cNvCxnSpPr>
          <p:nvPr/>
        </p:nvCxnSpPr>
        <p:spPr>
          <a:xfrm flipV="1">
            <a:off x="4417339" y="4166824"/>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3"/>
          <p:cNvCxnSpPr>
            <a:endCxn id="14" idx="2"/>
          </p:cNvCxnSpPr>
          <p:nvPr/>
        </p:nvCxnSpPr>
        <p:spPr>
          <a:xfrm flipV="1">
            <a:off x="3160632" y="3479852"/>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4"/>
          <p:cNvCxnSpPr>
            <a:stCxn id="11" idx="3"/>
            <a:endCxn id="15" idx="2"/>
          </p:cNvCxnSpPr>
          <p:nvPr/>
        </p:nvCxnSpPr>
        <p:spPr>
          <a:xfrm>
            <a:off x="3157362" y="3522534"/>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5"/>
          <p:cNvCxnSpPr>
            <a:stCxn id="11" idx="3"/>
            <a:endCxn id="16" idx="2"/>
          </p:cNvCxnSpPr>
          <p:nvPr/>
        </p:nvCxnSpPr>
        <p:spPr>
          <a:xfrm>
            <a:off x="3157362" y="3522534"/>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6"/>
          <p:cNvCxnSpPr>
            <a:stCxn id="13" idx="3"/>
            <a:endCxn id="14" idx="2"/>
          </p:cNvCxnSpPr>
          <p:nvPr/>
        </p:nvCxnSpPr>
        <p:spPr>
          <a:xfrm flipV="1">
            <a:off x="3181644" y="3479851"/>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7"/>
          <p:cNvCxnSpPr>
            <a:stCxn id="10" idx="3"/>
            <a:endCxn id="15" idx="2"/>
          </p:cNvCxnSpPr>
          <p:nvPr/>
        </p:nvCxnSpPr>
        <p:spPr>
          <a:xfrm>
            <a:off x="3152228" y="4025766"/>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8"/>
          <p:cNvCxnSpPr>
            <a:stCxn id="10" idx="3"/>
            <a:endCxn id="16" idx="2"/>
          </p:cNvCxnSpPr>
          <p:nvPr/>
        </p:nvCxnSpPr>
        <p:spPr>
          <a:xfrm>
            <a:off x="3152228" y="4025766"/>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89"/>
          <p:cNvCxnSpPr>
            <a:stCxn id="19" idx="3"/>
            <a:endCxn id="14" idx="2"/>
          </p:cNvCxnSpPr>
          <p:nvPr/>
        </p:nvCxnSpPr>
        <p:spPr>
          <a:xfrm flipV="1">
            <a:off x="3215314" y="3479851"/>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0"/>
          <p:cNvCxnSpPr>
            <a:stCxn id="19" idx="3"/>
            <a:endCxn id="15" idx="2"/>
          </p:cNvCxnSpPr>
          <p:nvPr/>
        </p:nvCxnSpPr>
        <p:spPr>
          <a:xfrm flipV="1">
            <a:off x="3192047" y="4166825"/>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1"/>
          <p:cNvCxnSpPr>
            <a:stCxn id="19" idx="3"/>
            <a:endCxn id="16" idx="2"/>
          </p:cNvCxnSpPr>
          <p:nvPr/>
        </p:nvCxnSpPr>
        <p:spPr>
          <a:xfrm>
            <a:off x="3192047" y="5238536"/>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92"/>
          <p:cNvSpPr txBox="1"/>
          <p:nvPr/>
        </p:nvSpPr>
        <p:spPr>
          <a:xfrm rot="5400000">
            <a:off x="7139889" y="462504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43" name="文字方塊 93"/>
          <p:cNvSpPr txBox="1"/>
          <p:nvPr/>
        </p:nvSpPr>
        <p:spPr>
          <a:xfrm>
            <a:off x="6629025" y="3211929"/>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44" name="文字方塊 94"/>
          <p:cNvSpPr txBox="1"/>
          <p:nvPr/>
        </p:nvSpPr>
        <p:spPr>
          <a:xfrm>
            <a:off x="6647641" y="3925143"/>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45" name="文字方塊 95"/>
          <p:cNvSpPr txBox="1"/>
          <p:nvPr/>
        </p:nvSpPr>
        <p:spPr>
          <a:xfrm>
            <a:off x="6619070" y="5033505"/>
            <a:ext cx="556826" cy="472565"/>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10</a:t>
            </a:r>
            <a:endParaRPr lang="zh-TW" altLang="en-US" sz="2471" baseline="-25000" dirty="0">
              <a:solidFill>
                <a:prstClr val="black"/>
              </a:solidFill>
              <a:latin typeface="Calibri"/>
              <a:ea typeface="新細明體" panose="02020500000000000000" pitchFamily="18" charset="-120"/>
            </a:endParaRPr>
          </a:p>
        </p:txBody>
      </p:sp>
      <p:sp>
        <p:nvSpPr>
          <p:cNvPr id="46" name="文字方塊 8"/>
          <p:cNvSpPr txBox="1"/>
          <p:nvPr/>
        </p:nvSpPr>
        <p:spPr>
          <a:xfrm>
            <a:off x="4203472" y="4165084"/>
            <a:ext cx="65" cy="272382"/>
          </a:xfrm>
          <a:prstGeom prst="rect">
            <a:avLst/>
          </a:prstGeom>
          <a:noFill/>
        </p:spPr>
        <p:txBody>
          <a:bodyPr wrap="none" lIns="0" tIns="0" rIns="0" bIns="0" rtlCol="0">
            <a:spAutoFit/>
          </a:bodyPr>
          <a:lstStyle/>
          <a:p>
            <a:pPr defTabSz="899010"/>
            <a:endParaRPr lang="zh-TW" altLang="en-US" sz="1770" dirty="0">
              <a:solidFill>
                <a:prstClr val="black"/>
              </a:solidFill>
              <a:latin typeface="Calibri"/>
              <a:ea typeface="新細明體" panose="02020500000000000000" pitchFamily="18" charset="-120"/>
            </a:endParaRPr>
          </a:p>
        </p:txBody>
      </p:sp>
      <p:sp>
        <p:nvSpPr>
          <p:cNvPr id="47" name="文字方塊 70"/>
          <p:cNvSpPr txBox="1"/>
          <p:nvPr/>
        </p:nvSpPr>
        <p:spPr>
          <a:xfrm>
            <a:off x="8146212" y="4389599"/>
            <a:ext cx="894947" cy="472565"/>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defTabSz="899010"/>
            <a:r>
              <a:rPr lang="en-US" altLang="zh-TW" sz="2471" dirty="0">
                <a:solidFill>
                  <a:prstClr val="white"/>
                </a:solidFill>
                <a:latin typeface="Calibri"/>
                <a:ea typeface="新細明體" panose="02020500000000000000" pitchFamily="18" charset="-120"/>
              </a:rPr>
              <a:t>Cost </a:t>
            </a:r>
          </a:p>
        </p:txBody>
      </p:sp>
      <p:sp>
        <p:nvSpPr>
          <p:cNvPr id="48" name="矩形 96"/>
          <p:cNvSpPr/>
          <p:nvPr/>
        </p:nvSpPr>
        <p:spPr>
          <a:xfrm>
            <a:off x="7194805" y="3356872"/>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0.2</a:t>
            </a:r>
            <a:endParaRPr lang="zh-TW" altLang="en-US" sz="2118" dirty="0">
              <a:solidFill>
                <a:prstClr val="white"/>
              </a:solidFill>
              <a:latin typeface="Calibri"/>
              <a:ea typeface="新細明體" panose="02020500000000000000" pitchFamily="18" charset="-120"/>
            </a:endParaRPr>
          </a:p>
        </p:txBody>
      </p:sp>
      <p:sp>
        <p:nvSpPr>
          <p:cNvPr id="49" name="矩形 99"/>
          <p:cNvSpPr/>
          <p:nvPr/>
        </p:nvSpPr>
        <p:spPr>
          <a:xfrm>
            <a:off x="7194806" y="4050034"/>
            <a:ext cx="546871"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0.3</a:t>
            </a:r>
            <a:endParaRPr lang="zh-TW" altLang="en-US" sz="2118" dirty="0">
              <a:solidFill>
                <a:prstClr val="white"/>
              </a:solidFill>
              <a:latin typeface="Calibri"/>
              <a:ea typeface="新細明體" panose="02020500000000000000" pitchFamily="18" charset="-120"/>
            </a:endParaRPr>
          </a:p>
        </p:txBody>
      </p:sp>
      <p:sp>
        <p:nvSpPr>
          <p:cNvPr id="50" name="矩形 100"/>
          <p:cNvSpPr/>
          <p:nvPr/>
        </p:nvSpPr>
        <p:spPr>
          <a:xfrm>
            <a:off x="7190898" y="5144476"/>
            <a:ext cx="609103" cy="381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2118" dirty="0">
                <a:solidFill>
                  <a:prstClr val="white"/>
                </a:solidFill>
                <a:latin typeface="Calibri"/>
                <a:ea typeface="新細明體" panose="02020500000000000000" pitchFamily="18" charset="-120"/>
              </a:rPr>
              <a:t>0.5</a:t>
            </a:r>
            <a:endParaRPr lang="zh-TW" altLang="en-US" sz="2118" dirty="0">
              <a:solidFill>
                <a:prstClr val="white"/>
              </a:solidFill>
              <a:latin typeface="Calibri"/>
              <a:ea typeface="新細明體" panose="02020500000000000000" pitchFamily="18" charset="-120"/>
            </a:endParaRPr>
          </a:p>
        </p:txBody>
      </p:sp>
      <p:pic>
        <p:nvPicPr>
          <p:cNvPr id="53" name="圖片 107"/>
          <p:cNvPicPr preferRelativeResize="0">
            <a:picLocks/>
          </p:cNvPicPr>
          <p:nvPr/>
        </p:nvPicPr>
        <p:blipFill>
          <a:blip r:embed="rId10"/>
          <a:stretch>
            <a:fillRect/>
          </a:stretch>
        </p:blipFill>
        <p:spPr>
          <a:xfrm>
            <a:off x="1891269" y="4102482"/>
            <a:ext cx="635294" cy="635294"/>
          </a:xfrm>
          <a:prstGeom prst="rect">
            <a:avLst/>
          </a:prstGeom>
          <a:ln w="38100">
            <a:solidFill>
              <a:schemeClr val="tx1"/>
            </a:solidFill>
          </a:ln>
        </p:spPr>
      </p:pic>
      <p:grpSp>
        <p:nvGrpSpPr>
          <p:cNvPr id="54" name="群組 10"/>
          <p:cNvGrpSpPr/>
          <p:nvPr/>
        </p:nvGrpSpPr>
        <p:grpSpPr>
          <a:xfrm>
            <a:off x="9165165" y="3241228"/>
            <a:ext cx="582940" cy="2316222"/>
            <a:chOff x="7996358" y="2461791"/>
            <a:chExt cx="660666" cy="2625052"/>
          </a:xfrm>
        </p:grpSpPr>
        <p:sp>
          <p:nvSpPr>
            <p:cNvPr id="55" name="矩形 109"/>
            <p:cNvSpPr/>
            <p:nvPr/>
          </p:nvSpPr>
          <p:spPr>
            <a:xfrm>
              <a:off x="8062418" y="2461791"/>
              <a:ext cx="498951" cy="2625052"/>
            </a:xfrm>
            <a:prstGeom prst="rect">
              <a:avLst/>
            </a:prstGeom>
            <a:solidFill>
              <a:schemeClr val="accent3">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56" name="文字方塊 110"/>
            <p:cNvSpPr txBox="1"/>
            <p:nvPr/>
          </p:nvSpPr>
          <p:spPr>
            <a:xfrm rot="5400000">
              <a:off x="8004608" y="3941862"/>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7" name="文字方塊 111"/>
            <p:cNvSpPr txBox="1"/>
            <p:nvPr/>
          </p:nvSpPr>
          <p:spPr>
            <a:xfrm>
              <a:off x="7996358" y="2508931"/>
              <a:ext cx="631069"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58" name="文字方塊 112"/>
            <p:cNvSpPr txBox="1"/>
            <p:nvPr/>
          </p:nvSpPr>
          <p:spPr>
            <a:xfrm>
              <a:off x="8005216" y="3269035"/>
              <a:ext cx="631069"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0</a:t>
              </a:r>
              <a:endParaRPr lang="zh-TW" altLang="en-US" sz="2471" baseline="-25000" dirty="0">
                <a:solidFill>
                  <a:prstClr val="black"/>
                </a:solidFill>
                <a:latin typeface="Calibri"/>
                <a:ea typeface="新細明體" panose="02020500000000000000" pitchFamily="18" charset="-120"/>
              </a:endParaRPr>
            </a:p>
          </p:txBody>
        </p:sp>
        <p:sp>
          <p:nvSpPr>
            <p:cNvPr id="59" name="文字方塊 113"/>
            <p:cNvSpPr txBox="1"/>
            <p:nvPr/>
          </p:nvSpPr>
          <p:spPr>
            <a:xfrm>
              <a:off x="7996358" y="4489333"/>
              <a:ext cx="631069"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0</a:t>
              </a:r>
              <a:endParaRPr lang="zh-TW" altLang="en-US" sz="2471" baseline="-25000" dirty="0">
                <a:solidFill>
                  <a:prstClr val="black"/>
                </a:solidFill>
                <a:latin typeface="Calibri"/>
                <a:ea typeface="新細明體" panose="02020500000000000000" pitchFamily="18" charset="-120"/>
              </a:endParaRPr>
            </a:p>
          </p:txBody>
        </p:sp>
      </p:grpSp>
      <p:sp>
        <p:nvSpPr>
          <p:cNvPr id="60" name="左-右雙向箭號 114"/>
          <p:cNvSpPr/>
          <p:nvPr/>
        </p:nvSpPr>
        <p:spPr>
          <a:xfrm>
            <a:off x="8054147" y="4020895"/>
            <a:ext cx="1047879" cy="29547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65" name="矩形 97"/>
          <p:cNvSpPr/>
          <p:nvPr/>
        </p:nvSpPr>
        <p:spPr>
          <a:xfrm>
            <a:off x="5596733" y="3226039"/>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6" name="橢圓 98"/>
          <p:cNvSpPr/>
          <p:nvPr/>
        </p:nvSpPr>
        <p:spPr>
          <a:xfrm>
            <a:off x="5663654" y="3218887"/>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7" name="橢圓 103"/>
          <p:cNvSpPr/>
          <p:nvPr/>
        </p:nvSpPr>
        <p:spPr>
          <a:xfrm>
            <a:off x="5665721" y="3889395"/>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8" name="橢圓 104"/>
          <p:cNvSpPr/>
          <p:nvPr/>
        </p:nvSpPr>
        <p:spPr>
          <a:xfrm>
            <a:off x="5671922" y="4989401"/>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69" name="文字方塊 105"/>
          <p:cNvSpPr txBox="1"/>
          <p:nvPr/>
        </p:nvSpPr>
        <p:spPr>
          <a:xfrm rot="5400000">
            <a:off x="5669498" y="4471418"/>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70" name="矩形 2"/>
          <p:cNvSpPr/>
          <p:nvPr/>
        </p:nvSpPr>
        <p:spPr>
          <a:xfrm>
            <a:off x="8740452" y="5722371"/>
            <a:ext cx="1440202" cy="363946"/>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wrap="none">
            <a:spAutoFit/>
          </a:bodyPr>
          <a:lstStyle/>
          <a:p>
            <a:pPr defTabSz="899010"/>
            <a:r>
              <a:rPr lang="en-US" altLang="zh-TW" sz="1765" dirty="0">
                <a:solidFill>
                  <a:prstClr val="white"/>
                </a:solidFill>
                <a:latin typeface="Calibri"/>
                <a:ea typeface="新細明體" panose="02020500000000000000" pitchFamily="18" charset="-120"/>
              </a:rPr>
              <a:t>True label “1”</a:t>
            </a:r>
            <a:endParaRPr lang="zh-TW" altLang="en-US" sz="1765" dirty="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71" name="文字方塊 6"/>
              <p:cNvSpPr txBox="1"/>
              <p:nvPr/>
            </p:nvSpPr>
            <p:spPr>
              <a:xfrm>
                <a:off x="8230604" y="4940793"/>
                <a:ext cx="719877" cy="38023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ea typeface="Cambria Math" panose="02040503050406030204" pitchFamily="18" charset="0"/>
                        </a:rPr>
                        <m:t>ℒ</m:t>
                      </m:r>
                      <m:r>
                        <a:rPr lang="en-US" altLang="zh-TW" sz="2471" i="1">
                          <a:solidFill>
                            <a:prstClr val="black"/>
                          </a:solidFill>
                          <a:latin typeface="Cambria Math" panose="02040503050406030204" pitchFamily="18" charset="0"/>
                        </a:rPr>
                        <m:t>(</m:t>
                      </m:r>
                      <m:r>
                        <a:rPr lang="zh-TW" altLang="en-US" sz="2471" i="1">
                          <a:solidFill>
                            <a:prstClr val="black"/>
                          </a:solidFill>
                          <a:latin typeface="Cambria Math" panose="02040503050406030204" pitchFamily="18" charset="0"/>
                        </a:rPr>
                        <m:t>𝜃</m:t>
                      </m:r>
                      <m:r>
                        <a:rPr lang="en-US" altLang="zh-TW" sz="2471" i="1">
                          <a:solidFill>
                            <a:prstClr val="black"/>
                          </a:solidFill>
                          <a:latin typeface="Cambria Math" panose="02040503050406030204" pitchFamily="18" charset="0"/>
                        </a:rPr>
                        <m:t>)</m:t>
                      </m:r>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71" name="文字方塊 6"/>
              <p:cNvSpPr txBox="1">
                <a:spLocks noRot="1" noChangeAspect="1" noMove="1" noResize="1" noEditPoints="1" noAdjustHandles="1" noChangeArrowheads="1" noChangeShapeType="1" noTextEdit="1"/>
              </p:cNvSpPr>
              <p:nvPr/>
            </p:nvSpPr>
            <p:spPr>
              <a:xfrm>
                <a:off x="8230604" y="4940793"/>
                <a:ext cx="719877" cy="380232"/>
              </a:xfrm>
              <a:prstGeom prst="rect">
                <a:avLst/>
              </a:prstGeom>
              <a:blipFill>
                <a:blip r:embed="rId11"/>
                <a:stretch>
                  <a:fillRect l="-10526" r="-14035" b="-28125"/>
                </a:stretch>
              </a:blipFill>
            </p:spPr>
            <p:txBody>
              <a:bodyPr/>
              <a:lstStyle/>
              <a:p>
                <a:r>
                  <a:rPr lang="en-US">
                    <a:noFill/>
                  </a:rPr>
                  <a:t> </a:t>
                </a:r>
              </a:p>
            </p:txBody>
          </p:sp>
        </mc:Fallback>
      </mc:AlternateContent>
      <p:sp>
        <p:nvSpPr>
          <p:cNvPr id="72" name="文字方塊 92"/>
          <p:cNvSpPr txBox="1"/>
          <p:nvPr/>
        </p:nvSpPr>
        <p:spPr>
          <a:xfrm rot="5400000">
            <a:off x="6554899" y="4557349"/>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73" name="TextBox 72">
            <a:extLst>
              <a:ext uri="{FF2B5EF4-FFF2-40B4-BE49-F238E27FC236}">
                <a16:creationId xmlns:a16="http://schemas.microsoft.com/office/drawing/2014/main" id="{5FEB92E8-1A98-450B-9B2A-588096F6A0BA}"/>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279916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normAutofit/>
          </a:bodyPr>
          <a:lstStyle/>
          <a:p>
            <a:r>
              <a:rPr lang="en-US" b="1" i="1" dirty="0">
                <a:solidFill>
                  <a:srgbClr val="0070C0"/>
                </a:solidFill>
              </a:rPr>
              <a:t>Supervised learning </a:t>
            </a:r>
            <a:r>
              <a:rPr lang="en-US" dirty="0"/>
              <a:t>categories and techniques</a:t>
            </a:r>
          </a:p>
          <a:p>
            <a:pPr lvl="1"/>
            <a:r>
              <a:rPr lang="en-US" b="1" dirty="0"/>
              <a:t>Numerical classifier functions	</a:t>
            </a:r>
          </a:p>
          <a:p>
            <a:pPr lvl="2"/>
            <a:r>
              <a:rPr lang="en-US" dirty="0"/>
              <a:t>Linear classifier, perceptron, logistic regression, support vector machines (SVM), neural networks </a:t>
            </a:r>
          </a:p>
          <a:p>
            <a:pPr lvl="1"/>
            <a:r>
              <a:rPr lang="en-US" b="1" dirty="0"/>
              <a:t>Parametric (probabilistic) functions </a:t>
            </a:r>
          </a:p>
          <a:p>
            <a:pPr lvl="2"/>
            <a:r>
              <a:rPr lang="en-US" dirty="0"/>
              <a:t>Naïve Bayes, Gaussian discriminant analysis (GDA), hidden Markov models (HMM), probabilistic graphical models 	</a:t>
            </a:r>
          </a:p>
          <a:p>
            <a:pPr lvl="1"/>
            <a:r>
              <a:rPr lang="en-US" b="1" dirty="0"/>
              <a:t>Non-parametric (instance-based) functions</a:t>
            </a:r>
          </a:p>
          <a:p>
            <a:pPr lvl="2"/>
            <a:r>
              <a:rPr lang="en-US" i="1" dirty="0"/>
              <a:t>k</a:t>
            </a:r>
            <a:r>
              <a:rPr lang="en-US" dirty="0"/>
              <a:t>-nearest neighbors, kernel regression, kernel density estimation, local regression</a:t>
            </a:r>
          </a:p>
          <a:p>
            <a:pPr lvl="1"/>
            <a:r>
              <a:rPr lang="en-US" b="1" dirty="0"/>
              <a:t>Symbolic functions</a:t>
            </a:r>
          </a:p>
          <a:p>
            <a:pPr lvl="2"/>
            <a:r>
              <a:rPr lang="en-US" dirty="0"/>
              <a:t>Decision trees, classification and regression trees (CART)	</a:t>
            </a:r>
          </a:p>
          <a:p>
            <a:pPr lvl="1"/>
            <a:r>
              <a:rPr lang="en-US" b="1" dirty="0"/>
              <a:t>Aggregation (ensemble) learning</a:t>
            </a:r>
          </a:p>
          <a:p>
            <a:pPr lvl="2"/>
            <a:r>
              <a:rPr lang="en-US" dirty="0"/>
              <a:t>Bagging, boosting (</a:t>
            </a:r>
            <a:r>
              <a:rPr lang="en-US" dirty="0" err="1"/>
              <a:t>Adaboost</a:t>
            </a:r>
            <a:r>
              <a:rPr lang="en-US" dirty="0"/>
              <a:t>), random forest 	</a:t>
            </a:r>
          </a:p>
          <a:p>
            <a:endParaRPr lang="en-US" dirty="0"/>
          </a:p>
        </p:txBody>
      </p:sp>
      <p:sp>
        <p:nvSpPr>
          <p:cNvPr id="5" name="Content Placeholder 4">
            <a:extLst>
              <a:ext uri="{FF2B5EF4-FFF2-40B4-BE49-F238E27FC236}">
                <a16:creationId xmlns:a16="http://schemas.microsoft.com/office/drawing/2014/main" id="{DF967BB1-BE7A-4EA6-8EFA-6066BB7B968A}"/>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Y-Fan Chang – An Overview of Machine Learning</a:t>
            </a:r>
          </a:p>
        </p:txBody>
      </p:sp>
    </p:spTree>
    <p:extLst>
      <p:ext uri="{BB962C8B-B14F-4D97-AF65-F5344CB8AC3E}">
        <p14:creationId xmlns:p14="http://schemas.microsoft.com/office/powerpoint/2010/main" val="2762715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48"/>
          <p:cNvSpPr/>
          <p:nvPr/>
        </p:nvSpPr>
        <p:spPr>
          <a:xfrm>
            <a:off x="8121470" y="5917269"/>
            <a:ext cx="322092" cy="592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54" name="矩形 72"/>
          <p:cNvSpPr/>
          <p:nvPr/>
        </p:nvSpPr>
        <p:spPr>
          <a:xfrm>
            <a:off x="8118688" y="4634001"/>
            <a:ext cx="282005" cy="592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33" name="矩形 46"/>
          <p:cNvSpPr/>
          <p:nvPr/>
        </p:nvSpPr>
        <p:spPr>
          <a:xfrm>
            <a:off x="8121471" y="2998049"/>
            <a:ext cx="322091" cy="592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34" name="矩形 47"/>
          <p:cNvSpPr/>
          <p:nvPr/>
        </p:nvSpPr>
        <p:spPr>
          <a:xfrm>
            <a:off x="8121470" y="3833730"/>
            <a:ext cx="341179" cy="592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training set of </a:t>
                </a:r>
                <a14:m>
                  <m:oMath xmlns:m="http://schemas.openxmlformats.org/officeDocument/2006/math">
                    <m:r>
                      <a:rPr lang="en-US" altLang="zh-TW" i="1">
                        <a:latin typeface="Cambria Math" panose="02040503050406030204" pitchFamily="18" charset="0"/>
                      </a:rPr>
                      <m:t>𝑁</m:t>
                    </m:r>
                  </m:oMath>
                </a14:m>
                <a:r>
                  <a:rPr lang="en-US" dirty="0"/>
                  <a:t> images, calculate the total loss overall all images: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r>
                      <a:rPr lang="en-US" altLang="zh-TW" i="1">
                        <a:latin typeface="Cambria Math" panose="02040503050406030204" pitchFamily="18" charset="0"/>
                      </a:rPr>
                      <m:t>=</m:t>
                    </m:r>
                    <m:nary>
                      <m:naryPr>
                        <m:chr m:val="∑"/>
                        <m:limLoc m:val="subSup"/>
                        <m:ctrlPr>
                          <a:rPr lang="en-US" altLang="zh-TW" i="1">
                            <a:latin typeface="Cambria Math" panose="02040503050406030204" pitchFamily="18" charset="0"/>
                          </a:rPr>
                        </m:ctrlPr>
                      </m:naryPr>
                      <m:sub>
                        <m:r>
                          <m:rPr>
                            <m:brk m:alnAt="25"/>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ℒ</m:t>
                            </m:r>
                          </m:e>
                          <m:sub>
                            <m:r>
                              <a:rPr lang="en-US" altLang="zh-TW" i="1">
                                <a:latin typeface="Cambria Math" panose="02040503050406030204" pitchFamily="18" charset="0"/>
                              </a:rPr>
                              <m:t>𝑛</m:t>
                            </m:r>
                          </m:sub>
                        </m:sSub>
                        <m:d>
                          <m:dPr>
                            <m:ctrlPr>
                              <a:rPr lang="en-US" altLang="zh-TW" i="1">
                                <a:latin typeface="Cambria Math" panose="02040503050406030204" pitchFamily="18" charset="0"/>
                              </a:rPr>
                            </m:ctrlPr>
                          </m:dPr>
                          <m:e>
                            <m:r>
                              <a:rPr lang="zh-TW" altLang="en-US" i="1">
                                <a:latin typeface="Cambria Math" panose="02040503050406030204" pitchFamily="18" charset="0"/>
                              </a:rPr>
                              <m:t>𝜃</m:t>
                            </m:r>
                          </m:e>
                        </m:d>
                      </m:e>
                    </m:nary>
                  </m:oMath>
                </a14:m>
                <a:endParaRPr lang="en-US" dirty="0"/>
              </a:p>
              <a:p>
                <a:r>
                  <a:rPr lang="en-US" altLang="zh-TW" dirty="0"/>
                  <a:t>Find the optimal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m:t>
                        </m:r>
                      </m:sup>
                    </m:sSup>
                  </m:oMath>
                </a14:m>
                <a:r>
                  <a:rPr lang="en-US" altLang="zh-TW" dirty="0"/>
                  <a:t> that minimize the total loss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endParaRPr lang="zh-TW" alt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90" t="-3405"/>
                </a:stretch>
              </a:blipFill>
            </p:spPr>
            <p:txBody>
              <a:bodyPr/>
              <a:lstStyle/>
              <a:p>
                <a:r>
                  <a:rPr lang="en-US">
                    <a:noFill/>
                  </a:rPr>
                  <a:t> </a:t>
                </a:r>
              </a:p>
            </p:txBody>
          </p:sp>
        </mc:Fallback>
      </mc:AlternateContent>
      <p:sp>
        <p:nvSpPr>
          <p:cNvPr id="32" name="Content Placeholder 31">
            <a:extLst>
              <a:ext uri="{FF2B5EF4-FFF2-40B4-BE49-F238E27FC236}">
                <a16:creationId xmlns:a16="http://schemas.microsoft.com/office/drawing/2014/main" id="{B06E0F1D-FD2E-4DA2-8F46-341AA8D53009}"/>
              </a:ext>
            </a:extLst>
          </p:cNvPr>
          <p:cNvSpPr>
            <a:spLocks noGrp="1"/>
          </p:cNvSpPr>
          <p:nvPr>
            <p:ph idx="10"/>
          </p:nvPr>
        </p:nvSpPr>
        <p:spPr/>
        <p:txBody>
          <a:bodyPr/>
          <a:lstStyle/>
          <a:p>
            <a:r>
              <a:rPr lang="en-US" dirty="0"/>
              <a:t>Training Neural Networks</a:t>
            </a:r>
          </a:p>
          <a:p>
            <a:endParaRPr lang="en-US" dirty="0"/>
          </a:p>
        </p:txBody>
      </p:sp>
      <p:grpSp>
        <p:nvGrpSpPr>
          <p:cNvPr id="4" name="群組 17"/>
          <p:cNvGrpSpPr/>
          <p:nvPr/>
        </p:nvGrpSpPr>
        <p:grpSpPr>
          <a:xfrm>
            <a:off x="4680891" y="2998049"/>
            <a:ext cx="393057" cy="592511"/>
            <a:chOff x="498786" y="3417283"/>
            <a:chExt cx="445465" cy="671513"/>
          </a:xfrm>
        </p:grpSpPr>
        <p:sp>
          <p:nvSpPr>
            <p:cNvPr id="5"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6" name="矩形 19"/>
            <p:cNvSpPr/>
            <p:nvPr/>
          </p:nvSpPr>
          <p:spPr>
            <a:xfrm>
              <a:off x="498786" y="3522206"/>
              <a:ext cx="445465" cy="474024"/>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x</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grpSp>
      <p:grpSp>
        <p:nvGrpSpPr>
          <p:cNvPr id="7" name="群組 20"/>
          <p:cNvGrpSpPr/>
          <p:nvPr/>
        </p:nvGrpSpPr>
        <p:grpSpPr>
          <a:xfrm>
            <a:off x="4680891" y="3833730"/>
            <a:ext cx="393057" cy="592511"/>
            <a:chOff x="498787" y="3417283"/>
            <a:chExt cx="445465" cy="671513"/>
          </a:xfrm>
        </p:grpSpPr>
        <p:sp>
          <p:nvSpPr>
            <p:cNvPr id="8"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9" name="矩形 22"/>
            <p:cNvSpPr/>
            <p:nvPr/>
          </p:nvSpPr>
          <p:spPr>
            <a:xfrm>
              <a:off x="498787" y="3522206"/>
              <a:ext cx="445465" cy="474024"/>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x</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grpSp>
      <p:grpSp>
        <p:nvGrpSpPr>
          <p:cNvPr id="10" name="群組 23"/>
          <p:cNvGrpSpPr/>
          <p:nvPr/>
        </p:nvGrpSpPr>
        <p:grpSpPr>
          <a:xfrm>
            <a:off x="4668067" y="5917269"/>
            <a:ext cx="418704" cy="592511"/>
            <a:chOff x="484253" y="3417283"/>
            <a:chExt cx="474531" cy="671513"/>
          </a:xfrm>
        </p:grpSpPr>
        <p:sp>
          <p:nvSpPr>
            <p:cNvPr id="11"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12" name="矩形 25"/>
            <p:cNvSpPr/>
            <p:nvPr/>
          </p:nvSpPr>
          <p:spPr>
            <a:xfrm>
              <a:off x="484253" y="3522206"/>
              <a:ext cx="474531" cy="474024"/>
            </a:xfrm>
            <a:prstGeom prst="rect">
              <a:avLst/>
            </a:prstGeom>
          </p:spPr>
          <p:txBody>
            <a:bodyPr wrap="none">
              <a:spAutoFit/>
            </a:bodyPr>
            <a:lstStyle/>
            <a:p>
              <a:pPr algn="ctr" defTabSz="899010"/>
              <a:r>
                <a:rPr lang="en-US" altLang="zh-TW" sz="2118" dirty="0" err="1">
                  <a:solidFill>
                    <a:prstClr val="black"/>
                  </a:solidFill>
                  <a:latin typeface="Calibri"/>
                  <a:ea typeface="新細明體" panose="02020500000000000000" pitchFamily="18" charset="-120"/>
                </a:rPr>
                <a:t>x</a:t>
              </a:r>
              <a:r>
                <a:rPr lang="en-US" altLang="zh-TW" sz="2118" baseline="30000" dirty="0" err="1">
                  <a:solidFill>
                    <a:prstClr val="black"/>
                  </a:solidFill>
                  <a:latin typeface="Calibri"/>
                  <a:ea typeface="新細明體" panose="02020500000000000000" pitchFamily="18" charset="-120"/>
                </a:rPr>
                <a:t>N</a:t>
              </a:r>
              <a:endParaRPr lang="zh-TW" altLang="en-US" sz="2118" baseline="30000" dirty="0">
                <a:solidFill>
                  <a:prstClr val="black"/>
                </a:solidFill>
                <a:latin typeface="Calibri"/>
                <a:ea typeface="新細明體" panose="02020500000000000000" pitchFamily="18" charset="-120"/>
              </a:endParaRPr>
            </a:p>
          </p:txBody>
        </p:sp>
      </p:grpSp>
      <p:sp>
        <p:nvSpPr>
          <p:cNvPr id="13" name="矩形 26"/>
          <p:cNvSpPr/>
          <p:nvPr/>
        </p:nvSpPr>
        <p:spPr>
          <a:xfrm>
            <a:off x="5397099" y="3000317"/>
            <a:ext cx="852269" cy="6027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NN</a:t>
            </a:r>
            <a:endParaRPr lang="zh-TW" altLang="en-US" sz="2118" dirty="0">
              <a:solidFill>
                <a:prstClr val="black"/>
              </a:solidFill>
              <a:latin typeface="Calibri"/>
              <a:ea typeface="新細明體" panose="02020500000000000000" pitchFamily="18" charset="-120"/>
            </a:endParaRPr>
          </a:p>
        </p:txBody>
      </p:sp>
      <p:sp>
        <p:nvSpPr>
          <p:cNvPr id="14" name="矩形 27"/>
          <p:cNvSpPr/>
          <p:nvPr/>
        </p:nvSpPr>
        <p:spPr>
          <a:xfrm>
            <a:off x="5397099" y="3828591"/>
            <a:ext cx="852269" cy="6027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NN</a:t>
            </a:r>
            <a:endParaRPr lang="zh-TW" altLang="en-US" sz="2118" dirty="0">
              <a:solidFill>
                <a:prstClr val="black"/>
              </a:solidFill>
              <a:latin typeface="Calibri"/>
              <a:ea typeface="新細明體" panose="02020500000000000000" pitchFamily="18" charset="-120"/>
            </a:endParaRPr>
          </a:p>
        </p:txBody>
      </p:sp>
      <p:sp>
        <p:nvSpPr>
          <p:cNvPr id="15" name="矩形 28"/>
          <p:cNvSpPr/>
          <p:nvPr/>
        </p:nvSpPr>
        <p:spPr>
          <a:xfrm>
            <a:off x="5397099" y="5906993"/>
            <a:ext cx="852269" cy="6027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NN</a:t>
            </a:r>
            <a:endParaRPr lang="zh-TW" altLang="en-US" sz="2118" dirty="0">
              <a:solidFill>
                <a:prstClr val="black"/>
              </a:solidFill>
              <a:latin typeface="Calibri"/>
              <a:ea typeface="新細明體" panose="02020500000000000000" pitchFamily="18" charset="-120"/>
            </a:endParaRPr>
          </a:p>
        </p:txBody>
      </p:sp>
      <p:sp>
        <p:nvSpPr>
          <p:cNvPr id="16" name="文字方塊 29"/>
          <p:cNvSpPr txBox="1"/>
          <p:nvPr/>
        </p:nvSpPr>
        <p:spPr>
          <a:xfrm rot="5400000">
            <a:off x="4565593" y="5315392"/>
            <a:ext cx="73118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17" name="文字方塊 30"/>
          <p:cNvSpPr txBox="1"/>
          <p:nvPr/>
        </p:nvSpPr>
        <p:spPr>
          <a:xfrm rot="5400000">
            <a:off x="5512591" y="5305119"/>
            <a:ext cx="73118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18" name="直線單箭頭接點 31"/>
          <p:cNvCxnSpPr/>
          <p:nvPr/>
        </p:nvCxnSpPr>
        <p:spPr>
          <a:xfrm flipV="1">
            <a:off x="5016467" y="3294303"/>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2"/>
          <p:cNvCxnSpPr/>
          <p:nvPr/>
        </p:nvCxnSpPr>
        <p:spPr>
          <a:xfrm flipV="1">
            <a:off x="5013855" y="4129984"/>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3"/>
          <p:cNvCxnSpPr/>
          <p:nvPr/>
        </p:nvCxnSpPr>
        <p:spPr>
          <a:xfrm flipV="1">
            <a:off x="5013854" y="6208386"/>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4"/>
          <p:cNvCxnSpPr/>
          <p:nvPr/>
        </p:nvCxnSpPr>
        <p:spPr>
          <a:xfrm flipV="1">
            <a:off x="6251981" y="3289708"/>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p:cNvCxnSpPr/>
          <p:nvPr/>
        </p:nvCxnSpPr>
        <p:spPr>
          <a:xfrm flipV="1">
            <a:off x="6249368" y="4125389"/>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p:cNvCxnSpPr/>
          <p:nvPr/>
        </p:nvCxnSpPr>
        <p:spPr>
          <a:xfrm flipV="1">
            <a:off x="6249368" y="6203792"/>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37"/>
          <p:cNvGrpSpPr/>
          <p:nvPr/>
        </p:nvGrpSpPr>
        <p:grpSpPr>
          <a:xfrm>
            <a:off x="6647601" y="2998049"/>
            <a:ext cx="1810017" cy="592511"/>
            <a:chOff x="557211" y="3417283"/>
            <a:chExt cx="2051352" cy="671513"/>
          </a:xfrm>
        </p:grpSpPr>
        <p:sp>
          <p:nvSpPr>
            <p:cNvPr id="25" name="矩形 38"/>
            <p:cNvSpPr/>
            <p:nvPr/>
          </p:nvSpPr>
          <p:spPr>
            <a:xfrm>
              <a:off x="557211"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26" name="矩形 39"/>
            <p:cNvSpPr/>
            <p:nvPr/>
          </p:nvSpPr>
          <p:spPr>
            <a:xfrm>
              <a:off x="2155833" y="3522206"/>
              <a:ext cx="452730" cy="474024"/>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y</a:t>
              </a:r>
              <a:r>
                <a:rPr lang="en-US" altLang="zh-TW" sz="2118" baseline="30000" dirty="0">
                  <a:solidFill>
                    <a:prstClr val="black"/>
                  </a:solidFill>
                  <a:latin typeface="Calibri"/>
                  <a:ea typeface="新細明體" panose="02020500000000000000" pitchFamily="18" charset="-120"/>
                </a:rPr>
                <a:t>1</a:t>
              </a:r>
              <a:endParaRPr lang="zh-TW" altLang="en-US" sz="2118" baseline="30000" dirty="0">
                <a:solidFill>
                  <a:prstClr val="black"/>
                </a:solidFill>
                <a:latin typeface="Calibri"/>
                <a:ea typeface="新細明體" panose="02020500000000000000" pitchFamily="18" charset="-120"/>
              </a:endParaRPr>
            </a:p>
          </p:txBody>
        </p:sp>
      </p:grpSp>
      <p:grpSp>
        <p:nvGrpSpPr>
          <p:cNvPr id="27" name="群組 40"/>
          <p:cNvGrpSpPr/>
          <p:nvPr/>
        </p:nvGrpSpPr>
        <p:grpSpPr>
          <a:xfrm>
            <a:off x="6647600" y="3833729"/>
            <a:ext cx="1795962" cy="712989"/>
            <a:chOff x="557212" y="3417283"/>
            <a:chExt cx="2035424" cy="808055"/>
          </a:xfrm>
        </p:grpSpPr>
        <p:sp>
          <p:nvSpPr>
            <p:cNvPr id="28" name="矩形 41"/>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29" name="矩形 42"/>
            <p:cNvSpPr/>
            <p:nvPr/>
          </p:nvSpPr>
          <p:spPr>
            <a:xfrm>
              <a:off x="2164313" y="3505037"/>
              <a:ext cx="428323" cy="720301"/>
            </a:xfrm>
            <a:prstGeom prst="rect">
              <a:avLst/>
            </a:prstGeom>
          </p:spPr>
          <p:txBody>
            <a:bodyPr wrap="square">
              <a:spAutoFit/>
            </a:bodyPr>
            <a:lstStyle/>
            <a:p>
              <a:pPr algn="ctr" defTabSz="899010"/>
              <a:r>
                <a:rPr lang="en-US" altLang="zh-TW" sz="2118" dirty="0">
                  <a:solidFill>
                    <a:prstClr val="black"/>
                  </a:solidFill>
                  <a:latin typeface="Calibri"/>
                  <a:ea typeface="新細明體" panose="02020500000000000000" pitchFamily="18" charset="-120"/>
                </a:rPr>
                <a:t>y</a:t>
              </a:r>
              <a:r>
                <a:rPr lang="en-US" altLang="zh-TW" sz="2118" baseline="30000" dirty="0">
                  <a:solidFill>
                    <a:prstClr val="black"/>
                  </a:solidFill>
                  <a:latin typeface="Calibri"/>
                  <a:ea typeface="新細明體" panose="02020500000000000000" pitchFamily="18" charset="-120"/>
                </a:rPr>
                <a:t>2</a:t>
              </a:r>
              <a:endParaRPr lang="zh-TW" altLang="en-US" sz="2118" baseline="30000" dirty="0">
                <a:solidFill>
                  <a:prstClr val="black"/>
                </a:solidFill>
                <a:latin typeface="Calibri"/>
                <a:ea typeface="新細明體" panose="02020500000000000000" pitchFamily="18" charset="-120"/>
              </a:endParaRPr>
            </a:p>
          </p:txBody>
        </p:sp>
      </p:grpSp>
      <p:grpSp>
        <p:nvGrpSpPr>
          <p:cNvPr id="30" name="群組 43"/>
          <p:cNvGrpSpPr/>
          <p:nvPr/>
        </p:nvGrpSpPr>
        <p:grpSpPr>
          <a:xfrm>
            <a:off x="6647600" y="5917269"/>
            <a:ext cx="1825911" cy="592511"/>
            <a:chOff x="557212" y="3417283"/>
            <a:chExt cx="2069365" cy="671513"/>
          </a:xfrm>
        </p:grpSpPr>
        <p:sp>
          <p:nvSpPr>
            <p:cNvPr id="31" name="矩形 44"/>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70" name="矩形 45"/>
            <p:cNvSpPr/>
            <p:nvPr/>
          </p:nvSpPr>
          <p:spPr>
            <a:xfrm>
              <a:off x="2144779" y="3477566"/>
              <a:ext cx="481798" cy="474024"/>
            </a:xfrm>
            <a:prstGeom prst="rect">
              <a:avLst/>
            </a:prstGeom>
          </p:spPr>
          <p:txBody>
            <a:bodyPr wrap="none">
              <a:spAutoFit/>
            </a:bodyPr>
            <a:lstStyle/>
            <a:p>
              <a:pPr algn="ctr" defTabSz="899010"/>
              <a:r>
                <a:rPr lang="en-US" altLang="zh-TW" sz="2118" dirty="0" err="1">
                  <a:solidFill>
                    <a:prstClr val="black"/>
                  </a:solidFill>
                  <a:latin typeface="Calibri"/>
                  <a:ea typeface="新細明體" panose="02020500000000000000" pitchFamily="18" charset="-120"/>
                </a:rPr>
                <a:t>y</a:t>
              </a:r>
              <a:r>
                <a:rPr lang="en-US" altLang="zh-TW" sz="2118" baseline="30000" dirty="0" err="1">
                  <a:solidFill>
                    <a:prstClr val="black"/>
                  </a:solidFill>
                  <a:latin typeface="Calibri"/>
                  <a:ea typeface="新細明體" panose="02020500000000000000" pitchFamily="18" charset="-120"/>
                </a:rPr>
                <a:t>N</a:t>
              </a:r>
              <a:endParaRPr lang="zh-TW" altLang="en-US" sz="2118" baseline="30000" dirty="0">
                <a:solidFill>
                  <a:prstClr val="black"/>
                </a:solidFill>
                <a:latin typeface="Calibri"/>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36" name="文字方塊 49"/>
              <p:cNvSpPr txBox="1"/>
              <p:nvPr/>
            </p:nvSpPr>
            <p:spPr>
              <a:xfrm>
                <a:off x="6670164" y="3151228"/>
                <a:ext cx="347338"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black"/>
                              </a:solidFill>
                              <a:latin typeface="Cambria Math" panose="02040503050406030204" pitchFamily="18" charset="0"/>
                            </a:rPr>
                          </m:ctrlPr>
                        </m:sSupPr>
                        <m:e>
                          <m:acc>
                            <m:accPr>
                              <m:chr m:val="̂"/>
                              <m:ctrlPr>
                                <a:rPr lang="en-US" altLang="zh-TW" sz="2118" i="1">
                                  <a:solidFill>
                                    <a:prstClr val="black"/>
                                  </a:solidFill>
                                  <a:latin typeface="Cambria Math" panose="02040503050406030204" pitchFamily="18" charset="0"/>
                                </a:rPr>
                              </m:ctrlPr>
                            </m:accPr>
                            <m:e>
                              <m:r>
                                <a:rPr lang="en-US" altLang="zh-TW" sz="2118" i="1">
                                  <a:solidFill>
                                    <a:prstClr val="black"/>
                                  </a:solidFill>
                                  <a:latin typeface="Cambria Math" panose="02040503050406030204" pitchFamily="18" charset="0"/>
                                </a:rPr>
                                <m:t>𝑦</m:t>
                              </m:r>
                            </m:e>
                          </m:acc>
                        </m:e>
                        <m:sup>
                          <m:r>
                            <a:rPr lang="en-US" altLang="zh-TW" sz="2118" i="1">
                              <a:solidFill>
                                <a:prstClr val="black"/>
                              </a:solidFill>
                              <a:latin typeface="Cambria Math" panose="02040503050406030204" pitchFamily="18" charset="0"/>
                            </a:rPr>
                            <m:t>1</m:t>
                          </m:r>
                        </m:sup>
                      </m:sSup>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36" name="文字方塊 49"/>
              <p:cNvSpPr txBox="1">
                <a:spLocks noRot="1" noChangeAspect="1" noMove="1" noResize="1" noEditPoints="1" noAdjustHandles="1" noChangeArrowheads="1" noChangeShapeType="1" noTextEdit="1"/>
              </p:cNvSpPr>
              <p:nvPr/>
            </p:nvSpPr>
            <p:spPr>
              <a:xfrm>
                <a:off x="6670164" y="3151228"/>
                <a:ext cx="347338" cy="325923"/>
              </a:xfrm>
              <a:prstGeom prst="rect">
                <a:avLst/>
              </a:prstGeom>
              <a:blipFill>
                <a:blip r:embed="rId3"/>
                <a:stretch>
                  <a:fillRect l="-21429" t="-23077" r="-7143" b="-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50"/>
              <p:cNvSpPr txBox="1"/>
              <p:nvPr/>
            </p:nvSpPr>
            <p:spPr>
              <a:xfrm>
                <a:off x="6679376" y="3976678"/>
                <a:ext cx="353174"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black"/>
                              </a:solidFill>
                              <a:latin typeface="Cambria Math" panose="02040503050406030204" pitchFamily="18" charset="0"/>
                            </a:rPr>
                          </m:ctrlPr>
                        </m:sSupPr>
                        <m:e>
                          <m:acc>
                            <m:accPr>
                              <m:chr m:val="̂"/>
                              <m:ctrlPr>
                                <a:rPr lang="en-US" altLang="zh-TW" sz="2118" i="1">
                                  <a:solidFill>
                                    <a:prstClr val="black"/>
                                  </a:solidFill>
                                  <a:latin typeface="Cambria Math" panose="02040503050406030204" pitchFamily="18" charset="0"/>
                                </a:rPr>
                              </m:ctrlPr>
                            </m:accPr>
                            <m:e>
                              <m:r>
                                <a:rPr lang="en-US" altLang="zh-TW" sz="2118" i="1">
                                  <a:solidFill>
                                    <a:prstClr val="black"/>
                                  </a:solidFill>
                                  <a:latin typeface="Cambria Math" panose="02040503050406030204" pitchFamily="18" charset="0"/>
                                </a:rPr>
                                <m:t>𝑦</m:t>
                              </m:r>
                            </m:e>
                          </m:acc>
                        </m:e>
                        <m:sup>
                          <m:r>
                            <a:rPr lang="en-US" altLang="zh-TW" sz="2118" i="1">
                              <a:solidFill>
                                <a:prstClr val="black"/>
                              </a:solidFill>
                              <a:latin typeface="Cambria Math" panose="02040503050406030204" pitchFamily="18" charset="0"/>
                            </a:rPr>
                            <m:t>2</m:t>
                          </m:r>
                        </m:sup>
                      </m:sSup>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37" name="文字方塊 50"/>
              <p:cNvSpPr txBox="1">
                <a:spLocks noRot="1" noChangeAspect="1" noMove="1" noResize="1" noEditPoints="1" noAdjustHandles="1" noChangeArrowheads="1" noChangeShapeType="1" noTextEdit="1"/>
              </p:cNvSpPr>
              <p:nvPr/>
            </p:nvSpPr>
            <p:spPr>
              <a:xfrm>
                <a:off x="6679376" y="3976678"/>
                <a:ext cx="353174" cy="325923"/>
              </a:xfrm>
              <a:prstGeom prst="rect">
                <a:avLst/>
              </a:prstGeom>
              <a:blipFill>
                <a:blip r:embed="rId4"/>
                <a:stretch>
                  <a:fillRect l="-21429" t="-18519" r="-7143"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51"/>
              <p:cNvSpPr txBox="1"/>
              <p:nvPr/>
            </p:nvSpPr>
            <p:spPr>
              <a:xfrm>
                <a:off x="6657820" y="6091318"/>
                <a:ext cx="391453"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black"/>
                              </a:solidFill>
                              <a:latin typeface="Cambria Math" panose="02040503050406030204" pitchFamily="18" charset="0"/>
                            </a:rPr>
                          </m:ctrlPr>
                        </m:sSupPr>
                        <m:e>
                          <m:acc>
                            <m:accPr>
                              <m:chr m:val="̂"/>
                              <m:ctrlPr>
                                <a:rPr lang="en-US" altLang="zh-TW" sz="2118" i="1">
                                  <a:solidFill>
                                    <a:prstClr val="black"/>
                                  </a:solidFill>
                                  <a:latin typeface="Cambria Math" panose="02040503050406030204" pitchFamily="18" charset="0"/>
                                </a:rPr>
                              </m:ctrlPr>
                            </m:accPr>
                            <m:e>
                              <m:r>
                                <a:rPr lang="en-US" altLang="zh-TW" sz="2118" i="1">
                                  <a:solidFill>
                                    <a:prstClr val="black"/>
                                  </a:solidFill>
                                  <a:latin typeface="Cambria Math" panose="02040503050406030204" pitchFamily="18" charset="0"/>
                                </a:rPr>
                                <m:t>𝑦</m:t>
                              </m:r>
                            </m:e>
                          </m:acc>
                        </m:e>
                        <m:sup>
                          <m:r>
                            <a:rPr lang="en-US" altLang="zh-TW" sz="2118" i="1">
                              <a:solidFill>
                                <a:prstClr val="black"/>
                              </a:solidFill>
                              <a:latin typeface="Cambria Math" panose="02040503050406030204" pitchFamily="18" charset="0"/>
                            </a:rPr>
                            <m:t>𝑁</m:t>
                          </m:r>
                        </m:sup>
                      </m:sSup>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38" name="文字方塊 51"/>
              <p:cNvSpPr txBox="1">
                <a:spLocks noRot="1" noChangeAspect="1" noMove="1" noResize="1" noEditPoints="1" noAdjustHandles="1" noChangeArrowheads="1" noChangeShapeType="1" noTextEdit="1"/>
              </p:cNvSpPr>
              <p:nvPr/>
            </p:nvSpPr>
            <p:spPr>
              <a:xfrm>
                <a:off x="6657820" y="6091318"/>
                <a:ext cx="391453" cy="325923"/>
              </a:xfrm>
              <a:prstGeom prst="rect">
                <a:avLst/>
              </a:prstGeom>
              <a:blipFill>
                <a:blip r:embed="rId5"/>
                <a:stretch>
                  <a:fillRect l="-19355" t="-18519" r="-6452" b="-25926"/>
                </a:stretch>
              </a:blipFill>
            </p:spPr>
            <p:txBody>
              <a:bodyPr/>
              <a:lstStyle/>
              <a:p>
                <a:r>
                  <a:rPr lang="en-US">
                    <a:noFill/>
                  </a:rPr>
                  <a:t> </a:t>
                </a:r>
              </a:p>
            </p:txBody>
          </p:sp>
        </mc:Fallback>
      </mc:AlternateContent>
      <p:sp>
        <p:nvSpPr>
          <p:cNvPr id="39" name="左-右雙向箭號 52"/>
          <p:cNvSpPr/>
          <p:nvPr/>
        </p:nvSpPr>
        <p:spPr>
          <a:xfrm>
            <a:off x="7279735" y="3255673"/>
            <a:ext cx="531750" cy="15974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0" name="左-右雙向箭號 53"/>
          <p:cNvSpPr/>
          <p:nvPr/>
        </p:nvSpPr>
        <p:spPr>
          <a:xfrm>
            <a:off x="7279735" y="4068055"/>
            <a:ext cx="531750" cy="15974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1" name="左-右雙向箭號 54"/>
          <p:cNvSpPr/>
          <p:nvPr/>
        </p:nvSpPr>
        <p:spPr>
          <a:xfrm>
            <a:off x="7343271" y="6133649"/>
            <a:ext cx="531750" cy="15974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2" name="文字方塊 55"/>
              <p:cNvSpPr txBox="1"/>
              <p:nvPr/>
            </p:nvSpPr>
            <p:spPr>
              <a:xfrm>
                <a:off x="7205247" y="2849601"/>
                <a:ext cx="733662"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ea typeface="Cambria Math" panose="02040503050406030204" pitchFamily="18" charset="0"/>
                            </a:rPr>
                            <m:t>ℒ</m:t>
                          </m:r>
                        </m:e>
                        <m:sub>
                          <m:r>
                            <a:rPr lang="en-US" altLang="zh-TW" sz="2118" i="1">
                              <a:solidFill>
                                <a:prstClr val="black"/>
                              </a:solidFill>
                              <a:latin typeface="Cambria Math" panose="02040503050406030204" pitchFamily="18" charset="0"/>
                            </a:rPr>
                            <m:t>1</m:t>
                          </m:r>
                        </m:sub>
                      </m:sSub>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2" name="文字方塊 55"/>
              <p:cNvSpPr txBox="1">
                <a:spLocks noRot="1" noChangeAspect="1" noMove="1" noResize="1" noEditPoints="1" noAdjustHandles="1" noChangeArrowheads="1" noChangeShapeType="1" noTextEdit="1"/>
              </p:cNvSpPr>
              <p:nvPr/>
            </p:nvSpPr>
            <p:spPr>
              <a:xfrm>
                <a:off x="7205247" y="2849601"/>
                <a:ext cx="733662" cy="325923"/>
              </a:xfrm>
              <a:prstGeom prst="rect">
                <a:avLst/>
              </a:prstGeom>
              <a:blipFill>
                <a:blip r:embed="rId6"/>
                <a:stretch>
                  <a:fillRect l="-8621" b="-11111"/>
                </a:stretch>
              </a:blipFill>
            </p:spPr>
            <p:txBody>
              <a:bodyPr/>
              <a:lstStyle/>
              <a:p>
                <a:r>
                  <a:rPr lang="en-US">
                    <a:noFill/>
                  </a:rPr>
                  <a:t> </a:t>
                </a:r>
              </a:p>
            </p:txBody>
          </p:sp>
        </mc:Fallback>
      </mc:AlternateContent>
      <p:sp>
        <p:nvSpPr>
          <p:cNvPr id="43" name="文字方塊 58"/>
          <p:cNvSpPr txBox="1"/>
          <p:nvPr/>
        </p:nvSpPr>
        <p:spPr>
          <a:xfrm rot="5400000">
            <a:off x="6472829" y="5347617"/>
            <a:ext cx="73118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44" name="文字方塊 59"/>
          <p:cNvSpPr txBox="1"/>
          <p:nvPr/>
        </p:nvSpPr>
        <p:spPr>
          <a:xfrm rot="5400000">
            <a:off x="7977498" y="5336227"/>
            <a:ext cx="731184"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nvGrpSpPr>
          <p:cNvPr id="45" name="群組 63"/>
          <p:cNvGrpSpPr/>
          <p:nvPr/>
        </p:nvGrpSpPr>
        <p:grpSpPr>
          <a:xfrm>
            <a:off x="4678110" y="4634001"/>
            <a:ext cx="393057" cy="592511"/>
            <a:chOff x="498787" y="3417283"/>
            <a:chExt cx="445465" cy="671513"/>
          </a:xfrm>
        </p:grpSpPr>
        <p:sp>
          <p:nvSpPr>
            <p:cNvPr id="46"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47" name="矩形 65"/>
            <p:cNvSpPr/>
            <p:nvPr/>
          </p:nvSpPr>
          <p:spPr>
            <a:xfrm>
              <a:off x="498787" y="3522206"/>
              <a:ext cx="445465" cy="474024"/>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x</a:t>
              </a:r>
              <a:r>
                <a:rPr lang="en-US" altLang="zh-TW" sz="2118" baseline="30000" dirty="0">
                  <a:solidFill>
                    <a:prstClr val="black"/>
                  </a:solidFill>
                  <a:latin typeface="Calibri"/>
                  <a:ea typeface="新細明體" panose="02020500000000000000" pitchFamily="18" charset="-120"/>
                </a:rPr>
                <a:t>3</a:t>
              </a:r>
              <a:endParaRPr lang="zh-TW" altLang="en-US" sz="2118" baseline="30000" dirty="0">
                <a:solidFill>
                  <a:prstClr val="black"/>
                </a:solidFill>
                <a:latin typeface="Calibri"/>
                <a:ea typeface="新細明體" panose="02020500000000000000" pitchFamily="18" charset="-120"/>
              </a:endParaRPr>
            </a:p>
          </p:txBody>
        </p:sp>
      </p:grpSp>
      <p:sp>
        <p:nvSpPr>
          <p:cNvPr id="48" name="矩形 66"/>
          <p:cNvSpPr/>
          <p:nvPr/>
        </p:nvSpPr>
        <p:spPr>
          <a:xfrm>
            <a:off x="5394318" y="4628862"/>
            <a:ext cx="852269" cy="6027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r>
              <a:rPr lang="en-US" altLang="zh-TW" sz="2118" dirty="0">
                <a:solidFill>
                  <a:prstClr val="black"/>
                </a:solidFill>
                <a:latin typeface="Calibri"/>
                <a:ea typeface="新細明體" panose="02020500000000000000" pitchFamily="18" charset="-120"/>
              </a:rPr>
              <a:t>NN</a:t>
            </a:r>
            <a:endParaRPr lang="zh-TW" altLang="en-US" sz="2118" dirty="0">
              <a:solidFill>
                <a:prstClr val="black"/>
              </a:solidFill>
              <a:latin typeface="Calibri"/>
              <a:ea typeface="新細明體" panose="02020500000000000000" pitchFamily="18" charset="-120"/>
            </a:endParaRPr>
          </a:p>
        </p:txBody>
      </p:sp>
      <p:cxnSp>
        <p:nvCxnSpPr>
          <p:cNvPr id="49" name="直線單箭頭接點 67"/>
          <p:cNvCxnSpPr/>
          <p:nvPr/>
        </p:nvCxnSpPr>
        <p:spPr>
          <a:xfrm flipV="1">
            <a:off x="5011073" y="4930255"/>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8"/>
          <p:cNvCxnSpPr/>
          <p:nvPr/>
        </p:nvCxnSpPr>
        <p:spPr>
          <a:xfrm flipV="1">
            <a:off x="6246587" y="4925660"/>
            <a:ext cx="3680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群組 69"/>
          <p:cNvGrpSpPr/>
          <p:nvPr/>
        </p:nvGrpSpPr>
        <p:grpSpPr>
          <a:xfrm>
            <a:off x="6644819" y="4634001"/>
            <a:ext cx="1809511" cy="592511"/>
            <a:chOff x="557212" y="3417283"/>
            <a:chExt cx="2050779" cy="671513"/>
          </a:xfrm>
        </p:grpSpPr>
        <p:sp>
          <p:nvSpPr>
            <p:cNvPr id="52" name="矩形 70"/>
            <p:cNvSpPr/>
            <p:nvPr/>
          </p:nvSpPr>
          <p:spPr>
            <a:xfrm>
              <a:off x="557212" y="3417283"/>
              <a:ext cx="441206"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2118" baseline="30000" dirty="0">
                <a:solidFill>
                  <a:prstClr val="black"/>
                </a:solidFill>
                <a:latin typeface="Calibri"/>
                <a:ea typeface="新細明體" panose="02020500000000000000" pitchFamily="18" charset="-120"/>
              </a:endParaRPr>
            </a:p>
          </p:txBody>
        </p:sp>
        <p:sp>
          <p:nvSpPr>
            <p:cNvPr id="53" name="矩形 71"/>
            <p:cNvSpPr/>
            <p:nvPr/>
          </p:nvSpPr>
          <p:spPr>
            <a:xfrm>
              <a:off x="2155261" y="3534167"/>
              <a:ext cx="452730" cy="474024"/>
            </a:xfrm>
            <a:prstGeom prst="rect">
              <a:avLst/>
            </a:prstGeom>
          </p:spPr>
          <p:txBody>
            <a:bodyPr wrap="none">
              <a:spAutoFit/>
            </a:bodyPr>
            <a:lstStyle/>
            <a:p>
              <a:pPr algn="ctr" defTabSz="899010"/>
              <a:r>
                <a:rPr lang="en-US" altLang="zh-TW" sz="2118" dirty="0">
                  <a:solidFill>
                    <a:prstClr val="black"/>
                  </a:solidFill>
                  <a:latin typeface="Calibri"/>
                  <a:ea typeface="新細明體" panose="02020500000000000000" pitchFamily="18" charset="-120"/>
                </a:rPr>
                <a:t>y</a:t>
              </a:r>
              <a:r>
                <a:rPr lang="en-US" altLang="zh-TW" sz="2118" baseline="30000" dirty="0">
                  <a:solidFill>
                    <a:prstClr val="black"/>
                  </a:solidFill>
                  <a:latin typeface="Calibri"/>
                  <a:ea typeface="新細明體" panose="02020500000000000000" pitchFamily="18" charset="-120"/>
                </a:rPr>
                <a:t>3</a:t>
              </a:r>
              <a:endParaRPr lang="zh-TW" altLang="en-US" sz="2118" baseline="30000" dirty="0">
                <a:solidFill>
                  <a:prstClr val="black"/>
                </a:solidFill>
                <a:latin typeface="Calibri"/>
                <a:ea typeface="新細明體" panose="02020500000000000000" pitchFamily="18" charset="-120"/>
              </a:endParaRPr>
            </a:p>
          </p:txBody>
        </p:sp>
      </p:grpSp>
      <mc:AlternateContent xmlns:mc="http://schemas.openxmlformats.org/markup-compatibility/2006" xmlns:a14="http://schemas.microsoft.com/office/drawing/2010/main">
        <mc:Choice Requires="a14">
          <p:sp>
            <p:nvSpPr>
              <p:cNvPr id="55" name="文字方塊 73"/>
              <p:cNvSpPr txBox="1"/>
              <p:nvPr/>
            </p:nvSpPr>
            <p:spPr>
              <a:xfrm>
                <a:off x="6676594" y="4776949"/>
                <a:ext cx="353174"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black"/>
                              </a:solidFill>
                              <a:latin typeface="Cambria Math" panose="02040503050406030204" pitchFamily="18" charset="0"/>
                            </a:rPr>
                          </m:ctrlPr>
                        </m:sSupPr>
                        <m:e>
                          <m:acc>
                            <m:accPr>
                              <m:chr m:val="̂"/>
                              <m:ctrlPr>
                                <a:rPr lang="en-US" altLang="zh-TW" sz="2118" i="1">
                                  <a:solidFill>
                                    <a:prstClr val="black"/>
                                  </a:solidFill>
                                  <a:latin typeface="Cambria Math" panose="02040503050406030204" pitchFamily="18" charset="0"/>
                                </a:rPr>
                              </m:ctrlPr>
                            </m:accPr>
                            <m:e>
                              <m:r>
                                <a:rPr lang="en-US" altLang="zh-TW" sz="2118" i="1">
                                  <a:solidFill>
                                    <a:prstClr val="black"/>
                                  </a:solidFill>
                                  <a:latin typeface="Cambria Math" panose="02040503050406030204" pitchFamily="18" charset="0"/>
                                </a:rPr>
                                <m:t>𝑦</m:t>
                              </m:r>
                            </m:e>
                          </m:acc>
                        </m:e>
                        <m:sup>
                          <m:r>
                            <a:rPr lang="en-US" altLang="zh-TW" sz="2118" i="1">
                              <a:solidFill>
                                <a:prstClr val="black"/>
                              </a:solidFill>
                              <a:latin typeface="Cambria Math" panose="02040503050406030204" pitchFamily="18" charset="0"/>
                            </a:rPr>
                            <m:t>3</m:t>
                          </m:r>
                        </m:sup>
                      </m:sSup>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55" name="文字方塊 73"/>
              <p:cNvSpPr txBox="1">
                <a:spLocks noRot="1" noChangeAspect="1" noMove="1" noResize="1" noEditPoints="1" noAdjustHandles="1" noChangeArrowheads="1" noChangeShapeType="1" noTextEdit="1"/>
              </p:cNvSpPr>
              <p:nvPr/>
            </p:nvSpPr>
            <p:spPr>
              <a:xfrm>
                <a:off x="6676594" y="4776949"/>
                <a:ext cx="353174" cy="325923"/>
              </a:xfrm>
              <a:prstGeom prst="rect">
                <a:avLst/>
              </a:prstGeom>
              <a:blipFill>
                <a:blip r:embed="rId7"/>
                <a:stretch>
                  <a:fillRect l="-17241" t="-19231" r="-6897" b="-26923"/>
                </a:stretch>
              </a:blipFill>
            </p:spPr>
            <p:txBody>
              <a:bodyPr/>
              <a:lstStyle/>
              <a:p>
                <a:r>
                  <a:rPr lang="en-US">
                    <a:noFill/>
                  </a:rPr>
                  <a:t> </a:t>
                </a:r>
              </a:p>
            </p:txBody>
          </p:sp>
        </mc:Fallback>
      </mc:AlternateContent>
      <p:sp>
        <p:nvSpPr>
          <p:cNvPr id="56" name="左-右雙向箭號 74"/>
          <p:cNvSpPr/>
          <p:nvPr/>
        </p:nvSpPr>
        <p:spPr>
          <a:xfrm>
            <a:off x="7279735" y="4868326"/>
            <a:ext cx="531750" cy="15974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pic>
        <p:nvPicPr>
          <p:cNvPr id="57" name="圖片 89"/>
          <p:cNvPicPr preferRelativeResize="0">
            <a:picLocks/>
          </p:cNvPicPr>
          <p:nvPr/>
        </p:nvPicPr>
        <p:blipFill>
          <a:blip r:embed="rId8"/>
          <a:stretch>
            <a:fillRect/>
          </a:stretch>
        </p:blipFill>
        <p:spPr>
          <a:xfrm>
            <a:off x="3974419" y="3012541"/>
            <a:ext cx="635294" cy="635294"/>
          </a:xfrm>
          <a:prstGeom prst="rect">
            <a:avLst/>
          </a:prstGeom>
          <a:ln w="38100">
            <a:solidFill>
              <a:schemeClr val="tx1"/>
            </a:solidFill>
          </a:ln>
        </p:spPr>
      </p:pic>
      <p:pic>
        <p:nvPicPr>
          <p:cNvPr id="58" name="圖片 91"/>
          <p:cNvPicPr preferRelativeResize="0">
            <a:picLocks/>
          </p:cNvPicPr>
          <p:nvPr/>
        </p:nvPicPr>
        <p:blipFill>
          <a:blip r:embed="rId9"/>
          <a:stretch>
            <a:fillRect/>
          </a:stretch>
        </p:blipFill>
        <p:spPr>
          <a:xfrm>
            <a:off x="3956110" y="3845831"/>
            <a:ext cx="635294" cy="635294"/>
          </a:xfrm>
          <a:prstGeom prst="rect">
            <a:avLst/>
          </a:prstGeom>
          <a:ln w="38100">
            <a:solidFill>
              <a:schemeClr val="tx1"/>
            </a:solidFill>
          </a:ln>
        </p:spPr>
      </p:pic>
      <p:pic>
        <p:nvPicPr>
          <p:cNvPr id="59" name="圖片 92"/>
          <p:cNvPicPr preferRelativeResize="0">
            <a:picLocks/>
          </p:cNvPicPr>
          <p:nvPr/>
        </p:nvPicPr>
        <p:blipFill>
          <a:blip r:embed="rId10"/>
          <a:stretch>
            <a:fillRect/>
          </a:stretch>
        </p:blipFill>
        <p:spPr>
          <a:xfrm>
            <a:off x="3956110" y="4622824"/>
            <a:ext cx="635294" cy="635294"/>
          </a:xfrm>
          <a:prstGeom prst="rect">
            <a:avLst/>
          </a:prstGeom>
          <a:ln w="38100">
            <a:solidFill>
              <a:schemeClr val="tx1"/>
            </a:solidFill>
          </a:ln>
        </p:spPr>
      </p:pic>
      <p:pic>
        <p:nvPicPr>
          <p:cNvPr id="60" name="圖片 93"/>
          <p:cNvPicPr preferRelativeResize="0">
            <a:picLocks/>
          </p:cNvPicPr>
          <p:nvPr/>
        </p:nvPicPr>
        <p:blipFill>
          <a:blip r:embed="rId11"/>
          <a:stretch>
            <a:fillRect/>
          </a:stretch>
        </p:blipFill>
        <p:spPr>
          <a:xfrm>
            <a:off x="3956110" y="5906993"/>
            <a:ext cx="635294" cy="635294"/>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67" name="文字方塊 55"/>
              <p:cNvSpPr txBox="1"/>
              <p:nvPr/>
            </p:nvSpPr>
            <p:spPr>
              <a:xfrm>
                <a:off x="7174484" y="3693162"/>
                <a:ext cx="739946"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ea typeface="Cambria Math" panose="02040503050406030204" pitchFamily="18" charset="0"/>
                            </a:rPr>
                            <m:t>ℒ</m:t>
                          </m:r>
                        </m:e>
                        <m:sub>
                          <m:r>
                            <a:rPr lang="en-US" altLang="zh-TW" sz="2118" i="1">
                              <a:solidFill>
                                <a:prstClr val="black"/>
                              </a:solidFill>
                              <a:latin typeface="Cambria Math" panose="02040503050406030204" pitchFamily="18" charset="0"/>
                            </a:rPr>
                            <m:t>2</m:t>
                          </m:r>
                        </m:sub>
                      </m:sSub>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67" name="文字方塊 55"/>
              <p:cNvSpPr txBox="1">
                <a:spLocks noRot="1" noChangeAspect="1" noMove="1" noResize="1" noEditPoints="1" noAdjustHandles="1" noChangeArrowheads="1" noChangeShapeType="1" noTextEdit="1"/>
              </p:cNvSpPr>
              <p:nvPr/>
            </p:nvSpPr>
            <p:spPr>
              <a:xfrm>
                <a:off x="7174484" y="3693162"/>
                <a:ext cx="739946" cy="325923"/>
              </a:xfrm>
              <a:prstGeom prst="rect">
                <a:avLst/>
              </a:prstGeom>
              <a:blipFill>
                <a:blip r:embed="rId12"/>
                <a:stretch>
                  <a:fillRect l="-6667"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55"/>
              <p:cNvSpPr txBox="1"/>
              <p:nvPr/>
            </p:nvSpPr>
            <p:spPr>
              <a:xfrm>
                <a:off x="7260865" y="4532863"/>
                <a:ext cx="739946"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ea typeface="Cambria Math" panose="02040503050406030204" pitchFamily="18" charset="0"/>
                            </a:rPr>
                            <m:t>ℒ</m:t>
                          </m:r>
                        </m:e>
                        <m:sub>
                          <m:r>
                            <a:rPr lang="en-US" altLang="zh-TW" sz="2118" i="1">
                              <a:solidFill>
                                <a:prstClr val="black"/>
                              </a:solidFill>
                              <a:latin typeface="Cambria Math" panose="02040503050406030204" pitchFamily="18" charset="0"/>
                            </a:rPr>
                            <m:t>3</m:t>
                          </m:r>
                        </m:sub>
                      </m:sSub>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68" name="文字方塊 55"/>
              <p:cNvSpPr txBox="1">
                <a:spLocks noRot="1" noChangeAspect="1" noMove="1" noResize="1" noEditPoints="1" noAdjustHandles="1" noChangeArrowheads="1" noChangeShapeType="1" noTextEdit="1"/>
              </p:cNvSpPr>
              <p:nvPr/>
            </p:nvSpPr>
            <p:spPr>
              <a:xfrm>
                <a:off x="7260865" y="4532863"/>
                <a:ext cx="739946" cy="325923"/>
              </a:xfrm>
              <a:prstGeom prst="rect">
                <a:avLst/>
              </a:prstGeom>
              <a:blipFill>
                <a:blip r:embed="rId13"/>
                <a:stretch>
                  <a:fillRect l="-6780"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55"/>
              <p:cNvSpPr txBox="1"/>
              <p:nvPr/>
            </p:nvSpPr>
            <p:spPr>
              <a:xfrm>
                <a:off x="7279735" y="5807768"/>
                <a:ext cx="756169" cy="325923"/>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ea typeface="Cambria Math" panose="02040503050406030204" pitchFamily="18" charset="0"/>
                            </a:rPr>
                            <m:t>ℒ</m:t>
                          </m:r>
                        </m:e>
                        <m:sub>
                          <m:r>
                            <a:rPr lang="en-US" altLang="zh-TW" sz="2118" i="1">
                              <a:solidFill>
                                <a:prstClr val="black"/>
                              </a:solidFill>
                              <a:latin typeface="Cambria Math" panose="02040503050406030204" pitchFamily="18" charset="0"/>
                            </a:rPr>
                            <m:t>𝑛</m:t>
                          </m:r>
                        </m:sub>
                      </m:sSub>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69" name="文字方塊 55"/>
              <p:cNvSpPr txBox="1">
                <a:spLocks noRot="1" noChangeAspect="1" noMove="1" noResize="1" noEditPoints="1" noAdjustHandles="1" noChangeArrowheads="1" noChangeShapeType="1" noTextEdit="1"/>
              </p:cNvSpPr>
              <p:nvPr/>
            </p:nvSpPr>
            <p:spPr>
              <a:xfrm>
                <a:off x="7279735" y="5807768"/>
                <a:ext cx="756169" cy="325923"/>
              </a:xfrm>
              <a:prstGeom prst="rect">
                <a:avLst/>
              </a:prstGeom>
              <a:blipFill>
                <a:blip r:embed="rId14"/>
                <a:stretch>
                  <a:fillRect l="-8333" b="-11538"/>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3E2080-C6F7-48A1-997F-37A337BEC601}"/>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77204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71" y="404666"/>
            <a:ext cx="8875059" cy="926976"/>
          </a:xfrm>
        </p:spPr>
        <p:txBody>
          <a:bodyPr/>
          <a:lstStyle/>
          <a:p>
            <a:r>
              <a:rPr lang="en-US" dirty="0"/>
              <a:t>Loss Functions</a:t>
            </a:r>
          </a:p>
        </p:txBody>
      </p:sp>
      <p:sp>
        <p:nvSpPr>
          <p:cNvPr id="3" name="Content Placeholder 2"/>
          <p:cNvSpPr>
            <a:spLocks noGrp="1"/>
          </p:cNvSpPr>
          <p:nvPr>
            <p:ph idx="1"/>
          </p:nvPr>
        </p:nvSpPr>
        <p:spPr>
          <a:xfrm>
            <a:off x="1902594" y="1844827"/>
            <a:ext cx="8456704" cy="4736177"/>
          </a:xfrm>
        </p:spPr>
        <p:txBody>
          <a:bodyPr/>
          <a:lstStyle/>
          <a:p>
            <a:r>
              <a:rPr lang="en-US" b="1" i="1" dirty="0">
                <a:solidFill>
                  <a:srgbClr val="0070C0"/>
                </a:solidFill>
              </a:rPr>
              <a:t>Classification tasks</a:t>
            </a:r>
          </a:p>
          <a:p>
            <a:endParaRPr lang="en-US" dirty="0"/>
          </a:p>
        </p:txBody>
      </p:sp>
      <p:sp>
        <p:nvSpPr>
          <p:cNvPr id="13" name="Content Placeholder 12">
            <a:extLst>
              <a:ext uri="{FF2B5EF4-FFF2-40B4-BE49-F238E27FC236}">
                <a16:creationId xmlns:a16="http://schemas.microsoft.com/office/drawing/2014/main" id="{0F30B595-F582-4D5B-A917-45F52949C46C}"/>
              </a:ext>
            </a:extLst>
          </p:cNvPr>
          <p:cNvSpPr>
            <a:spLocks noGrp="1"/>
          </p:cNvSpPr>
          <p:nvPr>
            <p:ph idx="10"/>
          </p:nvPr>
        </p:nvSpPr>
        <p:spPr>
          <a:xfrm>
            <a:off x="1902594" y="1332297"/>
            <a:ext cx="5464136" cy="309082"/>
          </a:xfrm>
        </p:spPr>
        <p:txBody>
          <a:bodyPr/>
          <a:lstStyle/>
          <a:p>
            <a:r>
              <a:rPr lang="en-US" dirty="0"/>
              <a:t>Training Neural Networks</a:t>
            </a:r>
          </a:p>
        </p:txBody>
      </p:sp>
      <p:sp>
        <p:nvSpPr>
          <p:cNvPr id="12" name="TextBox 11">
            <a:extLst>
              <a:ext uri="{FF2B5EF4-FFF2-40B4-BE49-F238E27FC236}">
                <a16:creationId xmlns:a16="http://schemas.microsoft.com/office/drawing/2014/main" id="{82A6344C-8538-4FEA-8BC7-AE54834D8680}"/>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sp>
        <p:nvSpPr>
          <p:cNvPr id="14" name="Ορθογώνιο 17"/>
          <p:cNvSpPr/>
          <p:nvPr/>
        </p:nvSpPr>
        <p:spPr>
          <a:xfrm>
            <a:off x="2262216" y="2465846"/>
            <a:ext cx="1073692" cy="637097"/>
          </a:xfrm>
          <a:prstGeom prst="rect">
            <a:avLst/>
          </a:prstGeom>
        </p:spPr>
        <p:txBody>
          <a:bodyPr wrap="none">
            <a:spAutoFit/>
          </a:bodyPr>
          <a:lstStyle/>
          <a:p>
            <a:pPr defTabSz="899010"/>
            <a:r>
              <a:rPr lang="en-US" sz="1770" b="1" dirty="0">
                <a:solidFill>
                  <a:srgbClr val="222222"/>
                </a:solidFill>
                <a:latin typeface="Calibri"/>
              </a:rPr>
              <a:t>Training </a:t>
            </a:r>
          </a:p>
          <a:p>
            <a:pPr defTabSz="899010"/>
            <a:r>
              <a:rPr lang="en-US" sz="1770" b="1" dirty="0">
                <a:solidFill>
                  <a:srgbClr val="222222"/>
                </a:solidFill>
                <a:latin typeface="Calibri"/>
              </a:rPr>
              <a:t>examples</a:t>
            </a:r>
            <a:endParaRPr lang="el-GR" sz="1770" dirty="0">
              <a:solidFill>
                <a:prstClr val="black"/>
              </a:solidFill>
              <a:latin typeface="Calibri"/>
            </a:endParaRPr>
          </a:p>
        </p:txBody>
      </p:sp>
      <p:sp>
        <p:nvSpPr>
          <p:cNvPr id="15" name="Ορθογώνιο 20"/>
          <p:cNvSpPr/>
          <p:nvPr/>
        </p:nvSpPr>
        <p:spPr>
          <a:xfrm>
            <a:off x="2262217" y="3650474"/>
            <a:ext cx="912429" cy="637097"/>
          </a:xfrm>
          <a:prstGeom prst="rect">
            <a:avLst/>
          </a:prstGeom>
        </p:spPr>
        <p:txBody>
          <a:bodyPr wrap="none">
            <a:spAutoFit/>
          </a:bodyPr>
          <a:lstStyle/>
          <a:p>
            <a:pPr defTabSz="899010"/>
            <a:r>
              <a:rPr lang="en-US" sz="1770" b="1" dirty="0">
                <a:solidFill>
                  <a:srgbClr val="222222"/>
                </a:solidFill>
                <a:latin typeface="Calibri"/>
              </a:rPr>
              <a:t>Output </a:t>
            </a:r>
          </a:p>
          <a:p>
            <a:pPr defTabSz="899010"/>
            <a:r>
              <a:rPr lang="en-US" sz="1770" b="1" dirty="0">
                <a:solidFill>
                  <a:srgbClr val="222222"/>
                </a:solidFill>
                <a:latin typeface="Calibri"/>
              </a:rPr>
              <a:t>Layer</a:t>
            </a:r>
            <a:endParaRPr lang="el-GR" sz="1770" dirty="0">
              <a:solidFill>
                <a:prstClr val="black"/>
              </a:solidFill>
              <a:latin typeface="Calibri"/>
            </a:endParaRPr>
          </a:p>
        </p:txBody>
      </p:sp>
      <p:sp>
        <p:nvSpPr>
          <p:cNvPr id="16" name="TextBox 15"/>
          <p:cNvSpPr txBox="1"/>
          <p:nvPr/>
        </p:nvSpPr>
        <p:spPr>
          <a:xfrm>
            <a:off x="3317766" y="3627841"/>
            <a:ext cx="3375071" cy="582019"/>
          </a:xfrm>
          <a:prstGeom prst="rect">
            <a:avLst/>
          </a:prstGeom>
          <a:noFill/>
        </p:spPr>
        <p:txBody>
          <a:bodyPr wrap="square" rtlCol="0">
            <a:spAutoFit/>
          </a:bodyPr>
          <a:lstStyle/>
          <a:p>
            <a:pPr algn="ctr" defTabSz="899010"/>
            <a:r>
              <a:rPr lang="en-US" sz="1770" dirty="0" err="1">
                <a:solidFill>
                  <a:prstClr val="black"/>
                </a:solidFill>
                <a:latin typeface="Calibri"/>
              </a:rPr>
              <a:t>Softmax</a:t>
            </a:r>
            <a:r>
              <a:rPr lang="en-US" sz="1770" dirty="0">
                <a:solidFill>
                  <a:prstClr val="black"/>
                </a:solidFill>
                <a:latin typeface="Calibri"/>
              </a:rPr>
              <a:t> Activations</a:t>
            </a:r>
          </a:p>
          <a:p>
            <a:pPr algn="ctr" defTabSz="899010"/>
            <a:r>
              <a:rPr lang="en-US" sz="1412" dirty="0">
                <a:solidFill>
                  <a:prstClr val="black"/>
                </a:solidFill>
                <a:latin typeface="Calibri"/>
              </a:rPr>
              <a:t> [maps </a:t>
            </a:r>
            <a:r>
              <a:rPr lang="en-US" sz="1412" dirty="0">
                <a:solidFill>
                  <a:srgbClr val="222222"/>
                </a:solidFill>
                <a:latin typeface="Calibri"/>
              </a:rPr>
              <a:t>to a probability distribution]</a:t>
            </a:r>
            <a:endParaRPr lang="el-GR" sz="1412" dirty="0">
              <a:solidFill>
                <a:prstClr val="black"/>
              </a:solidFill>
              <a:latin typeface="Calibri"/>
            </a:endParaRPr>
          </a:p>
        </p:txBody>
      </p:sp>
      <p:sp>
        <p:nvSpPr>
          <p:cNvPr id="17" name="Ορθογώνιο 23"/>
          <p:cNvSpPr/>
          <p:nvPr/>
        </p:nvSpPr>
        <p:spPr>
          <a:xfrm>
            <a:off x="2220275" y="5017412"/>
            <a:ext cx="1422184" cy="364715"/>
          </a:xfrm>
          <a:prstGeom prst="rect">
            <a:avLst/>
          </a:prstGeom>
        </p:spPr>
        <p:txBody>
          <a:bodyPr wrap="none">
            <a:spAutoFit/>
          </a:bodyPr>
          <a:lstStyle/>
          <a:p>
            <a:pPr defTabSz="899010"/>
            <a:r>
              <a:rPr lang="en-US" sz="1770" b="1" dirty="0">
                <a:solidFill>
                  <a:srgbClr val="222222"/>
                </a:solidFill>
                <a:latin typeface="Calibri"/>
              </a:rPr>
              <a:t>Loss function</a:t>
            </a:r>
          </a:p>
        </p:txBody>
      </p:sp>
      <p:sp>
        <p:nvSpPr>
          <p:cNvPr id="18" name="TextBox 17"/>
          <p:cNvSpPr txBox="1"/>
          <p:nvPr/>
        </p:nvSpPr>
        <p:spPr>
          <a:xfrm>
            <a:off x="3319425" y="5025084"/>
            <a:ext cx="2669582" cy="364715"/>
          </a:xfrm>
          <a:prstGeom prst="rect">
            <a:avLst/>
          </a:prstGeom>
          <a:noFill/>
        </p:spPr>
        <p:txBody>
          <a:bodyPr wrap="square" rtlCol="0">
            <a:spAutoFit/>
          </a:bodyPr>
          <a:lstStyle/>
          <a:p>
            <a:pPr algn="ctr" defTabSz="899010"/>
            <a:r>
              <a:rPr lang="en-US" sz="1770" b="1" i="1" dirty="0">
                <a:solidFill>
                  <a:srgbClr val="FF0000"/>
                </a:solidFill>
                <a:latin typeface="Calibri"/>
              </a:rPr>
              <a:t>Cross-entropy</a:t>
            </a:r>
            <a:endParaRPr lang="el-GR" sz="1770" b="1" i="1" dirty="0">
              <a:solidFill>
                <a:srgbClr val="FF0000"/>
              </a:solidFill>
              <a:latin typeface="Calibri"/>
            </a:endParaRPr>
          </a:p>
        </p:txBody>
      </p:sp>
      <p:pic>
        <p:nvPicPr>
          <p:cNvPr id="19" name="Εικόνα 31"/>
          <p:cNvPicPr>
            <a:picLocks noChangeAspect="1"/>
          </p:cNvPicPr>
          <p:nvPr/>
        </p:nvPicPr>
        <p:blipFill>
          <a:blip r:embed="rId3"/>
          <a:stretch>
            <a:fillRect/>
          </a:stretch>
        </p:blipFill>
        <p:spPr>
          <a:xfrm>
            <a:off x="6858438" y="3661062"/>
            <a:ext cx="2554941" cy="593912"/>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5142953" y="4887637"/>
                <a:ext cx="5279882" cy="610745"/>
              </a:xfrm>
              <a:prstGeom prst="rect">
                <a:avLst/>
              </a:prstGeom>
              <a:noFill/>
            </p:spPr>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sz="1412" i="1">
                          <a:solidFill>
                            <a:prstClr val="black"/>
                          </a:solidFill>
                          <a:latin typeface="Cambria Math" panose="02040503050406030204" pitchFamily="18" charset="0"/>
                          <a:ea typeface="Cambria Math" panose="02040503050406030204" pitchFamily="18" charset="0"/>
                        </a:rPr>
                        <m:t>ℒ</m:t>
                      </m:r>
                      <m:d>
                        <m:dPr>
                          <m:ctrlPr>
                            <a:rPr lang="en-US" sz="1412" i="1">
                              <a:solidFill>
                                <a:prstClr val="black"/>
                              </a:solidFill>
                              <a:latin typeface="Cambria Math" panose="02040503050406030204" pitchFamily="18" charset="0"/>
                            </a:rPr>
                          </m:ctrlPr>
                        </m:dPr>
                        <m:e>
                          <m:r>
                            <a:rPr lang="el-GR" sz="1412" i="1">
                              <a:solidFill>
                                <a:prstClr val="black"/>
                              </a:solidFill>
                              <a:latin typeface="Cambria Math" charset="0"/>
                            </a:rPr>
                            <m:t>𝜃</m:t>
                          </m:r>
                        </m:e>
                      </m:d>
                      <m:r>
                        <a:rPr lang="el-GR" sz="1412" i="1">
                          <a:solidFill>
                            <a:prstClr val="black"/>
                          </a:solidFill>
                          <a:latin typeface="Cambria Math" charset="0"/>
                        </a:rPr>
                        <m:t>=</m:t>
                      </m:r>
                      <m:r>
                        <a:rPr lang="en-US" sz="1412" i="1">
                          <a:solidFill>
                            <a:prstClr val="black"/>
                          </a:solidFill>
                          <a:latin typeface="Cambria Math" charset="0"/>
                        </a:rPr>
                        <m:t>−</m:t>
                      </m:r>
                      <m:f>
                        <m:fPr>
                          <m:ctrlPr>
                            <a:rPr lang="mr-IN" sz="1412" i="1">
                              <a:solidFill>
                                <a:prstClr val="black"/>
                              </a:solidFill>
                              <a:latin typeface="Cambria Math" panose="02040503050406030204" pitchFamily="18" charset="0"/>
                            </a:rPr>
                          </m:ctrlPr>
                        </m:fPr>
                        <m:num>
                          <m:r>
                            <a:rPr lang="en-US" sz="1412" i="1">
                              <a:solidFill>
                                <a:prstClr val="black"/>
                              </a:solidFill>
                              <a:latin typeface="Cambria Math" charset="0"/>
                            </a:rPr>
                            <m:t>1</m:t>
                          </m:r>
                        </m:num>
                        <m:den>
                          <m:r>
                            <a:rPr lang="en-US" sz="1412" i="1">
                              <a:solidFill>
                                <a:prstClr val="black"/>
                              </a:solidFill>
                              <a:latin typeface="Cambria Math" panose="02040503050406030204" pitchFamily="18" charset="0"/>
                            </a:rPr>
                            <m:t>𝑁</m:t>
                          </m:r>
                        </m:den>
                      </m:f>
                      <m:nary>
                        <m:naryPr>
                          <m:chr m:val="∑"/>
                          <m:ctrlPr>
                            <a:rPr lang="is-IS" sz="1412" i="1">
                              <a:solidFill>
                                <a:prstClr val="black"/>
                              </a:solidFill>
                              <a:latin typeface="Cambria Math" panose="02040503050406030204" pitchFamily="18" charset="0"/>
                            </a:rPr>
                          </m:ctrlPr>
                        </m:naryPr>
                        <m:sub>
                          <m:r>
                            <m:rPr>
                              <m:brk m:alnAt="23"/>
                            </m:rPr>
                            <a:rPr lang="en-US" sz="1412" i="1">
                              <a:solidFill>
                                <a:prstClr val="black"/>
                              </a:solidFill>
                              <a:latin typeface="Cambria Math" charset="0"/>
                            </a:rPr>
                            <m:t>𝑖</m:t>
                          </m:r>
                          <m:r>
                            <a:rPr lang="en-US" sz="1412" i="1">
                              <a:solidFill>
                                <a:prstClr val="black"/>
                              </a:solidFill>
                              <a:latin typeface="Cambria Math" charset="0"/>
                            </a:rPr>
                            <m:t>=1</m:t>
                          </m:r>
                        </m:sub>
                        <m:sup>
                          <m:r>
                            <a:rPr lang="en-US" sz="1412" i="1">
                              <a:solidFill>
                                <a:prstClr val="black"/>
                              </a:solidFill>
                              <a:latin typeface="Cambria Math" panose="02040503050406030204" pitchFamily="18" charset="0"/>
                            </a:rPr>
                            <m:t>𝑁</m:t>
                          </m:r>
                        </m:sup>
                        <m:e>
                          <m:nary>
                            <m:naryPr>
                              <m:chr m:val="∑"/>
                              <m:ctrlPr>
                                <a:rPr lang="is-IS" sz="1412" i="1">
                                  <a:solidFill>
                                    <a:prstClr val="black"/>
                                  </a:solidFill>
                                  <a:latin typeface="Cambria Math" panose="02040503050406030204" pitchFamily="18" charset="0"/>
                                </a:rPr>
                              </m:ctrlPr>
                            </m:naryPr>
                            <m:sub>
                              <m:r>
                                <m:rPr>
                                  <m:brk m:alnAt="23"/>
                                </m:rPr>
                                <a:rPr lang="en-US" sz="1412" i="1">
                                  <a:solidFill>
                                    <a:prstClr val="black"/>
                                  </a:solidFill>
                                  <a:latin typeface="Cambria Math" charset="0"/>
                                </a:rPr>
                                <m:t>𝑘</m:t>
                              </m:r>
                              <m:r>
                                <a:rPr lang="en-US" sz="1412" i="1">
                                  <a:solidFill>
                                    <a:prstClr val="black"/>
                                  </a:solidFill>
                                  <a:latin typeface="Cambria Math" charset="0"/>
                                </a:rPr>
                                <m:t>=1</m:t>
                              </m:r>
                            </m:sub>
                            <m:sup>
                              <m:r>
                                <a:rPr lang="en-US" sz="1412" i="1">
                                  <a:solidFill>
                                    <a:prstClr val="black"/>
                                  </a:solidFill>
                                  <a:latin typeface="Cambria Math" charset="0"/>
                                </a:rPr>
                                <m:t>𝐾</m:t>
                              </m:r>
                            </m:sup>
                            <m:e>
                              <m:d>
                                <m:dPr>
                                  <m:begChr m:val="["/>
                                  <m:endChr m:val="]"/>
                                  <m:ctrlPr>
                                    <a:rPr lang="mr-IN" sz="1412" i="1">
                                      <a:solidFill>
                                        <a:prstClr val="black"/>
                                      </a:solidFill>
                                      <a:latin typeface="Cambria Math" panose="02040503050406030204" pitchFamily="18" charset="0"/>
                                    </a:rPr>
                                  </m:ctrlPr>
                                </m:dPr>
                                <m:e>
                                  <m:sSubSup>
                                    <m:sSubSupPr>
                                      <m:ctrlPr>
                                        <a:rPr lang="en-US" sz="1412" i="1">
                                          <a:solidFill>
                                            <a:prstClr val="black"/>
                                          </a:solidFill>
                                          <a:latin typeface="Cambria Math" panose="02040503050406030204" pitchFamily="18" charset="0"/>
                                        </a:rPr>
                                      </m:ctrlPr>
                                    </m:sSubSupPr>
                                    <m:e>
                                      <m:r>
                                        <a:rPr lang="en-US" sz="1412" i="1">
                                          <a:solidFill>
                                            <a:prstClr val="black"/>
                                          </a:solidFill>
                                          <a:latin typeface="Cambria Math" charset="0"/>
                                        </a:rPr>
                                        <m:t>𝑦</m:t>
                                      </m:r>
                                    </m:e>
                                    <m:sub>
                                      <m:r>
                                        <a:rPr lang="en-US" sz="1412" i="1">
                                          <a:solidFill>
                                            <a:prstClr val="black"/>
                                          </a:solidFill>
                                          <a:latin typeface="Cambria Math" charset="0"/>
                                        </a:rPr>
                                        <m:t>𝑘</m:t>
                                      </m:r>
                                    </m:sub>
                                    <m:sup>
                                      <m:r>
                                        <a:rPr lang="en-US" sz="1412" i="1">
                                          <a:solidFill>
                                            <a:prstClr val="black"/>
                                          </a:solidFill>
                                          <a:latin typeface="Cambria Math" charset="0"/>
                                        </a:rPr>
                                        <m:t>(</m:t>
                                      </m:r>
                                      <m:r>
                                        <a:rPr lang="en-US" sz="1412" i="1">
                                          <a:solidFill>
                                            <a:prstClr val="black"/>
                                          </a:solidFill>
                                          <a:latin typeface="Cambria Math" charset="0"/>
                                        </a:rPr>
                                        <m:t>𝑖</m:t>
                                      </m:r>
                                      <m:r>
                                        <a:rPr lang="en-US" sz="1412" i="1">
                                          <a:solidFill>
                                            <a:prstClr val="black"/>
                                          </a:solidFill>
                                          <a:latin typeface="Cambria Math" charset="0"/>
                                        </a:rPr>
                                        <m:t>)</m:t>
                                      </m:r>
                                    </m:sup>
                                  </m:sSubSup>
                                  <m:func>
                                    <m:funcPr>
                                      <m:ctrlPr>
                                        <a:rPr lang="en-US" sz="1412" i="1">
                                          <a:solidFill>
                                            <a:prstClr val="black"/>
                                          </a:solidFill>
                                          <a:latin typeface="Cambria Math" panose="02040503050406030204" pitchFamily="18" charset="0"/>
                                        </a:rPr>
                                      </m:ctrlPr>
                                    </m:funcPr>
                                    <m:fName>
                                      <m:r>
                                        <m:rPr>
                                          <m:sty m:val="p"/>
                                        </m:rPr>
                                        <a:rPr lang="en-US" sz="1412">
                                          <a:solidFill>
                                            <a:prstClr val="black"/>
                                          </a:solidFill>
                                          <a:latin typeface="Cambria Math" charset="0"/>
                                        </a:rPr>
                                        <m:t>log</m:t>
                                      </m:r>
                                    </m:fName>
                                    <m:e>
                                      <m:sSubSup>
                                        <m:sSubSupPr>
                                          <m:ctrlPr>
                                            <a:rPr lang="en-US" sz="1412" i="1">
                                              <a:solidFill>
                                                <a:prstClr val="black"/>
                                              </a:solidFill>
                                              <a:latin typeface="Cambria Math" panose="02040503050406030204" pitchFamily="18" charset="0"/>
                                            </a:rPr>
                                          </m:ctrlPr>
                                        </m:sSubSupPr>
                                        <m:e>
                                          <m:acc>
                                            <m:accPr>
                                              <m:chr m:val="̂"/>
                                              <m:ctrlPr>
                                                <a:rPr lang="en-US" sz="1412" i="1">
                                                  <a:solidFill>
                                                    <a:prstClr val="black"/>
                                                  </a:solidFill>
                                                  <a:latin typeface="Cambria Math" panose="02040503050406030204" pitchFamily="18" charset="0"/>
                                                </a:rPr>
                                              </m:ctrlPr>
                                            </m:accPr>
                                            <m:e>
                                              <m:r>
                                                <a:rPr lang="en-US" sz="1412" i="1">
                                                  <a:solidFill>
                                                    <a:prstClr val="black"/>
                                                  </a:solidFill>
                                                  <a:latin typeface="Cambria Math" charset="0"/>
                                                </a:rPr>
                                                <m:t>𝑦</m:t>
                                              </m:r>
                                            </m:e>
                                          </m:acc>
                                        </m:e>
                                        <m:sub>
                                          <m:r>
                                            <a:rPr lang="en-US" sz="1412" i="1">
                                              <a:solidFill>
                                                <a:prstClr val="black"/>
                                              </a:solidFill>
                                              <a:latin typeface="Cambria Math" charset="0"/>
                                            </a:rPr>
                                            <m:t>𝑘</m:t>
                                          </m:r>
                                        </m:sub>
                                        <m:sup>
                                          <m:r>
                                            <a:rPr lang="en-US" sz="1412" i="1">
                                              <a:solidFill>
                                                <a:prstClr val="black"/>
                                              </a:solidFill>
                                              <a:latin typeface="Cambria Math" charset="0"/>
                                            </a:rPr>
                                            <m:t>(</m:t>
                                          </m:r>
                                          <m:r>
                                            <a:rPr lang="en-US" sz="1412" i="1">
                                              <a:solidFill>
                                                <a:prstClr val="black"/>
                                              </a:solidFill>
                                              <a:latin typeface="Cambria Math" charset="0"/>
                                            </a:rPr>
                                            <m:t>𝑖</m:t>
                                          </m:r>
                                          <m:r>
                                            <a:rPr lang="en-US" sz="1412" i="1">
                                              <a:solidFill>
                                                <a:prstClr val="black"/>
                                              </a:solidFill>
                                              <a:latin typeface="Cambria Math" charset="0"/>
                                            </a:rPr>
                                            <m:t>)</m:t>
                                          </m:r>
                                        </m:sup>
                                      </m:sSubSup>
                                      <m:r>
                                        <a:rPr lang="en-US" sz="1412" i="1">
                                          <a:solidFill>
                                            <a:prstClr val="black"/>
                                          </a:solidFill>
                                          <a:latin typeface="Cambria Math" charset="0"/>
                                        </a:rPr>
                                        <m:t>+</m:t>
                                      </m:r>
                                      <m:d>
                                        <m:dPr>
                                          <m:ctrlPr>
                                            <a:rPr lang="mr-IN" sz="1412" i="1">
                                              <a:solidFill>
                                                <a:prstClr val="black"/>
                                              </a:solidFill>
                                              <a:latin typeface="Cambria Math" panose="02040503050406030204" pitchFamily="18" charset="0"/>
                                            </a:rPr>
                                          </m:ctrlPr>
                                        </m:dPr>
                                        <m:e>
                                          <m:r>
                                            <a:rPr lang="en-US" sz="1412" i="1">
                                              <a:solidFill>
                                                <a:prstClr val="black"/>
                                              </a:solidFill>
                                              <a:latin typeface="Cambria Math" charset="0"/>
                                            </a:rPr>
                                            <m:t>1−</m:t>
                                          </m:r>
                                          <m:sSubSup>
                                            <m:sSubSupPr>
                                              <m:ctrlPr>
                                                <a:rPr lang="en-US" sz="1412" i="1">
                                                  <a:solidFill>
                                                    <a:prstClr val="black"/>
                                                  </a:solidFill>
                                                  <a:latin typeface="Cambria Math" panose="02040503050406030204" pitchFamily="18" charset="0"/>
                                                </a:rPr>
                                              </m:ctrlPr>
                                            </m:sSubSupPr>
                                            <m:e>
                                              <m:r>
                                                <a:rPr lang="en-US" sz="1412" i="1">
                                                  <a:solidFill>
                                                    <a:prstClr val="black"/>
                                                  </a:solidFill>
                                                  <a:latin typeface="Cambria Math" charset="0"/>
                                                </a:rPr>
                                                <m:t>𝑦</m:t>
                                              </m:r>
                                            </m:e>
                                            <m:sub>
                                              <m:r>
                                                <a:rPr lang="en-US" sz="1412" i="1">
                                                  <a:solidFill>
                                                    <a:prstClr val="black"/>
                                                  </a:solidFill>
                                                  <a:latin typeface="Cambria Math" charset="0"/>
                                                </a:rPr>
                                                <m:t>𝑘</m:t>
                                              </m:r>
                                            </m:sub>
                                            <m:sup>
                                              <m:r>
                                                <a:rPr lang="en-US" sz="1412" i="1">
                                                  <a:solidFill>
                                                    <a:prstClr val="black"/>
                                                  </a:solidFill>
                                                  <a:latin typeface="Cambria Math" charset="0"/>
                                                </a:rPr>
                                                <m:t>(</m:t>
                                              </m:r>
                                              <m:r>
                                                <a:rPr lang="en-US" sz="1412" i="1">
                                                  <a:solidFill>
                                                    <a:prstClr val="black"/>
                                                  </a:solidFill>
                                                  <a:latin typeface="Cambria Math" charset="0"/>
                                                </a:rPr>
                                                <m:t>𝑖</m:t>
                                              </m:r>
                                              <m:r>
                                                <a:rPr lang="en-US" sz="1412" i="1">
                                                  <a:solidFill>
                                                    <a:prstClr val="black"/>
                                                  </a:solidFill>
                                                  <a:latin typeface="Cambria Math" charset="0"/>
                                                </a:rPr>
                                                <m:t>)</m:t>
                                              </m:r>
                                            </m:sup>
                                          </m:sSubSup>
                                        </m:e>
                                      </m:d>
                                      <m:r>
                                        <a:rPr lang="en-US" sz="1412" i="1">
                                          <a:solidFill>
                                            <a:prstClr val="black"/>
                                          </a:solidFill>
                                          <a:latin typeface="Cambria Math" charset="0"/>
                                        </a:rPr>
                                        <m:t> </m:t>
                                      </m:r>
                                    </m:e>
                                  </m:func>
                                  <m:func>
                                    <m:funcPr>
                                      <m:ctrlPr>
                                        <a:rPr lang="en-US" sz="1412" i="1">
                                          <a:solidFill>
                                            <a:prstClr val="black"/>
                                          </a:solidFill>
                                          <a:latin typeface="Cambria Math" panose="02040503050406030204" pitchFamily="18" charset="0"/>
                                        </a:rPr>
                                      </m:ctrlPr>
                                    </m:funcPr>
                                    <m:fName>
                                      <m:r>
                                        <m:rPr>
                                          <m:sty m:val="p"/>
                                        </m:rPr>
                                        <a:rPr lang="en-US" sz="1412">
                                          <a:solidFill>
                                            <a:prstClr val="black"/>
                                          </a:solidFill>
                                          <a:latin typeface="Cambria Math" charset="0"/>
                                        </a:rPr>
                                        <m:t>log</m:t>
                                      </m:r>
                                    </m:fName>
                                    <m:e>
                                      <m:d>
                                        <m:dPr>
                                          <m:ctrlPr>
                                            <a:rPr lang="mr-IN" sz="1412" i="1">
                                              <a:solidFill>
                                                <a:prstClr val="black"/>
                                              </a:solidFill>
                                              <a:latin typeface="Cambria Math" panose="02040503050406030204" pitchFamily="18" charset="0"/>
                                            </a:rPr>
                                          </m:ctrlPr>
                                        </m:dPr>
                                        <m:e>
                                          <m:r>
                                            <a:rPr lang="en-US" sz="1412" i="1">
                                              <a:solidFill>
                                                <a:prstClr val="black"/>
                                              </a:solidFill>
                                              <a:latin typeface="Cambria Math" charset="0"/>
                                            </a:rPr>
                                            <m:t>1− </m:t>
                                          </m:r>
                                          <m:sSubSup>
                                            <m:sSubSupPr>
                                              <m:ctrlPr>
                                                <a:rPr lang="en-US" sz="1412" i="1">
                                                  <a:solidFill>
                                                    <a:prstClr val="black"/>
                                                  </a:solidFill>
                                                  <a:latin typeface="Cambria Math" panose="02040503050406030204" pitchFamily="18" charset="0"/>
                                                </a:rPr>
                                              </m:ctrlPr>
                                            </m:sSubSupPr>
                                            <m:e>
                                              <m:acc>
                                                <m:accPr>
                                                  <m:chr m:val="̂"/>
                                                  <m:ctrlPr>
                                                    <a:rPr lang="en-US" sz="1412" i="1">
                                                      <a:solidFill>
                                                        <a:prstClr val="black"/>
                                                      </a:solidFill>
                                                      <a:latin typeface="Cambria Math" panose="02040503050406030204" pitchFamily="18" charset="0"/>
                                                    </a:rPr>
                                                  </m:ctrlPr>
                                                </m:accPr>
                                                <m:e>
                                                  <m:r>
                                                    <a:rPr lang="en-US" sz="1412" i="1">
                                                      <a:solidFill>
                                                        <a:prstClr val="black"/>
                                                      </a:solidFill>
                                                      <a:latin typeface="Cambria Math" charset="0"/>
                                                    </a:rPr>
                                                    <m:t>𝑦</m:t>
                                                  </m:r>
                                                </m:e>
                                              </m:acc>
                                            </m:e>
                                            <m:sub>
                                              <m:r>
                                                <a:rPr lang="en-US" sz="1412" i="1">
                                                  <a:solidFill>
                                                    <a:prstClr val="black"/>
                                                  </a:solidFill>
                                                  <a:latin typeface="Cambria Math" charset="0"/>
                                                </a:rPr>
                                                <m:t>𝑘</m:t>
                                              </m:r>
                                            </m:sub>
                                            <m:sup>
                                              <m:d>
                                                <m:dPr>
                                                  <m:ctrlPr>
                                                    <a:rPr lang="en-US" sz="1412" i="1">
                                                      <a:solidFill>
                                                        <a:prstClr val="black"/>
                                                      </a:solidFill>
                                                      <a:latin typeface="Cambria Math" panose="02040503050406030204" pitchFamily="18" charset="0"/>
                                                    </a:rPr>
                                                  </m:ctrlPr>
                                                </m:dPr>
                                                <m:e>
                                                  <m:r>
                                                    <a:rPr lang="en-US" sz="1412" i="1">
                                                      <a:solidFill>
                                                        <a:prstClr val="black"/>
                                                      </a:solidFill>
                                                      <a:latin typeface="Cambria Math" charset="0"/>
                                                    </a:rPr>
                                                    <m:t>𝑖</m:t>
                                                  </m:r>
                                                </m:e>
                                              </m:d>
                                            </m:sup>
                                          </m:sSubSup>
                                        </m:e>
                                      </m:d>
                                    </m:e>
                                  </m:func>
                                </m:e>
                              </m:d>
                            </m:e>
                          </m:nary>
                        </m:e>
                      </m:nary>
                    </m:oMath>
                  </m:oMathPara>
                </a14:m>
                <a:endParaRPr lang="el-GR" sz="1412" dirty="0">
                  <a:solidFill>
                    <a:prstClr val="black"/>
                  </a:solidFill>
                  <a:latin typeface="Calibri"/>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142953" y="4887637"/>
                <a:ext cx="5279882" cy="610745"/>
              </a:xfrm>
              <a:prstGeom prst="rect">
                <a:avLst/>
              </a:prstGeom>
              <a:blipFill>
                <a:blip r:embed="rId4"/>
                <a:stretch>
                  <a:fillRect t="-110204" b="-1795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554542" y="2603027"/>
                <a:ext cx="6099500" cy="364715"/>
              </a:xfrm>
              <a:prstGeom prst="rect">
                <a:avLst/>
              </a:prstGeom>
              <a:noFill/>
            </p:spPr>
            <p:txBody>
              <a:bodyPr wrap="square" rtlCol="0">
                <a:spAutoFit/>
              </a:bodyPr>
              <a:lstStyle/>
              <a:p>
                <a:pPr algn="ctr" defTabSz="899010"/>
                <a:r>
                  <a:rPr lang="en-US" sz="1770" dirty="0">
                    <a:solidFill>
                      <a:srgbClr val="222222"/>
                    </a:solidFill>
                    <a:latin typeface="Calibri"/>
                    <a:ea typeface="Cambria Math" panose="02040503050406030204" pitchFamily="18" charset="0"/>
                  </a:rPr>
                  <a:t>Pairs of 𝑁 inputs </a:t>
                </a:r>
                <a14:m>
                  <m:oMath xmlns:m="http://schemas.openxmlformats.org/officeDocument/2006/math">
                    <m:sSub>
                      <m:sSubPr>
                        <m:ctrlPr>
                          <a:rPr lang="en-US" sz="1412" i="1" dirty="0">
                            <a:solidFill>
                              <a:prstClr val="black"/>
                            </a:solidFill>
                            <a:latin typeface="Cambria Math" panose="02040503050406030204" pitchFamily="18" charset="0"/>
                          </a:rPr>
                        </m:ctrlPr>
                      </m:sSubPr>
                      <m:e>
                        <m:r>
                          <a:rPr lang="en-US" sz="1412" i="1" dirty="0">
                            <a:solidFill>
                              <a:prstClr val="black"/>
                            </a:solidFill>
                            <a:latin typeface="Cambria Math" panose="02040503050406030204" pitchFamily="18" charset="0"/>
                          </a:rPr>
                          <m:t>𝑥</m:t>
                        </m:r>
                      </m:e>
                      <m:sub>
                        <m:r>
                          <a:rPr lang="en-US" sz="1412" i="1" dirty="0">
                            <a:solidFill>
                              <a:prstClr val="black"/>
                            </a:solidFill>
                            <a:latin typeface="Cambria Math" panose="02040503050406030204" pitchFamily="18" charset="0"/>
                          </a:rPr>
                          <m:t>𝑖</m:t>
                        </m:r>
                      </m:sub>
                    </m:sSub>
                  </m:oMath>
                </a14:m>
                <a:r>
                  <a:rPr lang="en-US" sz="1770" dirty="0">
                    <a:solidFill>
                      <a:srgbClr val="222222"/>
                    </a:solidFill>
                    <a:latin typeface="Calibri"/>
                    <a:ea typeface="Cambria Math" panose="02040503050406030204" pitchFamily="18" charset="0"/>
                  </a:rPr>
                  <a:t> and ground-truth class labels </a:t>
                </a:r>
                <a14:m>
                  <m:oMath xmlns:m="http://schemas.openxmlformats.org/officeDocument/2006/math">
                    <m:sSub>
                      <m:sSubPr>
                        <m:ctrlPr>
                          <a:rPr lang="en-US" sz="1412" i="1" dirty="0">
                            <a:solidFill>
                              <a:prstClr val="black"/>
                            </a:solidFill>
                            <a:latin typeface="Cambria Math" panose="02040503050406030204" pitchFamily="18" charset="0"/>
                          </a:rPr>
                        </m:ctrlPr>
                      </m:sSubPr>
                      <m:e>
                        <m:r>
                          <a:rPr lang="en-US" sz="1412" i="1" dirty="0">
                            <a:solidFill>
                              <a:prstClr val="black"/>
                            </a:solidFill>
                            <a:latin typeface="Cambria Math" panose="02040503050406030204" pitchFamily="18" charset="0"/>
                          </a:rPr>
                          <m:t>𝑦</m:t>
                        </m:r>
                      </m:e>
                      <m:sub>
                        <m:r>
                          <a:rPr lang="en-US" sz="1412" i="1" dirty="0">
                            <a:solidFill>
                              <a:prstClr val="black"/>
                            </a:solidFill>
                            <a:latin typeface="Cambria Math" panose="02040503050406030204" pitchFamily="18" charset="0"/>
                          </a:rPr>
                          <m:t>𝑖</m:t>
                        </m:r>
                      </m:sub>
                    </m:sSub>
                  </m:oMath>
                </a14:m>
                <a:endParaRPr lang="el-GR" sz="1412" i="1" dirty="0">
                  <a:solidFill>
                    <a:prstClr val="black"/>
                  </a:solidFill>
                  <a:latin typeface="Cambria Math"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554542" y="2603027"/>
                <a:ext cx="6099500" cy="364715"/>
              </a:xfrm>
              <a:prstGeom prst="rect">
                <a:avLst/>
              </a:prstGeom>
              <a:blipFill>
                <a:blip r:embed="rId5"/>
                <a:stretch>
                  <a:fillRect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554542" y="5618457"/>
                <a:ext cx="6099500" cy="364715"/>
              </a:xfrm>
              <a:prstGeom prst="rect">
                <a:avLst/>
              </a:prstGeom>
              <a:noFill/>
            </p:spPr>
            <p:txBody>
              <a:bodyPr wrap="square" rtlCol="0">
                <a:spAutoFit/>
              </a:bodyPr>
              <a:lstStyle/>
              <a:p>
                <a:pPr algn="ctr" defTabSz="899010"/>
                <a:r>
                  <a:rPr lang="en-US" sz="1588" dirty="0">
                    <a:solidFill>
                      <a:srgbClr val="222222"/>
                    </a:solidFill>
                    <a:latin typeface="Calibri"/>
                    <a:ea typeface="Cambria Math" panose="02040503050406030204" pitchFamily="18" charset="0"/>
                  </a:rPr>
                  <a:t>Ground-truth class labels </a:t>
                </a:r>
                <a14:m>
                  <m:oMath xmlns:m="http://schemas.openxmlformats.org/officeDocument/2006/math">
                    <m:sSub>
                      <m:sSubPr>
                        <m:ctrlPr>
                          <a:rPr lang="en-US" sz="1588" i="1" dirty="0">
                            <a:solidFill>
                              <a:prstClr val="black"/>
                            </a:solidFill>
                            <a:latin typeface="Cambria Math" panose="02040503050406030204" pitchFamily="18" charset="0"/>
                          </a:rPr>
                        </m:ctrlPr>
                      </m:sSubPr>
                      <m:e>
                        <m:r>
                          <a:rPr lang="en-US" sz="1588" i="1" dirty="0">
                            <a:solidFill>
                              <a:prstClr val="black"/>
                            </a:solidFill>
                            <a:latin typeface="Cambria Math" panose="02040503050406030204" pitchFamily="18" charset="0"/>
                          </a:rPr>
                          <m:t>𝑦</m:t>
                        </m:r>
                      </m:e>
                      <m:sub>
                        <m:r>
                          <a:rPr lang="en-US" sz="1588" i="1" dirty="0">
                            <a:solidFill>
                              <a:prstClr val="black"/>
                            </a:solidFill>
                            <a:latin typeface="Cambria Math" panose="02040503050406030204" pitchFamily="18" charset="0"/>
                          </a:rPr>
                          <m:t>𝑖</m:t>
                        </m:r>
                      </m:sub>
                    </m:sSub>
                  </m:oMath>
                </a14:m>
                <a:r>
                  <a:rPr lang="en-US" sz="1588" i="1" dirty="0">
                    <a:solidFill>
                      <a:prstClr val="black"/>
                    </a:solidFill>
                    <a:latin typeface="Cambria Math" charset="0"/>
                  </a:rPr>
                  <a:t> </a:t>
                </a:r>
                <a:r>
                  <a:rPr lang="en-US" sz="1588" dirty="0">
                    <a:solidFill>
                      <a:srgbClr val="222222"/>
                    </a:solidFill>
                    <a:latin typeface="Calibri"/>
                    <a:ea typeface="Cambria Math" panose="02040503050406030204" pitchFamily="18" charset="0"/>
                  </a:rPr>
                  <a:t>and model predicted class labels </a:t>
                </a:r>
                <a14:m>
                  <m:oMath xmlns:m="http://schemas.openxmlformats.org/officeDocument/2006/math">
                    <m:sSub>
                      <m:sSubPr>
                        <m:ctrlPr>
                          <a:rPr lang="en-US" sz="1588" i="1" dirty="0">
                            <a:solidFill>
                              <a:prstClr val="black"/>
                            </a:solidFill>
                            <a:latin typeface="Cambria Math" panose="02040503050406030204" pitchFamily="18" charset="0"/>
                          </a:rPr>
                        </m:ctrlPr>
                      </m:sSubPr>
                      <m:e>
                        <m:acc>
                          <m:accPr>
                            <m:chr m:val="̂"/>
                            <m:ctrlPr>
                              <a:rPr lang="en-US" sz="1588" i="1" dirty="0">
                                <a:solidFill>
                                  <a:prstClr val="black"/>
                                </a:solidFill>
                                <a:latin typeface="Cambria Math" panose="02040503050406030204" pitchFamily="18" charset="0"/>
                              </a:rPr>
                            </m:ctrlPr>
                          </m:accPr>
                          <m:e>
                            <m:r>
                              <a:rPr lang="en-US" sz="1588" i="1" dirty="0">
                                <a:solidFill>
                                  <a:prstClr val="black"/>
                                </a:solidFill>
                                <a:latin typeface="Cambria Math" panose="02040503050406030204" pitchFamily="18" charset="0"/>
                              </a:rPr>
                              <m:t>𝑦</m:t>
                            </m:r>
                          </m:e>
                        </m:acc>
                      </m:e>
                      <m:sub>
                        <m:r>
                          <a:rPr lang="en-US" sz="1588" i="1" dirty="0">
                            <a:solidFill>
                              <a:prstClr val="black"/>
                            </a:solidFill>
                            <a:latin typeface="Cambria Math" panose="02040503050406030204" pitchFamily="18" charset="0"/>
                          </a:rPr>
                          <m:t>𝑖</m:t>
                        </m:r>
                      </m:sub>
                    </m:sSub>
                  </m:oMath>
                </a14:m>
                <a:r>
                  <a:rPr lang="en-US" sz="1770" dirty="0">
                    <a:solidFill>
                      <a:srgbClr val="222222"/>
                    </a:solidFill>
                    <a:latin typeface="Calibri"/>
                    <a:ea typeface="Cambria Math" panose="02040503050406030204" pitchFamily="18" charset="0"/>
                  </a:rPr>
                  <a:t>   </a:t>
                </a:r>
                <a:endParaRPr lang="el-GR" sz="1770" dirty="0">
                  <a:solidFill>
                    <a:srgbClr val="222222"/>
                  </a:solidFill>
                  <a:latin typeface="Calibri"/>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554542" y="5618457"/>
                <a:ext cx="6099500" cy="364715"/>
              </a:xfrm>
              <a:prstGeom prst="rect">
                <a:avLst/>
              </a:prstGeom>
              <a:blipFill>
                <a:blip r:embed="rId6"/>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2720646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E4C-7C83-404F-9B1D-8862BDF479DD}"/>
              </a:ext>
            </a:extLst>
          </p:cNvPr>
          <p:cNvSpPr>
            <a:spLocks noGrp="1"/>
          </p:cNvSpPr>
          <p:nvPr>
            <p:ph type="title"/>
          </p:nvPr>
        </p:nvSpPr>
        <p:spPr>
          <a:xfrm>
            <a:off x="1658471" y="404666"/>
            <a:ext cx="8875059" cy="926976"/>
          </a:xfrm>
        </p:spPr>
        <p:txBody>
          <a:bodyPr/>
          <a:lstStyle/>
          <a:p>
            <a:r>
              <a:rPr lang="en-US" dirty="0"/>
              <a:t>Loss Functions</a:t>
            </a:r>
          </a:p>
        </p:txBody>
      </p:sp>
      <p:sp>
        <p:nvSpPr>
          <p:cNvPr id="3" name="Content Placeholder 2">
            <a:extLst>
              <a:ext uri="{FF2B5EF4-FFF2-40B4-BE49-F238E27FC236}">
                <a16:creationId xmlns:a16="http://schemas.microsoft.com/office/drawing/2014/main" id="{9AE5DA36-930B-47EC-BFB8-9BF2D34D9A74}"/>
              </a:ext>
            </a:extLst>
          </p:cNvPr>
          <p:cNvSpPr>
            <a:spLocks noGrp="1"/>
          </p:cNvSpPr>
          <p:nvPr>
            <p:ph idx="1"/>
          </p:nvPr>
        </p:nvSpPr>
        <p:spPr>
          <a:xfrm>
            <a:off x="1902594" y="1844827"/>
            <a:ext cx="8456704" cy="4736177"/>
          </a:xfrm>
        </p:spPr>
        <p:txBody>
          <a:bodyPr/>
          <a:lstStyle/>
          <a:p>
            <a:r>
              <a:rPr lang="en-US" b="1" i="1" dirty="0">
                <a:solidFill>
                  <a:srgbClr val="0070C0"/>
                </a:solidFill>
              </a:rPr>
              <a:t>Regression tasks</a:t>
            </a:r>
          </a:p>
          <a:p>
            <a:endParaRPr lang="en-US" dirty="0"/>
          </a:p>
        </p:txBody>
      </p:sp>
      <p:sp>
        <p:nvSpPr>
          <p:cNvPr id="7" name="Content Placeholder 6">
            <a:extLst>
              <a:ext uri="{FF2B5EF4-FFF2-40B4-BE49-F238E27FC236}">
                <a16:creationId xmlns:a16="http://schemas.microsoft.com/office/drawing/2014/main" id="{9AC5028B-386D-413C-9EC8-D311BA9E5D38}"/>
              </a:ext>
            </a:extLst>
          </p:cNvPr>
          <p:cNvSpPr>
            <a:spLocks noGrp="1"/>
          </p:cNvSpPr>
          <p:nvPr>
            <p:ph idx="10"/>
          </p:nvPr>
        </p:nvSpPr>
        <p:spPr>
          <a:xfrm>
            <a:off x="1902594" y="1332297"/>
            <a:ext cx="5464136" cy="309082"/>
          </a:xfrm>
        </p:spPr>
        <p:txBody>
          <a:bodyPr/>
          <a:lstStyle/>
          <a:p>
            <a:r>
              <a:rPr lang="en-US" dirty="0"/>
              <a:t>Training Neural Networks</a:t>
            </a:r>
          </a:p>
          <a:p>
            <a:endParaRPr lang="en-US" dirty="0"/>
          </a:p>
        </p:txBody>
      </p:sp>
      <p:sp>
        <p:nvSpPr>
          <p:cNvPr id="17" name="TextBox 16">
            <a:extLst>
              <a:ext uri="{FF2B5EF4-FFF2-40B4-BE49-F238E27FC236}">
                <a16:creationId xmlns:a16="http://schemas.microsoft.com/office/drawing/2014/main" id="{895D17EF-24BB-42B9-95F4-044E5D5EC1B7}"/>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a:t>
            </a:r>
            <a:r>
              <a:rPr lang="en-US" sz="882" dirty="0" err="1">
                <a:solidFill>
                  <a:prstClr val="black"/>
                </a:solidFill>
                <a:latin typeface="Calibri"/>
              </a:rPr>
              <a:t>Ismini</a:t>
            </a:r>
            <a:r>
              <a:rPr lang="en-US" sz="882" dirty="0">
                <a:solidFill>
                  <a:prstClr val="black"/>
                </a:solidFill>
                <a:latin typeface="Calibri"/>
              </a:rPr>
              <a:t> </a:t>
            </a:r>
            <a:r>
              <a:rPr lang="en-US" sz="882" dirty="0" err="1">
                <a:solidFill>
                  <a:prstClr val="black"/>
                </a:solidFill>
                <a:latin typeface="Calibri"/>
              </a:rPr>
              <a:t>Lourentzou</a:t>
            </a:r>
            <a:r>
              <a:rPr lang="en-US" sz="882" dirty="0">
                <a:solidFill>
                  <a:prstClr val="black"/>
                </a:solidFill>
                <a:latin typeface="Calibri"/>
              </a:rPr>
              <a:t> – Introduction to Deep Learning</a:t>
            </a:r>
          </a:p>
        </p:txBody>
      </p:sp>
      <p:sp>
        <p:nvSpPr>
          <p:cNvPr id="18" name="Ορθογώνιο 17">
            <a:extLst>
              <a:ext uri="{FF2B5EF4-FFF2-40B4-BE49-F238E27FC236}">
                <a16:creationId xmlns:a16="http://schemas.microsoft.com/office/drawing/2014/main" id="{6B5E36F3-637B-400F-BC86-59B1338994BB}"/>
              </a:ext>
            </a:extLst>
          </p:cNvPr>
          <p:cNvSpPr/>
          <p:nvPr/>
        </p:nvSpPr>
        <p:spPr>
          <a:xfrm>
            <a:off x="2283813" y="2539490"/>
            <a:ext cx="1073692" cy="637097"/>
          </a:xfrm>
          <a:prstGeom prst="rect">
            <a:avLst/>
          </a:prstGeom>
        </p:spPr>
        <p:txBody>
          <a:bodyPr wrap="none">
            <a:spAutoFit/>
          </a:bodyPr>
          <a:lstStyle/>
          <a:p>
            <a:pPr defTabSz="899010"/>
            <a:r>
              <a:rPr lang="en-US" sz="1770" b="1" dirty="0">
                <a:solidFill>
                  <a:srgbClr val="222222"/>
                </a:solidFill>
                <a:latin typeface="Calibri"/>
              </a:rPr>
              <a:t>Training </a:t>
            </a:r>
          </a:p>
          <a:p>
            <a:pPr defTabSz="899010"/>
            <a:r>
              <a:rPr lang="en-US" sz="1770" b="1" dirty="0">
                <a:solidFill>
                  <a:srgbClr val="222222"/>
                </a:solidFill>
                <a:latin typeface="Calibri"/>
              </a:rPr>
              <a:t>examples</a:t>
            </a:r>
            <a:endParaRPr lang="el-GR" sz="1770" dirty="0">
              <a:solidFill>
                <a:prstClr val="black"/>
              </a:solidFill>
              <a:latin typeface="Calibri"/>
            </a:endParaRPr>
          </a:p>
        </p:txBody>
      </p:sp>
      <p:sp>
        <p:nvSpPr>
          <p:cNvPr id="19" name="Ορθογώνιο 20">
            <a:extLst>
              <a:ext uri="{FF2B5EF4-FFF2-40B4-BE49-F238E27FC236}">
                <a16:creationId xmlns:a16="http://schemas.microsoft.com/office/drawing/2014/main" id="{7CD2584B-F384-4732-8A45-FDF5B0EE1B1E}"/>
              </a:ext>
            </a:extLst>
          </p:cNvPr>
          <p:cNvSpPr/>
          <p:nvPr/>
        </p:nvSpPr>
        <p:spPr>
          <a:xfrm>
            <a:off x="2283813" y="3468238"/>
            <a:ext cx="912429" cy="637097"/>
          </a:xfrm>
          <a:prstGeom prst="rect">
            <a:avLst/>
          </a:prstGeom>
        </p:spPr>
        <p:txBody>
          <a:bodyPr wrap="none">
            <a:spAutoFit/>
          </a:bodyPr>
          <a:lstStyle/>
          <a:p>
            <a:pPr defTabSz="899010"/>
            <a:r>
              <a:rPr lang="en-US" sz="1770" b="1" dirty="0">
                <a:solidFill>
                  <a:srgbClr val="222222"/>
                </a:solidFill>
                <a:latin typeface="Calibri"/>
              </a:rPr>
              <a:t>Output </a:t>
            </a:r>
          </a:p>
          <a:p>
            <a:pPr defTabSz="899010"/>
            <a:r>
              <a:rPr lang="en-US" sz="1770" b="1" dirty="0">
                <a:solidFill>
                  <a:srgbClr val="222222"/>
                </a:solidFill>
                <a:latin typeface="Calibri"/>
              </a:rPr>
              <a:t>Layer</a:t>
            </a:r>
            <a:endParaRPr lang="el-GR" sz="1770" dirty="0">
              <a:solidFill>
                <a:prstClr val="black"/>
              </a:solidFill>
              <a:latin typeface="Calibri"/>
            </a:endParaRPr>
          </a:p>
        </p:txBody>
      </p:sp>
      <p:sp>
        <p:nvSpPr>
          <p:cNvPr id="20" name="Ορθογώνιο 23">
            <a:extLst>
              <a:ext uri="{FF2B5EF4-FFF2-40B4-BE49-F238E27FC236}">
                <a16:creationId xmlns:a16="http://schemas.microsoft.com/office/drawing/2014/main" id="{1D5F4953-BCA5-454F-A7AE-8E4350F4BB29}"/>
              </a:ext>
            </a:extLst>
          </p:cNvPr>
          <p:cNvSpPr/>
          <p:nvPr/>
        </p:nvSpPr>
        <p:spPr>
          <a:xfrm>
            <a:off x="2283812" y="4976522"/>
            <a:ext cx="1415262" cy="364715"/>
          </a:xfrm>
          <a:prstGeom prst="rect">
            <a:avLst/>
          </a:prstGeom>
        </p:spPr>
        <p:txBody>
          <a:bodyPr wrap="square">
            <a:spAutoFit/>
          </a:bodyPr>
          <a:lstStyle/>
          <a:p>
            <a:pPr defTabSz="899010"/>
            <a:r>
              <a:rPr lang="en-US" sz="1770" b="1" dirty="0">
                <a:solidFill>
                  <a:srgbClr val="222222"/>
                </a:solidFill>
                <a:latin typeface="Calibri"/>
              </a:rPr>
              <a:t>Loss function</a:t>
            </a:r>
          </a:p>
        </p:txBody>
      </p:sp>
      <p:sp>
        <p:nvSpPr>
          <p:cNvPr id="21" name="Ορθογώνιο 25">
            <a:extLst>
              <a:ext uri="{FF2B5EF4-FFF2-40B4-BE49-F238E27FC236}">
                <a16:creationId xmlns:a16="http://schemas.microsoft.com/office/drawing/2014/main" id="{5BAE5C5A-81CE-4752-8F78-3706BD6A0CE9}"/>
              </a:ext>
            </a:extLst>
          </p:cNvPr>
          <p:cNvSpPr/>
          <p:nvPr/>
        </p:nvSpPr>
        <p:spPr>
          <a:xfrm>
            <a:off x="4207366" y="4708962"/>
            <a:ext cx="2483711" cy="364715"/>
          </a:xfrm>
          <a:prstGeom prst="rect">
            <a:avLst/>
          </a:prstGeom>
        </p:spPr>
        <p:txBody>
          <a:bodyPr wrap="square">
            <a:spAutoFit/>
          </a:bodyPr>
          <a:lstStyle/>
          <a:p>
            <a:pPr algn="ctr" defTabSz="899010"/>
            <a:r>
              <a:rPr lang="en-US" sz="1770" b="1" i="1" dirty="0">
                <a:solidFill>
                  <a:srgbClr val="FF0000"/>
                </a:solidFill>
                <a:latin typeface="Calibri"/>
              </a:rPr>
              <a:t>Mean Squared Error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E8DA71-F424-4821-9949-470A0DEC726F}"/>
                  </a:ext>
                </a:extLst>
              </p:cNvPr>
              <p:cNvSpPr txBox="1"/>
              <p:nvPr/>
            </p:nvSpPr>
            <p:spPr>
              <a:xfrm>
                <a:off x="6650414" y="4484016"/>
                <a:ext cx="2603784" cy="741485"/>
              </a:xfrm>
              <a:prstGeom prst="rect">
                <a:avLst/>
              </a:prstGeom>
              <a:noFill/>
            </p:spPr>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sz="1765" i="1">
                          <a:solidFill>
                            <a:prstClr val="black"/>
                          </a:solidFill>
                          <a:latin typeface="Cambria Math" panose="02040503050406030204" pitchFamily="18" charset="0"/>
                          <a:ea typeface="Cambria Math" panose="02040503050406030204" pitchFamily="18" charset="0"/>
                        </a:rPr>
                        <m:t>ℒ</m:t>
                      </m:r>
                      <m:d>
                        <m:dPr>
                          <m:ctrlPr>
                            <a:rPr lang="en-US" sz="1765" i="1">
                              <a:solidFill>
                                <a:prstClr val="black"/>
                              </a:solidFill>
                              <a:latin typeface="Cambria Math" panose="02040503050406030204" pitchFamily="18" charset="0"/>
                            </a:rPr>
                          </m:ctrlPr>
                        </m:dPr>
                        <m:e>
                          <m:r>
                            <a:rPr lang="el-GR" sz="1765" i="1">
                              <a:solidFill>
                                <a:prstClr val="black"/>
                              </a:solidFill>
                              <a:latin typeface="Cambria Math" charset="0"/>
                            </a:rPr>
                            <m:t>𝜃</m:t>
                          </m:r>
                        </m:e>
                      </m:d>
                      <m:r>
                        <a:rPr lang="el-GR" sz="1765" i="1">
                          <a:solidFill>
                            <a:prstClr val="black"/>
                          </a:solidFill>
                          <a:latin typeface="Cambria Math" charset="0"/>
                        </a:rPr>
                        <m:t>= </m:t>
                      </m:r>
                      <m:f>
                        <m:fPr>
                          <m:ctrlPr>
                            <a:rPr lang="mr-IN" sz="1765" i="1">
                              <a:solidFill>
                                <a:prstClr val="black"/>
                              </a:solidFill>
                              <a:latin typeface="Cambria Math" panose="02040503050406030204" pitchFamily="18" charset="0"/>
                            </a:rPr>
                          </m:ctrlPr>
                        </m:fPr>
                        <m:num>
                          <m:r>
                            <a:rPr lang="en-US" sz="1765" i="1">
                              <a:solidFill>
                                <a:prstClr val="black"/>
                              </a:solidFill>
                              <a:latin typeface="Cambria Math" charset="0"/>
                            </a:rPr>
                            <m:t>1</m:t>
                          </m:r>
                        </m:num>
                        <m:den>
                          <m:r>
                            <a:rPr lang="en-US" sz="1765" i="1">
                              <a:solidFill>
                                <a:prstClr val="black"/>
                              </a:solidFill>
                              <a:latin typeface="Cambria Math" charset="0"/>
                            </a:rPr>
                            <m:t>𝑛</m:t>
                          </m:r>
                        </m:den>
                      </m:f>
                      <m:nary>
                        <m:naryPr>
                          <m:chr m:val="∑"/>
                          <m:ctrlPr>
                            <a:rPr lang="is-IS" sz="1765" i="1">
                              <a:solidFill>
                                <a:prstClr val="black"/>
                              </a:solidFill>
                              <a:latin typeface="Cambria Math" panose="02040503050406030204" pitchFamily="18" charset="0"/>
                            </a:rPr>
                          </m:ctrlPr>
                        </m:naryPr>
                        <m:sub>
                          <m:r>
                            <m:rPr>
                              <m:brk m:alnAt="23"/>
                            </m:rPr>
                            <a:rPr lang="en-US" sz="1765" i="1">
                              <a:solidFill>
                                <a:prstClr val="black"/>
                              </a:solidFill>
                              <a:latin typeface="Cambria Math" charset="0"/>
                            </a:rPr>
                            <m:t>𝑖</m:t>
                          </m:r>
                          <m:r>
                            <a:rPr lang="en-US" sz="1765" i="1">
                              <a:solidFill>
                                <a:prstClr val="black"/>
                              </a:solidFill>
                              <a:latin typeface="Cambria Math" charset="0"/>
                            </a:rPr>
                            <m:t>=1</m:t>
                          </m:r>
                        </m:sub>
                        <m:sup>
                          <m:r>
                            <a:rPr lang="en-US" sz="1765" i="1">
                              <a:solidFill>
                                <a:prstClr val="black"/>
                              </a:solidFill>
                              <a:latin typeface="Cambria Math" charset="0"/>
                            </a:rPr>
                            <m:t>𝑛</m:t>
                          </m:r>
                        </m:sup>
                        <m:e>
                          <m:sSup>
                            <m:sSupPr>
                              <m:ctrlPr>
                                <a:rPr lang="mr-IN" sz="1765" i="1">
                                  <a:solidFill>
                                    <a:prstClr val="black"/>
                                  </a:solidFill>
                                  <a:latin typeface="Cambria Math" panose="02040503050406030204" pitchFamily="18" charset="0"/>
                                </a:rPr>
                              </m:ctrlPr>
                            </m:sSupPr>
                            <m:e>
                              <m:d>
                                <m:dPr>
                                  <m:ctrlPr>
                                    <a:rPr lang="mr-IN" sz="1765" i="1">
                                      <a:solidFill>
                                        <a:prstClr val="black"/>
                                      </a:solidFill>
                                      <a:latin typeface="Cambria Math" panose="02040503050406030204" pitchFamily="18" charset="0"/>
                                    </a:rPr>
                                  </m:ctrlPr>
                                </m:dPr>
                                <m:e>
                                  <m:sSup>
                                    <m:sSupPr>
                                      <m:ctrlPr>
                                        <a:rPr lang="is-IS" sz="1765" i="1">
                                          <a:solidFill>
                                            <a:prstClr val="black"/>
                                          </a:solidFill>
                                          <a:latin typeface="Cambria Math" panose="02040503050406030204" pitchFamily="18" charset="0"/>
                                        </a:rPr>
                                      </m:ctrlPr>
                                    </m:sSupPr>
                                    <m:e>
                                      <m:r>
                                        <a:rPr lang="en-US" sz="1765" i="1">
                                          <a:solidFill>
                                            <a:prstClr val="black"/>
                                          </a:solidFill>
                                          <a:latin typeface="Cambria Math" charset="0"/>
                                        </a:rPr>
                                        <m:t>𝑦</m:t>
                                      </m:r>
                                    </m:e>
                                    <m:sup>
                                      <m:r>
                                        <a:rPr lang="en-US" sz="1765" i="1">
                                          <a:solidFill>
                                            <a:prstClr val="black"/>
                                          </a:solidFill>
                                          <a:latin typeface="Cambria Math" charset="0"/>
                                        </a:rPr>
                                        <m:t>(</m:t>
                                      </m:r>
                                      <m:r>
                                        <a:rPr lang="en-US" sz="1765" i="1">
                                          <a:solidFill>
                                            <a:prstClr val="black"/>
                                          </a:solidFill>
                                          <a:latin typeface="Cambria Math" charset="0"/>
                                        </a:rPr>
                                        <m:t>𝑖</m:t>
                                      </m:r>
                                      <m:r>
                                        <a:rPr lang="en-US" sz="1765" i="1">
                                          <a:solidFill>
                                            <a:prstClr val="black"/>
                                          </a:solidFill>
                                          <a:latin typeface="Cambria Math" charset="0"/>
                                        </a:rPr>
                                        <m:t>)</m:t>
                                      </m:r>
                                    </m:sup>
                                  </m:sSup>
                                  <m:r>
                                    <a:rPr lang="en-US" sz="1765" i="1">
                                      <a:solidFill>
                                        <a:prstClr val="black"/>
                                      </a:solidFill>
                                      <a:latin typeface="Cambria Math" charset="0"/>
                                    </a:rPr>
                                    <m:t>−</m:t>
                                  </m:r>
                                  <m:sSup>
                                    <m:sSupPr>
                                      <m:ctrlPr>
                                        <a:rPr lang="en-US" sz="1765" i="1">
                                          <a:solidFill>
                                            <a:prstClr val="black"/>
                                          </a:solidFill>
                                          <a:latin typeface="Cambria Math" panose="02040503050406030204" pitchFamily="18" charset="0"/>
                                        </a:rPr>
                                      </m:ctrlPr>
                                    </m:sSupPr>
                                    <m:e>
                                      <m:acc>
                                        <m:accPr>
                                          <m:chr m:val="̂"/>
                                          <m:ctrlPr>
                                            <a:rPr lang="en-US" sz="1765" i="1">
                                              <a:solidFill>
                                                <a:prstClr val="black"/>
                                              </a:solidFill>
                                              <a:latin typeface="Cambria Math" panose="02040503050406030204" pitchFamily="18" charset="0"/>
                                            </a:rPr>
                                          </m:ctrlPr>
                                        </m:accPr>
                                        <m:e>
                                          <m:r>
                                            <a:rPr lang="en-US" sz="1765" i="1">
                                              <a:solidFill>
                                                <a:prstClr val="black"/>
                                              </a:solidFill>
                                              <a:latin typeface="Cambria Math" charset="0"/>
                                            </a:rPr>
                                            <m:t>𝑦</m:t>
                                          </m:r>
                                        </m:e>
                                      </m:acc>
                                    </m:e>
                                    <m:sup>
                                      <m:r>
                                        <a:rPr lang="en-US" sz="1765" i="1">
                                          <a:solidFill>
                                            <a:prstClr val="black"/>
                                          </a:solidFill>
                                          <a:latin typeface="Cambria Math" charset="0"/>
                                        </a:rPr>
                                        <m:t>(</m:t>
                                      </m:r>
                                      <m:r>
                                        <a:rPr lang="en-US" sz="1765" i="1">
                                          <a:solidFill>
                                            <a:prstClr val="black"/>
                                          </a:solidFill>
                                          <a:latin typeface="Cambria Math" charset="0"/>
                                        </a:rPr>
                                        <m:t>𝑖</m:t>
                                      </m:r>
                                      <m:r>
                                        <a:rPr lang="en-US" sz="1765" i="1">
                                          <a:solidFill>
                                            <a:prstClr val="black"/>
                                          </a:solidFill>
                                          <a:latin typeface="Cambria Math" charset="0"/>
                                        </a:rPr>
                                        <m:t>)</m:t>
                                      </m:r>
                                    </m:sup>
                                  </m:sSup>
                                </m:e>
                              </m:d>
                            </m:e>
                            <m:sup>
                              <m:r>
                                <a:rPr lang="en-US" sz="1765" i="1">
                                  <a:solidFill>
                                    <a:prstClr val="black"/>
                                  </a:solidFill>
                                  <a:latin typeface="Cambria Math" charset="0"/>
                                </a:rPr>
                                <m:t>2</m:t>
                              </m:r>
                            </m:sup>
                          </m:sSup>
                        </m:e>
                      </m:nary>
                    </m:oMath>
                  </m:oMathPara>
                </a14:m>
                <a:endParaRPr lang="el-GR" sz="1765" dirty="0">
                  <a:solidFill>
                    <a:prstClr val="black"/>
                  </a:solidFill>
                  <a:latin typeface="Calibri"/>
                </a:endParaRPr>
              </a:p>
            </p:txBody>
          </p:sp>
        </mc:Choice>
        <mc:Fallback xmlns="">
          <p:sp>
            <p:nvSpPr>
              <p:cNvPr id="22" name="TextBox 21">
                <a:extLst>
                  <a:ext uri="{FF2B5EF4-FFF2-40B4-BE49-F238E27FC236}">
                    <a16:creationId xmlns:a16="http://schemas.microsoft.com/office/drawing/2014/main" id="{7EE8DA71-F424-4821-9949-470A0DEC726F}"/>
                  </a:ext>
                </a:extLst>
              </p:cNvPr>
              <p:cNvSpPr txBox="1">
                <a:spLocks noRot="1" noChangeAspect="1" noMove="1" noResize="1" noEditPoints="1" noAdjustHandles="1" noChangeArrowheads="1" noChangeShapeType="1" noTextEdit="1"/>
              </p:cNvSpPr>
              <p:nvPr/>
            </p:nvSpPr>
            <p:spPr>
              <a:xfrm>
                <a:off x="6650414" y="4484016"/>
                <a:ext cx="2603784" cy="741485"/>
              </a:xfrm>
              <a:prstGeom prst="rect">
                <a:avLst/>
              </a:prstGeom>
              <a:blipFill>
                <a:blip r:embed="rId2"/>
                <a:stretch>
                  <a:fillRect l="-1456" t="-123729" r="-485" b="-183051"/>
                </a:stretch>
              </a:blipFill>
            </p:spPr>
            <p:txBody>
              <a:bodyPr/>
              <a:lstStyle/>
              <a:p>
                <a:r>
                  <a:rPr lang="en-US">
                    <a:noFill/>
                  </a:rPr>
                  <a:t> </a:t>
                </a:r>
              </a:p>
            </p:txBody>
          </p:sp>
        </mc:Fallback>
      </mc:AlternateContent>
      <p:sp>
        <p:nvSpPr>
          <p:cNvPr id="23" name="Ορθογώνιο 22">
            <a:extLst>
              <a:ext uri="{FF2B5EF4-FFF2-40B4-BE49-F238E27FC236}">
                <a16:creationId xmlns:a16="http://schemas.microsoft.com/office/drawing/2014/main" id="{DD0B38E7-B605-4B7E-84AC-81E1079C75AC}"/>
              </a:ext>
            </a:extLst>
          </p:cNvPr>
          <p:cNvSpPr/>
          <p:nvPr/>
        </p:nvSpPr>
        <p:spPr>
          <a:xfrm>
            <a:off x="4433194" y="3600894"/>
            <a:ext cx="4966703" cy="364715"/>
          </a:xfrm>
          <a:prstGeom prst="rect">
            <a:avLst/>
          </a:prstGeom>
        </p:spPr>
        <p:txBody>
          <a:bodyPr wrap="square">
            <a:spAutoFit/>
          </a:bodyPr>
          <a:lstStyle/>
          <a:p>
            <a:pPr defTabSz="899010"/>
            <a:r>
              <a:rPr lang="en-US" sz="1770" dirty="0">
                <a:solidFill>
                  <a:srgbClr val="222222"/>
                </a:solidFill>
                <a:latin typeface="Calibri"/>
              </a:rPr>
              <a:t>Linear (Identity) or Sigmoid Activation</a:t>
            </a:r>
          </a:p>
        </p:txBody>
      </p:sp>
      <p:sp>
        <p:nvSpPr>
          <p:cNvPr id="24" name="Ορθογώνιο 42">
            <a:extLst>
              <a:ext uri="{FF2B5EF4-FFF2-40B4-BE49-F238E27FC236}">
                <a16:creationId xmlns:a16="http://schemas.microsoft.com/office/drawing/2014/main" id="{6D19382C-1DD9-403C-AFCF-BD154B2A4748}"/>
              </a:ext>
            </a:extLst>
          </p:cNvPr>
          <p:cNvSpPr/>
          <p:nvPr/>
        </p:nvSpPr>
        <p:spPr>
          <a:xfrm>
            <a:off x="4207366" y="5610113"/>
            <a:ext cx="2483711" cy="364715"/>
          </a:xfrm>
          <a:prstGeom prst="rect">
            <a:avLst/>
          </a:prstGeom>
        </p:spPr>
        <p:txBody>
          <a:bodyPr wrap="square">
            <a:spAutoFit/>
          </a:bodyPr>
          <a:lstStyle/>
          <a:p>
            <a:pPr algn="ctr" defTabSz="899010"/>
            <a:r>
              <a:rPr lang="en-US" sz="1770" b="1" i="1" dirty="0">
                <a:solidFill>
                  <a:srgbClr val="FF0000"/>
                </a:solidFill>
                <a:latin typeface="Calibri"/>
              </a:rPr>
              <a:t>Mean Absolute Error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280BCB-C980-4352-9395-6D5B636E7EC4}"/>
                  </a:ext>
                </a:extLst>
              </p:cNvPr>
              <p:cNvSpPr txBox="1"/>
              <p:nvPr/>
            </p:nvSpPr>
            <p:spPr>
              <a:xfrm>
                <a:off x="6650414" y="5384766"/>
                <a:ext cx="2436629" cy="741485"/>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sz="1765" i="1">
                          <a:solidFill>
                            <a:prstClr val="black"/>
                          </a:solidFill>
                          <a:latin typeface="Cambria Math" panose="02040503050406030204" pitchFamily="18" charset="0"/>
                          <a:ea typeface="Cambria Math" panose="02040503050406030204" pitchFamily="18" charset="0"/>
                        </a:rPr>
                        <m:t>ℒ</m:t>
                      </m:r>
                      <m:d>
                        <m:dPr>
                          <m:ctrlPr>
                            <a:rPr lang="en-US" sz="1765" i="1">
                              <a:solidFill>
                                <a:prstClr val="black"/>
                              </a:solidFill>
                              <a:latin typeface="Cambria Math" panose="02040503050406030204" pitchFamily="18" charset="0"/>
                            </a:rPr>
                          </m:ctrlPr>
                        </m:dPr>
                        <m:e>
                          <m:r>
                            <a:rPr lang="el-GR" sz="1765" i="1">
                              <a:solidFill>
                                <a:prstClr val="black"/>
                              </a:solidFill>
                              <a:latin typeface="Cambria Math" charset="0"/>
                            </a:rPr>
                            <m:t>𝜃</m:t>
                          </m:r>
                        </m:e>
                      </m:d>
                      <m:r>
                        <a:rPr lang="el-GR" sz="1765" i="1">
                          <a:solidFill>
                            <a:prstClr val="black"/>
                          </a:solidFill>
                          <a:latin typeface="Cambria Math" charset="0"/>
                        </a:rPr>
                        <m:t>= </m:t>
                      </m:r>
                      <m:f>
                        <m:fPr>
                          <m:ctrlPr>
                            <a:rPr lang="mr-IN" sz="1765" i="1">
                              <a:solidFill>
                                <a:prstClr val="black"/>
                              </a:solidFill>
                              <a:latin typeface="Cambria Math" panose="02040503050406030204" pitchFamily="18" charset="0"/>
                            </a:rPr>
                          </m:ctrlPr>
                        </m:fPr>
                        <m:num>
                          <m:r>
                            <a:rPr lang="en-US" sz="1765" i="1">
                              <a:solidFill>
                                <a:prstClr val="black"/>
                              </a:solidFill>
                              <a:latin typeface="Cambria Math" charset="0"/>
                            </a:rPr>
                            <m:t>1</m:t>
                          </m:r>
                        </m:num>
                        <m:den>
                          <m:r>
                            <a:rPr lang="en-US" sz="1765" i="1">
                              <a:solidFill>
                                <a:prstClr val="black"/>
                              </a:solidFill>
                              <a:latin typeface="Cambria Math" charset="0"/>
                            </a:rPr>
                            <m:t>𝑛</m:t>
                          </m:r>
                        </m:den>
                      </m:f>
                      <m:nary>
                        <m:naryPr>
                          <m:chr m:val="∑"/>
                          <m:ctrlPr>
                            <a:rPr lang="is-IS" sz="1765" i="1">
                              <a:solidFill>
                                <a:prstClr val="black"/>
                              </a:solidFill>
                              <a:latin typeface="Cambria Math" panose="02040503050406030204" pitchFamily="18" charset="0"/>
                            </a:rPr>
                          </m:ctrlPr>
                        </m:naryPr>
                        <m:sub>
                          <m:r>
                            <m:rPr>
                              <m:brk m:alnAt="23"/>
                            </m:rPr>
                            <a:rPr lang="en-US" sz="1765" i="1">
                              <a:solidFill>
                                <a:prstClr val="black"/>
                              </a:solidFill>
                              <a:latin typeface="Cambria Math" charset="0"/>
                            </a:rPr>
                            <m:t>𝑖</m:t>
                          </m:r>
                          <m:r>
                            <a:rPr lang="en-US" sz="1765" i="1">
                              <a:solidFill>
                                <a:prstClr val="black"/>
                              </a:solidFill>
                              <a:latin typeface="Cambria Math" charset="0"/>
                            </a:rPr>
                            <m:t>=1</m:t>
                          </m:r>
                        </m:sub>
                        <m:sup>
                          <m:r>
                            <a:rPr lang="en-US" sz="1765" i="1">
                              <a:solidFill>
                                <a:prstClr val="black"/>
                              </a:solidFill>
                              <a:latin typeface="Cambria Math" charset="0"/>
                            </a:rPr>
                            <m:t>𝑛</m:t>
                          </m:r>
                        </m:sup>
                        <m:e>
                          <m:d>
                            <m:dPr>
                              <m:begChr m:val="|"/>
                              <m:endChr m:val="|"/>
                              <m:ctrlPr>
                                <a:rPr lang="hr-HR" sz="1765" i="1">
                                  <a:solidFill>
                                    <a:prstClr val="black"/>
                                  </a:solidFill>
                                  <a:latin typeface="Cambria Math" panose="02040503050406030204" pitchFamily="18" charset="0"/>
                                </a:rPr>
                              </m:ctrlPr>
                            </m:dPr>
                            <m:e>
                              <m:sSup>
                                <m:sSupPr>
                                  <m:ctrlPr>
                                    <a:rPr lang="is-IS" sz="1765" i="1">
                                      <a:solidFill>
                                        <a:prstClr val="black"/>
                                      </a:solidFill>
                                      <a:latin typeface="Cambria Math" panose="02040503050406030204" pitchFamily="18" charset="0"/>
                                    </a:rPr>
                                  </m:ctrlPr>
                                </m:sSupPr>
                                <m:e>
                                  <m:r>
                                    <a:rPr lang="en-US" sz="1765" i="1">
                                      <a:solidFill>
                                        <a:prstClr val="black"/>
                                      </a:solidFill>
                                      <a:latin typeface="Cambria Math" charset="0"/>
                                    </a:rPr>
                                    <m:t>𝑦</m:t>
                                  </m:r>
                                </m:e>
                                <m:sup>
                                  <m:r>
                                    <a:rPr lang="en-US" sz="1765" i="1">
                                      <a:solidFill>
                                        <a:prstClr val="black"/>
                                      </a:solidFill>
                                      <a:latin typeface="Cambria Math" charset="0"/>
                                    </a:rPr>
                                    <m:t>(</m:t>
                                  </m:r>
                                  <m:r>
                                    <a:rPr lang="en-US" sz="1765" i="1">
                                      <a:solidFill>
                                        <a:prstClr val="black"/>
                                      </a:solidFill>
                                      <a:latin typeface="Cambria Math" charset="0"/>
                                    </a:rPr>
                                    <m:t>𝑖</m:t>
                                  </m:r>
                                  <m:r>
                                    <a:rPr lang="en-US" sz="1765" i="1">
                                      <a:solidFill>
                                        <a:prstClr val="black"/>
                                      </a:solidFill>
                                      <a:latin typeface="Cambria Math" charset="0"/>
                                    </a:rPr>
                                    <m:t>)</m:t>
                                  </m:r>
                                </m:sup>
                              </m:sSup>
                              <m:r>
                                <a:rPr lang="en-US" sz="1765" i="1">
                                  <a:solidFill>
                                    <a:prstClr val="black"/>
                                  </a:solidFill>
                                  <a:latin typeface="Cambria Math" charset="0"/>
                                </a:rPr>
                                <m:t>−</m:t>
                              </m:r>
                              <m:sSup>
                                <m:sSupPr>
                                  <m:ctrlPr>
                                    <a:rPr lang="en-US" sz="1765" i="1">
                                      <a:solidFill>
                                        <a:prstClr val="black"/>
                                      </a:solidFill>
                                      <a:latin typeface="Cambria Math" panose="02040503050406030204" pitchFamily="18" charset="0"/>
                                    </a:rPr>
                                  </m:ctrlPr>
                                </m:sSupPr>
                                <m:e>
                                  <m:acc>
                                    <m:accPr>
                                      <m:chr m:val="̂"/>
                                      <m:ctrlPr>
                                        <a:rPr lang="en-US" sz="1765" i="1">
                                          <a:solidFill>
                                            <a:prstClr val="black"/>
                                          </a:solidFill>
                                          <a:latin typeface="Cambria Math" panose="02040503050406030204" pitchFamily="18" charset="0"/>
                                        </a:rPr>
                                      </m:ctrlPr>
                                    </m:accPr>
                                    <m:e>
                                      <m:r>
                                        <a:rPr lang="en-US" sz="1765" i="1">
                                          <a:solidFill>
                                            <a:prstClr val="black"/>
                                          </a:solidFill>
                                          <a:latin typeface="Cambria Math" charset="0"/>
                                        </a:rPr>
                                        <m:t>𝑦</m:t>
                                      </m:r>
                                    </m:e>
                                  </m:acc>
                                </m:e>
                                <m:sup>
                                  <m:r>
                                    <a:rPr lang="en-US" sz="1765" i="1">
                                      <a:solidFill>
                                        <a:prstClr val="black"/>
                                      </a:solidFill>
                                      <a:latin typeface="Cambria Math" charset="0"/>
                                    </a:rPr>
                                    <m:t>(</m:t>
                                  </m:r>
                                  <m:r>
                                    <a:rPr lang="en-US" sz="1765" i="1">
                                      <a:solidFill>
                                        <a:prstClr val="black"/>
                                      </a:solidFill>
                                      <a:latin typeface="Cambria Math" charset="0"/>
                                    </a:rPr>
                                    <m:t>𝑖</m:t>
                                  </m:r>
                                  <m:r>
                                    <a:rPr lang="en-US" sz="1765" i="1">
                                      <a:solidFill>
                                        <a:prstClr val="black"/>
                                      </a:solidFill>
                                      <a:latin typeface="Cambria Math" charset="0"/>
                                    </a:rPr>
                                    <m:t>)</m:t>
                                  </m:r>
                                </m:sup>
                              </m:sSup>
                            </m:e>
                          </m:d>
                        </m:e>
                      </m:nary>
                    </m:oMath>
                  </m:oMathPara>
                </a14:m>
                <a:endParaRPr lang="el-GR" sz="1765" dirty="0">
                  <a:solidFill>
                    <a:prstClr val="black"/>
                  </a:solidFill>
                  <a:latin typeface="Calibri"/>
                </a:endParaRPr>
              </a:p>
            </p:txBody>
          </p:sp>
        </mc:Choice>
        <mc:Fallback xmlns="">
          <p:sp>
            <p:nvSpPr>
              <p:cNvPr id="25" name="TextBox 24">
                <a:extLst>
                  <a:ext uri="{FF2B5EF4-FFF2-40B4-BE49-F238E27FC236}">
                    <a16:creationId xmlns:a16="http://schemas.microsoft.com/office/drawing/2014/main" id="{28280BCB-C980-4352-9395-6D5B636E7EC4}"/>
                  </a:ext>
                </a:extLst>
              </p:cNvPr>
              <p:cNvSpPr txBox="1">
                <a:spLocks noRot="1" noChangeAspect="1" noMove="1" noResize="1" noEditPoints="1" noAdjustHandles="1" noChangeArrowheads="1" noChangeShapeType="1" noTextEdit="1"/>
              </p:cNvSpPr>
              <p:nvPr/>
            </p:nvSpPr>
            <p:spPr>
              <a:xfrm>
                <a:off x="6650414" y="5384766"/>
                <a:ext cx="2436629" cy="741485"/>
              </a:xfrm>
              <a:prstGeom prst="rect">
                <a:avLst/>
              </a:prstGeom>
              <a:blipFill>
                <a:blip r:embed="rId3"/>
                <a:stretch>
                  <a:fillRect l="-1554" t="-120000"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420265" y="2669739"/>
                <a:ext cx="6099500" cy="364715"/>
              </a:xfrm>
              <a:prstGeom prst="rect">
                <a:avLst/>
              </a:prstGeom>
              <a:noFill/>
            </p:spPr>
            <p:txBody>
              <a:bodyPr wrap="square" rtlCol="0">
                <a:spAutoFit/>
              </a:bodyPr>
              <a:lstStyle/>
              <a:p>
                <a:pPr algn="ctr" defTabSz="899010"/>
                <a:r>
                  <a:rPr lang="en-US" sz="1770" dirty="0">
                    <a:solidFill>
                      <a:srgbClr val="222222"/>
                    </a:solidFill>
                    <a:latin typeface="Calibri"/>
                    <a:ea typeface="Cambria Math" panose="02040503050406030204" pitchFamily="18" charset="0"/>
                  </a:rPr>
                  <a:t>Pairs of 𝑁 inputs </a:t>
                </a:r>
                <a14:m>
                  <m:oMath xmlns:m="http://schemas.openxmlformats.org/officeDocument/2006/math">
                    <m:sSub>
                      <m:sSubPr>
                        <m:ctrlPr>
                          <a:rPr lang="en-US" sz="1412" i="1" dirty="0">
                            <a:solidFill>
                              <a:prstClr val="black"/>
                            </a:solidFill>
                            <a:latin typeface="Cambria Math" panose="02040503050406030204" pitchFamily="18" charset="0"/>
                          </a:rPr>
                        </m:ctrlPr>
                      </m:sSubPr>
                      <m:e>
                        <m:r>
                          <a:rPr lang="en-US" sz="1412" i="1" dirty="0">
                            <a:solidFill>
                              <a:prstClr val="black"/>
                            </a:solidFill>
                            <a:latin typeface="Cambria Math" panose="02040503050406030204" pitchFamily="18" charset="0"/>
                          </a:rPr>
                          <m:t>𝑥</m:t>
                        </m:r>
                      </m:e>
                      <m:sub>
                        <m:r>
                          <a:rPr lang="en-US" sz="1412" i="1" dirty="0">
                            <a:solidFill>
                              <a:prstClr val="black"/>
                            </a:solidFill>
                            <a:latin typeface="Cambria Math" panose="02040503050406030204" pitchFamily="18" charset="0"/>
                          </a:rPr>
                          <m:t>𝑖</m:t>
                        </m:r>
                      </m:sub>
                    </m:sSub>
                  </m:oMath>
                </a14:m>
                <a:r>
                  <a:rPr lang="en-US" sz="1770" dirty="0">
                    <a:solidFill>
                      <a:srgbClr val="222222"/>
                    </a:solidFill>
                    <a:latin typeface="Calibri"/>
                    <a:ea typeface="Cambria Math" panose="02040503050406030204" pitchFamily="18" charset="0"/>
                  </a:rPr>
                  <a:t> and ground-truth output values</a:t>
                </a:r>
                <a14:m>
                  <m:oMath xmlns:m="http://schemas.openxmlformats.org/officeDocument/2006/math">
                    <m:r>
                      <a:rPr lang="en-US" sz="1412" dirty="0">
                        <a:solidFill>
                          <a:prstClr val="black"/>
                        </a:solidFill>
                        <a:latin typeface="Cambria Math" panose="02040503050406030204" pitchFamily="18" charset="0"/>
                      </a:rPr>
                      <m:t> </m:t>
                    </m:r>
                    <m:sSub>
                      <m:sSubPr>
                        <m:ctrlPr>
                          <a:rPr lang="en-US" sz="1412" i="1" dirty="0">
                            <a:solidFill>
                              <a:prstClr val="black"/>
                            </a:solidFill>
                            <a:latin typeface="Cambria Math" panose="02040503050406030204" pitchFamily="18" charset="0"/>
                          </a:rPr>
                        </m:ctrlPr>
                      </m:sSubPr>
                      <m:e>
                        <m:r>
                          <a:rPr lang="en-US" sz="1412" i="1" dirty="0">
                            <a:solidFill>
                              <a:prstClr val="black"/>
                            </a:solidFill>
                            <a:latin typeface="Cambria Math" panose="02040503050406030204" pitchFamily="18" charset="0"/>
                          </a:rPr>
                          <m:t>𝑦</m:t>
                        </m:r>
                      </m:e>
                      <m:sub>
                        <m:r>
                          <a:rPr lang="en-US" sz="1412" i="1" dirty="0">
                            <a:solidFill>
                              <a:prstClr val="black"/>
                            </a:solidFill>
                            <a:latin typeface="Cambria Math" panose="02040503050406030204" pitchFamily="18" charset="0"/>
                          </a:rPr>
                          <m:t>𝑖</m:t>
                        </m:r>
                      </m:sub>
                    </m:sSub>
                  </m:oMath>
                </a14:m>
                <a:endParaRPr lang="el-GR" sz="1412" i="1" dirty="0">
                  <a:solidFill>
                    <a:prstClr val="black"/>
                  </a:solidFill>
                  <a:latin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420265" y="2669739"/>
                <a:ext cx="6099500" cy="364715"/>
              </a:xfrm>
              <a:prstGeom prst="rect">
                <a:avLst/>
              </a:prstGeom>
              <a:blipFill>
                <a:blip r:embed="rId4"/>
                <a:stretch>
                  <a:fillRect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887066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Optimizing the loss function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a:p>
                <a:pPr lvl="1"/>
                <a:r>
                  <a:rPr lang="en-US" dirty="0"/>
                  <a:t>Almost all DL models these days are trained with a variant of the </a:t>
                </a:r>
                <a:r>
                  <a:rPr lang="en-US" b="1" i="1" dirty="0">
                    <a:solidFill>
                      <a:srgbClr val="0070C0"/>
                    </a:solidFill>
                  </a:rPr>
                  <a:t>gradient descent </a:t>
                </a:r>
                <a:r>
                  <a:rPr lang="en-US" dirty="0"/>
                  <a:t>(GD) algorithm</a:t>
                </a:r>
              </a:p>
              <a:p>
                <a:pPr lvl="1"/>
                <a:r>
                  <a:rPr lang="en-US" dirty="0"/>
                  <a:t>GD applies iterative refinement of the network </a:t>
                </a:r>
                <a:r>
                  <a:rPr lang="en-US" dirty="0">
                    <a:solidFill>
                      <a:srgbClr val="FF0000"/>
                    </a:solidFill>
                  </a:rPr>
                  <a:t>parameters</a:t>
                </a:r>
                <a14:m>
                  <m:oMath xmlns:m="http://schemas.openxmlformats.org/officeDocument/2006/math">
                    <m:r>
                      <a:rPr lang="en-US" altLang="zh-TW" b="0" i="0" smtClean="0">
                        <a:solidFill>
                          <a:srgbClr val="FF0000"/>
                        </a:solidFill>
                        <a:latin typeface="Cambria Math" panose="02040503050406030204" pitchFamily="18" charset="0"/>
                      </a:rPr>
                      <m:t> </m:t>
                    </m:r>
                    <m:r>
                      <a:rPr lang="zh-TW" altLang="en-US" i="1">
                        <a:solidFill>
                          <a:srgbClr val="FF0000"/>
                        </a:solidFill>
                        <a:latin typeface="Cambria Math" panose="02040503050406030204" pitchFamily="18" charset="0"/>
                      </a:rPr>
                      <m:t>𝜃</m:t>
                    </m:r>
                  </m:oMath>
                </a14:m>
                <a:endParaRPr lang="en-US" dirty="0"/>
              </a:p>
              <a:p>
                <a:pPr lvl="1"/>
                <a:r>
                  <a:rPr lang="en-US" dirty="0"/>
                  <a:t>GD uses the opposite direction of the </a:t>
                </a:r>
                <a:r>
                  <a:rPr lang="en-US" dirty="0">
                    <a:solidFill>
                      <a:srgbClr val="FF0000"/>
                    </a:solidFill>
                  </a:rPr>
                  <a:t>gradient</a:t>
                </a:r>
                <a:r>
                  <a:rPr lang="en-US" dirty="0"/>
                  <a:t> of the loss with respect to the NN parameters (i.e.,</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den>
                        </m:f>
                      </m:e>
                    </m:d>
                  </m:oMath>
                </a14:m>
                <a:r>
                  <a:rPr lang="en-US" dirty="0"/>
                  <a:t> ) for updating  </a:t>
                </a:r>
                <a14:m>
                  <m:oMath xmlns:m="http://schemas.openxmlformats.org/officeDocument/2006/math">
                    <m:r>
                      <a:rPr lang="zh-TW" altLang="en-US" i="1">
                        <a:latin typeface="Cambria Math" panose="02040503050406030204" pitchFamily="18" charset="0"/>
                      </a:rPr>
                      <m:t>𝜃</m:t>
                    </m:r>
                  </m:oMath>
                </a14:m>
                <a:endParaRPr lang="en-US" dirty="0"/>
              </a:p>
              <a:p>
                <a:pPr lvl="2"/>
                <a:r>
                  <a:rPr lang="en-US" dirty="0"/>
                  <a:t>The gradient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gives the direction of fastest increase of the loss function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when the parameters</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𝜃</m:t>
                    </m:r>
                  </m:oMath>
                </a14:m>
                <a:r>
                  <a:rPr lang="en-US" dirty="0"/>
                  <a:t> are changed</a:t>
                </a:r>
              </a:p>
              <a:p>
                <a:pPr lvl="2"/>
                <a:r>
                  <a:rPr lang="en-US" dirty="0"/>
                  <a:t>The gradient of a function at a given point represents the direction of the steepest increase in the function at that point.</a:t>
                </a:r>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28" t="-1337"/>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BD5D3087-E014-4AF3-ABBE-8D71C4B3211A}"/>
              </a:ext>
            </a:extLst>
          </p:cNvPr>
          <p:cNvSpPr>
            <a:spLocks noGrp="1"/>
          </p:cNvSpPr>
          <p:nvPr>
            <p:ph idx="10"/>
          </p:nvPr>
        </p:nvSpPr>
        <p:spPr/>
        <p:txBody>
          <a:bodyPr/>
          <a:lstStyle/>
          <a:p>
            <a:r>
              <a:rPr lang="en-US" dirty="0"/>
              <a:t>Training Neural Networks</a:t>
            </a:r>
          </a:p>
          <a:p>
            <a:endParaRPr lang="en-US" dirty="0"/>
          </a:p>
        </p:txBody>
      </p:sp>
      <p:grpSp>
        <p:nvGrpSpPr>
          <p:cNvPr id="6" name="Group 5"/>
          <p:cNvGrpSpPr/>
          <p:nvPr/>
        </p:nvGrpSpPr>
        <p:grpSpPr>
          <a:xfrm>
            <a:off x="2537958" y="4191437"/>
            <a:ext cx="3113287" cy="2191555"/>
            <a:chOff x="5721123" y="4534272"/>
            <a:chExt cx="3687977" cy="2849023"/>
          </a:xfrm>
        </p:grpSpPr>
        <p:pic>
          <p:nvPicPr>
            <p:cNvPr id="4" name="Picture 3"/>
            <p:cNvPicPr>
              <a:picLocks noChangeAspect="1"/>
            </p:cNvPicPr>
            <p:nvPr/>
          </p:nvPicPr>
          <p:blipFill rotWithShape="1">
            <a:blip r:embed="rId3"/>
            <a:srcRect t="-1" b="13846"/>
            <a:stretch/>
          </p:blipFill>
          <p:spPr>
            <a:xfrm>
              <a:off x="5721123" y="4534273"/>
              <a:ext cx="3687977" cy="280831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037312" y="4534272"/>
                  <a:ext cx="504056" cy="474130"/>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en-US" altLang="zh-TW" sz="1770" i="1">
                            <a:solidFill>
                              <a:prstClr val="black"/>
                            </a:solidFill>
                            <a:latin typeface="Cambria Math" panose="02040503050406030204" pitchFamily="18" charset="0"/>
                            <a:ea typeface="Cambria Math" panose="02040503050406030204" pitchFamily="18" charset="0"/>
                          </a:rPr>
                          <m:t>ℒ</m:t>
                        </m:r>
                        <m:d>
                          <m:dPr>
                            <m:ctrlPr>
                              <a:rPr lang="en-US" altLang="zh-TW" sz="1770" i="1">
                                <a:solidFill>
                                  <a:prstClr val="black"/>
                                </a:solidFill>
                                <a:latin typeface="Cambria Math" panose="02040503050406030204" pitchFamily="18" charset="0"/>
                              </a:rPr>
                            </m:ctrlPr>
                          </m:dPr>
                          <m:e>
                            <m:r>
                              <a:rPr lang="zh-TW" altLang="en-US" sz="1770" i="1">
                                <a:solidFill>
                                  <a:prstClr val="black"/>
                                </a:solidFill>
                                <a:latin typeface="Cambria Math" panose="02040503050406030204" pitchFamily="18" charset="0"/>
                              </a:rPr>
                              <m:t>𝜃</m:t>
                            </m:r>
                          </m:e>
                        </m:d>
                      </m:oMath>
                    </m:oMathPara>
                  </a14:m>
                  <a:endParaRPr lang="en-US" sz="1770" dirty="0">
                    <a:solidFill>
                      <a:prstClr val="black"/>
                    </a:solidFill>
                    <a:latin typeface="Calibri"/>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37312" y="4534272"/>
                  <a:ext cx="504056" cy="474130"/>
                </a:xfrm>
                <a:prstGeom prst="rect">
                  <a:avLst/>
                </a:prstGeom>
                <a:blipFill>
                  <a:blip r:embed="rId4"/>
                  <a:stretch>
                    <a:fillRect r="-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868772" y="6909165"/>
                  <a:ext cx="504056" cy="474130"/>
                </a:xfrm>
                <a:prstGeom prst="rect">
                  <a:avLst/>
                </a:prstGeom>
                <a:no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1770" i="1">
                                <a:solidFill>
                                  <a:prstClr val="black"/>
                                </a:solidFill>
                                <a:latin typeface="Cambria Math" panose="02040503050406030204" pitchFamily="18" charset="0"/>
                              </a:rPr>
                            </m:ctrlPr>
                          </m:sSubPr>
                          <m:e>
                            <m:r>
                              <a:rPr lang="zh-TW" altLang="en-US" sz="1770" i="1">
                                <a:solidFill>
                                  <a:prstClr val="black"/>
                                </a:solidFill>
                                <a:latin typeface="Cambria Math" panose="02040503050406030204" pitchFamily="18" charset="0"/>
                              </a:rPr>
                              <m:t>𝜃</m:t>
                            </m:r>
                          </m:e>
                          <m:sub>
                            <m:r>
                              <a:rPr lang="en-US" altLang="zh-TW" sz="1770" i="1">
                                <a:solidFill>
                                  <a:prstClr val="black"/>
                                </a:solidFill>
                                <a:latin typeface="Cambria Math" panose="02040503050406030204" pitchFamily="18" charset="0"/>
                              </a:rPr>
                              <m:t>𝑖</m:t>
                            </m:r>
                          </m:sub>
                        </m:sSub>
                      </m:oMath>
                    </m:oMathPara>
                  </a14:m>
                  <a:endParaRPr lang="en-US" sz="1770" dirty="0">
                    <a:solidFill>
                      <a:prstClr val="black"/>
                    </a:solidFill>
                    <a:latin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868772" y="6909165"/>
                  <a:ext cx="504056" cy="474130"/>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01608" y="4735209"/>
                  <a:ext cx="671220" cy="778381"/>
                </a:xfrm>
                <a:prstGeom prst="rect">
                  <a:avLst/>
                </a:prstGeom>
                <a:solidFill>
                  <a:schemeClr val="bg1"/>
                </a:solid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f>
                          <m:fPr>
                            <m:ctrlPr>
                              <a:rPr lang="en-US" altLang="zh-TW" sz="1588" i="1">
                                <a:solidFill>
                                  <a:prstClr val="black"/>
                                </a:solidFill>
                                <a:latin typeface="Cambria Math" panose="02040503050406030204" pitchFamily="18" charset="0"/>
                              </a:rPr>
                            </m:ctrlPr>
                          </m:fPr>
                          <m:num>
                            <m:r>
                              <a:rPr lang="en-US" sz="1588" i="1">
                                <a:solidFill>
                                  <a:prstClr val="black"/>
                                </a:solidFill>
                                <a:latin typeface="Cambria Math" panose="02040503050406030204" pitchFamily="18" charset="0"/>
                                <a:ea typeface="Cambria Math" panose="02040503050406030204" pitchFamily="18" charset="0"/>
                              </a:rPr>
                              <m:t>𝜕</m:t>
                            </m:r>
                            <m:r>
                              <a:rPr lang="en-US" sz="1588" i="1">
                                <a:solidFill>
                                  <a:prstClr val="black"/>
                                </a:solidFill>
                                <a:latin typeface="Cambria Math" panose="02040503050406030204" pitchFamily="18" charset="0"/>
                                <a:ea typeface="Cambria Math" panose="02040503050406030204" pitchFamily="18" charset="0"/>
                              </a:rPr>
                              <m:t>ℒ</m:t>
                            </m:r>
                          </m:num>
                          <m:den>
                            <m:r>
                              <a:rPr lang="en-US" sz="1588" i="1">
                                <a:solidFill>
                                  <a:prstClr val="black"/>
                                </a:solidFill>
                                <a:latin typeface="Cambria Math" panose="02040503050406030204" pitchFamily="18" charset="0"/>
                                <a:ea typeface="Cambria Math" panose="02040503050406030204" pitchFamily="18" charset="0"/>
                              </a:rPr>
                              <m:t>𝜕</m:t>
                            </m:r>
                            <m:sSub>
                              <m:sSubPr>
                                <m:ctrlPr>
                                  <a:rPr lang="en-US" sz="1588" i="1">
                                    <a:solidFill>
                                      <a:prstClr val="black"/>
                                    </a:solidFill>
                                    <a:latin typeface="Cambria Math" panose="02040503050406030204" pitchFamily="18" charset="0"/>
                                    <a:ea typeface="Cambria Math" panose="02040503050406030204" pitchFamily="18" charset="0"/>
                                  </a:rPr>
                                </m:ctrlPr>
                              </m:sSubPr>
                              <m:e>
                                <m:r>
                                  <a:rPr lang="en-US" sz="1588" i="1">
                                    <a:solidFill>
                                      <a:prstClr val="black"/>
                                    </a:solidFill>
                                    <a:latin typeface="Cambria Math" panose="02040503050406030204" pitchFamily="18" charset="0"/>
                                    <a:ea typeface="Cambria Math" panose="02040503050406030204" pitchFamily="18" charset="0"/>
                                  </a:rPr>
                                  <m:t>𝜃</m:t>
                                </m:r>
                              </m:e>
                              <m:sub>
                                <m:r>
                                  <a:rPr lang="en-US" sz="1588" i="1">
                                    <a:solidFill>
                                      <a:prstClr val="black"/>
                                    </a:solidFill>
                                    <a:latin typeface="Cambria Math" panose="02040503050406030204" pitchFamily="18" charset="0"/>
                                    <a:ea typeface="Cambria Math" panose="02040503050406030204" pitchFamily="18" charset="0"/>
                                  </a:rPr>
                                  <m:t>𝑖</m:t>
                                </m:r>
                              </m:sub>
                            </m:sSub>
                          </m:den>
                        </m:f>
                      </m:oMath>
                    </m:oMathPara>
                  </a14:m>
                  <a:endParaRPr lang="en-US" sz="1588"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701608" y="4735209"/>
                  <a:ext cx="671220" cy="778381"/>
                </a:xfrm>
                <a:prstGeom prst="rect">
                  <a:avLst/>
                </a:prstGeom>
                <a:blipFill>
                  <a:blip r:embed="rId6"/>
                  <a:stretch>
                    <a:fillRect/>
                  </a:stretch>
                </a:blipFill>
              </p:spPr>
              <p:txBody>
                <a:bodyPr/>
                <a:lstStyle/>
                <a:p>
                  <a:r>
                    <a:rPr lang="en-US">
                      <a:noFill/>
                    </a:rPr>
                    <a:t> </a:t>
                  </a:r>
                </a:p>
              </p:txBody>
            </p:sp>
          </mc:Fallback>
        </mc:AlternateContent>
      </p:grpSp>
      <p:pic>
        <p:nvPicPr>
          <p:cNvPr id="8" name="Picture 7"/>
          <p:cNvPicPr>
            <a:picLocks noChangeAspect="1"/>
          </p:cNvPicPr>
          <p:nvPr/>
        </p:nvPicPr>
        <p:blipFill>
          <a:blip r:embed="rId7"/>
          <a:stretch>
            <a:fillRect/>
          </a:stretch>
        </p:blipFill>
        <p:spPr>
          <a:xfrm>
            <a:off x="6159537" y="4127901"/>
            <a:ext cx="3711580" cy="2289875"/>
          </a:xfrm>
          <a:prstGeom prst="rect">
            <a:avLst/>
          </a:prstGeom>
        </p:spPr>
      </p:pic>
    </p:spTree>
    <p:extLst>
      <p:ext uri="{BB962C8B-B14F-4D97-AF65-F5344CB8AC3E}">
        <p14:creationId xmlns:p14="http://schemas.microsoft.com/office/powerpoint/2010/main" val="183497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Steps in the </a:t>
                </a:r>
                <a:r>
                  <a:rPr lang="en-US" b="1" i="1" dirty="0">
                    <a:solidFill>
                      <a:srgbClr val="0070C0"/>
                    </a:solidFill>
                  </a:rPr>
                  <a:t>gradient descent algorithm</a:t>
                </a:r>
                <a:r>
                  <a:rPr lang="en-US" dirty="0"/>
                  <a:t>:</a:t>
                </a:r>
              </a:p>
              <a:p>
                <a:pPr marL="712987" lvl="1" indent="-403433">
                  <a:buFont typeface="+mj-lt"/>
                  <a:buAutoNum type="arabicPeriod"/>
                </a:pPr>
                <a:r>
                  <a:rPr lang="en-US" dirty="0"/>
                  <a:t>Randomly initialize the model parameters</a:t>
                </a:r>
                <a14:m>
                  <m:oMath xmlns:m="http://schemas.openxmlformats.org/officeDocument/2006/math">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a:p>
                <a:pPr marL="712987" lvl="1" indent="-403433">
                  <a:buFont typeface="+mj-lt"/>
                  <a:buAutoNum type="arabicPeriod"/>
                </a:pPr>
                <a:r>
                  <a:rPr lang="en-US" altLang="zh-TW" dirty="0"/>
                  <a:t>Compute the gradient of the loss function at the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a:t>
                </a:r>
                <a14:m>
                  <m:oMath xmlns:m="http://schemas.openxmlformats.org/officeDocument/2006/math">
                    <m:r>
                      <a:rPr lang="zh-TW" altLang="en-US"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712987" lvl="1" indent="-403433">
                  <a:buFont typeface="+mj-lt"/>
                  <a:buAutoNum type="arabicPeriod"/>
                </a:pPr>
                <a:r>
                  <a:rPr lang="en-US" dirty="0"/>
                  <a:t>Update the parameters as: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0</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1107999" lvl="2" indent="-201717"/>
                <a:r>
                  <a:rPr lang="en-US" dirty="0"/>
                  <a:t>Where </a:t>
                </a:r>
                <a:r>
                  <a:rPr lang="el-GR" dirty="0"/>
                  <a:t>α</a:t>
                </a:r>
                <a:r>
                  <a:rPr lang="en-US" dirty="0"/>
                  <a:t> is the learning rate</a:t>
                </a:r>
              </a:p>
              <a:p>
                <a:pPr marL="712987" lvl="1" indent="-403433">
                  <a:buFont typeface="+mj-lt"/>
                  <a:buAutoNum type="arabicPeriod"/>
                </a:pPr>
                <a:r>
                  <a:rPr lang="en-US" dirty="0"/>
                  <a:t>Go to step 2 and repeat (until a terminating criterion is reached)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30803083-5177-46C9-9C1A-934F65636EB2}"/>
              </a:ext>
            </a:extLst>
          </p:cNvPr>
          <p:cNvSpPr>
            <a:spLocks noGrp="1"/>
          </p:cNvSpPr>
          <p:nvPr>
            <p:ph idx="10"/>
          </p:nvPr>
        </p:nvSpPr>
        <p:spPr/>
        <p:txBody>
          <a:bodyPr/>
          <a:lstStyle/>
          <a:p>
            <a:r>
              <a:rPr lang="en-US" dirty="0"/>
              <a:t>Training Neural Networks</a:t>
            </a:r>
          </a:p>
          <a:p>
            <a:endParaRPr lang="en-US" dirty="0"/>
          </a:p>
        </p:txBody>
      </p:sp>
      <p:pic>
        <p:nvPicPr>
          <p:cNvPr id="16" name="Picture 2" descr="Gradient Descent and Stochastic Gradient Descent - mlxtend">
            <a:extLst>
              <a:ext uri="{FF2B5EF4-FFF2-40B4-BE49-F238E27FC236}">
                <a16:creationId xmlns:a16="http://schemas.microsoft.com/office/drawing/2014/main" id="{C6869D82-75EB-462D-A80A-B7D43EF96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3324" y="3746683"/>
            <a:ext cx="4992223" cy="27051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89ABAA-50F4-450E-9E32-D013F7C6D0D9}"/>
                  </a:ext>
                </a:extLst>
              </p:cNvPr>
              <p:cNvSpPr txBox="1"/>
              <p:nvPr/>
            </p:nvSpPr>
            <p:spPr>
              <a:xfrm>
                <a:off x="2728568" y="4037481"/>
                <a:ext cx="889511" cy="364715"/>
              </a:xfrm>
              <a:prstGeom prst="rect">
                <a:avLst/>
              </a:prstGeom>
              <a:solidFill>
                <a:schemeClr val="bg1"/>
              </a:solidFill>
            </p:spPr>
            <p:txBody>
              <a:bodyPr wrap="square" rtlCol="0">
                <a:spAutoFit/>
              </a:bodyPr>
              <a:lstStyle/>
              <a:p>
                <a:pPr algn="r" defTabSz="899010"/>
                <a:r>
                  <a:rPr lang="en-US" sz="1588" dirty="0">
                    <a:solidFill>
                      <a:prstClr val="black"/>
                    </a:solidFill>
                    <a:latin typeface="Calibri"/>
                  </a:rPr>
                  <a:t>Loss </a:t>
                </a:r>
                <a14:m>
                  <m:oMath xmlns:m="http://schemas.openxmlformats.org/officeDocument/2006/math">
                    <m:r>
                      <a:rPr lang="en-US" sz="1588" i="1">
                        <a:solidFill>
                          <a:prstClr val="black"/>
                        </a:solidFill>
                        <a:latin typeface="Cambria Math" panose="02040503050406030204" pitchFamily="18" charset="0"/>
                        <a:ea typeface="Cambria Math" panose="02040503050406030204" pitchFamily="18" charset="0"/>
                      </a:rPr>
                      <m:t>ℒ</m:t>
                    </m:r>
                  </m:oMath>
                </a14:m>
                <a:r>
                  <a:rPr lang="en-US" sz="1770" dirty="0">
                    <a:solidFill>
                      <a:prstClr val="black"/>
                    </a:solidFill>
                    <a:latin typeface="Calibri"/>
                  </a:rPr>
                  <a:t> </a:t>
                </a:r>
              </a:p>
            </p:txBody>
          </p:sp>
        </mc:Choice>
        <mc:Fallback xmlns="">
          <p:sp>
            <p:nvSpPr>
              <p:cNvPr id="17" name="TextBox 16">
                <a:extLst>
                  <a:ext uri="{FF2B5EF4-FFF2-40B4-BE49-F238E27FC236}">
                    <a16:creationId xmlns:a16="http://schemas.microsoft.com/office/drawing/2014/main" id="{E989ABAA-50F4-450E-9E32-D013F7C6D0D9}"/>
                  </a:ext>
                </a:extLst>
              </p:cNvPr>
              <p:cNvSpPr txBox="1">
                <a:spLocks noRot="1" noChangeAspect="1" noMove="1" noResize="1" noEditPoints="1" noAdjustHandles="1" noChangeArrowheads="1" noChangeShapeType="1" noTextEdit="1"/>
              </p:cNvSpPr>
              <p:nvPr/>
            </p:nvSpPr>
            <p:spPr>
              <a:xfrm>
                <a:off x="2728568" y="4037481"/>
                <a:ext cx="889511" cy="364715"/>
              </a:xfrm>
              <a:prstGeom prst="rect">
                <a:avLst/>
              </a:prstGeom>
              <a:blipFill>
                <a:blip r:embed="rId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D47F37-F5B8-4F24-B0B9-B52AC6FC6BC7}"/>
                  </a:ext>
                </a:extLst>
              </p:cNvPr>
              <p:cNvSpPr txBox="1"/>
              <p:nvPr/>
            </p:nvSpPr>
            <p:spPr>
              <a:xfrm>
                <a:off x="4271633" y="6197721"/>
                <a:ext cx="1715485" cy="336695"/>
              </a:xfrm>
              <a:prstGeom prst="rect">
                <a:avLst/>
              </a:prstGeom>
              <a:solidFill>
                <a:schemeClr val="bg1"/>
              </a:solidFill>
            </p:spPr>
            <p:txBody>
              <a:bodyPr wrap="square" rtlCol="0">
                <a:spAutoFit/>
              </a:bodyPr>
              <a:lstStyle/>
              <a:p>
                <a:pPr algn="ctr" defTabSz="899010"/>
                <a:r>
                  <a:rPr lang="en-US" sz="1588" dirty="0">
                    <a:solidFill>
                      <a:prstClr val="black"/>
                    </a:solidFill>
                    <a:latin typeface="Calibri"/>
                  </a:rPr>
                  <a:t>Parameters </a:t>
                </a:r>
                <a14:m>
                  <m:oMath xmlns:m="http://schemas.openxmlformats.org/officeDocument/2006/math">
                    <m:r>
                      <a:rPr lang="zh-TW" altLang="en-US" sz="1588" i="1">
                        <a:solidFill>
                          <a:prstClr val="black"/>
                        </a:solidFill>
                        <a:latin typeface="Cambria Math" panose="02040503050406030204" pitchFamily="18" charset="0"/>
                      </a:rPr>
                      <m:t>𝜃</m:t>
                    </m:r>
                  </m:oMath>
                </a14:m>
                <a:endParaRPr lang="en-US" sz="1770" dirty="0">
                  <a:solidFill>
                    <a:prstClr val="black"/>
                  </a:solidFill>
                  <a:latin typeface="Calibri"/>
                </a:endParaRPr>
              </a:p>
            </p:txBody>
          </p:sp>
        </mc:Choice>
        <mc:Fallback xmlns="">
          <p:sp>
            <p:nvSpPr>
              <p:cNvPr id="18" name="TextBox 17">
                <a:extLst>
                  <a:ext uri="{FF2B5EF4-FFF2-40B4-BE49-F238E27FC236}">
                    <a16:creationId xmlns:a16="http://schemas.microsoft.com/office/drawing/2014/main" id="{CED47F37-F5B8-4F24-B0B9-B52AC6FC6BC7}"/>
                  </a:ext>
                </a:extLst>
              </p:cNvPr>
              <p:cNvSpPr txBox="1">
                <a:spLocks noRot="1" noChangeAspect="1" noMove="1" noResize="1" noEditPoints="1" noAdjustHandles="1" noChangeArrowheads="1" noChangeShapeType="1" noTextEdit="1"/>
              </p:cNvSpPr>
              <p:nvPr/>
            </p:nvSpPr>
            <p:spPr>
              <a:xfrm>
                <a:off x="4271633" y="6197721"/>
                <a:ext cx="1715485" cy="336695"/>
              </a:xfrm>
              <a:prstGeom prst="rect">
                <a:avLst/>
              </a:prstGeom>
              <a:blipFill>
                <a:blip r:embed="rId5"/>
                <a:stretch>
                  <a:fillRect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10D6BC-7940-4C18-B85D-E025F96B504C}"/>
                  </a:ext>
                </a:extLst>
              </p:cNvPr>
              <p:cNvSpPr txBox="1"/>
              <p:nvPr/>
            </p:nvSpPr>
            <p:spPr>
              <a:xfrm>
                <a:off x="6368197" y="5371747"/>
                <a:ext cx="2709534" cy="581057"/>
              </a:xfrm>
              <a:prstGeom prst="rect">
                <a:avLst/>
              </a:prstGeom>
              <a:solidFill>
                <a:schemeClr val="bg1"/>
              </a:solidFill>
            </p:spPr>
            <p:txBody>
              <a:bodyPr wrap="square" rtlCol="0">
                <a:spAutoFit/>
              </a:bodyPr>
              <a:lstStyle/>
              <a:p>
                <a:pPr defTabSz="899010"/>
                <a:endParaRPr lang="en-US" sz="1588" dirty="0">
                  <a:solidFill>
                    <a:prstClr val="black"/>
                  </a:solidFill>
                  <a:latin typeface="Calibri"/>
                </a:endParaRPr>
              </a:p>
              <a:p>
                <a:pPr defTabSz="899010"/>
                <a:r>
                  <a:rPr lang="en-US" sz="1588" dirty="0">
                    <a:solidFill>
                      <a:prstClr val="black"/>
                    </a:solidFill>
                    <a:latin typeface="Calibri"/>
                  </a:rPr>
                  <a:t>Global loss minimum </a:t>
                </a:r>
                <a14:m>
                  <m:oMath xmlns:m="http://schemas.openxmlformats.org/officeDocument/2006/math">
                    <m:sSub>
                      <m:sSubPr>
                        <m:ctrlPr>
                          <a:rPr lang="en-US" sz="1588" i="1">
                            <a:solidFill>
                              <a:prstClr val="black"/>
                            </a:solidFill>
                            <a:latin typeface="Cambria Math" panose="02040503050406030204" pitchFamily="18" charset="0"/>
                            <a:ea typeface="Cambria Math" panose="02040503050406030204" pitchFamily="18" charset="0"/>
                          </a:rPr>
                        </m:ctrlPr>
                      </m:sSubPr>
                      <m:e>
                        <m:r>
                          <a:rPr lang="en-US" sz="1588" i="1">
                            <a:solidFill>
                              <a:prstClr val="black"/>
                            </a:solidFill>
                            <a:latin typeface="Cambria Math" panose="02040503050406030204" pitchFamily="18" charset="0"/>
                            <a:ea typeface="Cambria Math" panose="02040503050406030204" pitchFamily="18" charset="0"/>
                          </a:rPr>
                          <m:t>ℒ</m:t>
                        </m:r>
                      </m:e>
                      <m:sub>
                        <m:r>
                          <a:rPr lang="en-US" sz="1588" i="1">
                            <a:solidFill>
                              <a:prstClr val="black"/>
                            </a:solidFill>
                            <a:latin typeface="Cambria Math" panose="02040503050406030204" pitchFamily="18" charset="0"/>
                            <a:ea typeface="Cambria Math" panose="02040503050406030204" pitchFamily="18" charset="0"/>
                          </a:rPr>
                          <m:t>𝑚𝑖𝑛</m:t>
                        </m:r>
                      </m:sub>
                    </m:sSub>
                  </m:oMath>
                </a14:m>
                <a:endParaRPr lang="en-US" sz="1588" dirty="0">
                  <a:solidFill>
                    <a:prstClr val="black"/>
                  </a:solidFill>
                  <a:latin typeface="Calibri"/>
                </a:endParaRPr>
              </a:p>
            </p:txBody>
          </p:sp>
        </mc:Choice>
        <mc:Fallback xmlns="">
          <p:sp>
            <p:nvSpPr>
              <p:cNvPr id="19" name="TextBox 18">
                <a:extLst>
                  <a:ext uri="{FF2B5EF4-FFF2-40B4-BE49-F238E27FC236}">
                    <a16:creationId xmlns:a16="http://schemas.microsoft.com/office/drawing/2014/main" id="{2A10D6BC-7940-4C18-B85D-E025F96B504C}"/>
                  </a:ext>
                </a:extLst>
              </p:cNvPr>
              <p:cNvSpPr txBox="1">
                <a:spLocks noRot="1" noChangeAspect="1" noMove="1" noResize="1" noEditPoints="1" noAdjustHandles="1" noChangeArrowheads="1" noChangeShapeType="1" noTextEdit="1"/>
              </p:cNvSpPr>
              <p:nvPr/>
            </p:nvSpPr>
            <p:spPr>
              <a:xfrm>
                <a:off x="6368197" y="5371747"/>
                <a:ext cx="2709534" cy="581057"/>
              </a:xfrm>
              <a:prstGeom prst="rect">
                <a:avLst/>
              </a:prstGeom>
              <a:blipFill>
                <a:blip r:embed="rId6"/>
                <a:stretch>
                  <a:fillRect l="-140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A884C47-C7E8-4EF9-951A-1E84D7AE3D2E}"/>
                  </a:ext>
                </a:extLst>
              </p:cNvPr>
              <p:cNvSpPr txBox="1"/>
              <p:nvPr/>
            </p:nvSpPr>
            <p:spPr>
              <a:xfrm>
                <a:off x="6965101" y="4000430"/>
                <a:ext cx="1799432" cy="464551"/>
              </a:xfrm>
              <a:prstGeom prst="rect">
                <a:avLst/>
              </a:prstGeom>
              <a:solidFill>
                <a:schemeClr val="bg1"/>
              </a:solidFill>
            </p:spPr>
            <p:txBody>
              <a:bodyPr wrap="square" rtlCol="0">
                <a:spAutoFit/>
              </a:bodyPr>
              <a:lstStyle/>
              <a:p>
                <a:pPr defTabSz="899010"/>
                <a:r>
                  <a:rPr lang="en-US" sz="1588" dirty="0">
                    <a:solidFill>
                      <a:prstClr val="black"/>
                    </a:solidFill>
                    <a:latin typeface="Calibri"/>
                  </a:rPr>
                  <a:t>Gradient </a:t>
                </a:r>
                <a14:m>
                  <m:oMath xmlns:m="http://schemas.openxmlformats.org/officeDocument/2006/math">
                    <m:r>
                      <a:rPr lang="zh-TW" altLang="en-US" sz="1588" i="1">
                        <a:solidFill>
                          <a:prstClr val="black"/>
                        </a:solidFill>
                        <a:latin typeface="Cambria Math" panose="02040503050406030204" pitchFamily="18" charset="0"/>
                      </a:rPr>
                      <m:t>𝛻</m:t>
                    </m:r>
                    <m:r>
                      <a:rPr lang="en-US" altLang="zh-TW" sz="1588" i="1">
                        <a:solidFill>
                          <a:prstClr val="black"/>
                        </a:solidFill>
                        <a:latin typeface="Cambria Math" panose="02040503050406030204" pitchFamily="18" charset="0"/>
                        <a:ea typeface="Cambria Math" panose="02040503050406030204" pitchFamily="18" charset="0"/>
                      </a:rPr>
                      <m:t>ℒ</m:t>
                    </m:r>
                    <m:r>
                      <a:rPr lang="en-US" altLang="zh-TW" sz="1588" i="1">
                        <a:solidFill>
                          <a:prstClr val="black"/>
                        </a:solidFill>
                        <a:latin typeface="Cambria Math" panose="02040503050406030204" pitchFamily="18" charset="0"/>
                        <a:ea typeface="Cambria Math" panose="02040503050406030204" pitchFamily="18" charset="0"/>
                      </a:rPr>
                      <m:t>=</m:t>
                    </m:r>
                    <m:f>
                      <m:fPr>
                        <m:ctrlPr>
                          <a:rPr lang="en-US" sz="1770" i="1">
                            <a:solidFill>
                              <a:prstClr val="black"/>
                            </a:solidFill>
                            <a:latin typeface="Cambria Math" panose="02040503050406030204" pitchFamily="18" charset="0"/>
                          </a:rPr>
                        </m:ctrlPr>
                      </m:fPr>
                      <m:num>
                        <m:r>
                          <a:rPr lang="en-US" sz="1770" i="1">
                            <a:solidFill>
                              <a:prstClr val="black"/>
                            </a:solidFill>
                            <a:latin typeface="Cambria Math" panose="02040503050406030204" pitchFamily="18" charset="0"/>
                            <a:ea typeface="Cambria Math" panose="02040503050406030204" pitchFamily="18" charset="0"/>
                          </a:rPr>
                          <m:t>𝜕</m:t>
                        </m:r>
                        <m:r>
                          <a:rPr lang="en-US" sz="1770" i="1">
                            <a:solidFill>
                              <a:prstClr val="black"/>
                            </a:solidFill>
                            <a:latin typeface="Cambria Math" panose="02040503050406030204" pitchFamily="18" charset="0"/>
                            <a:ea typeface="Cambria Math" panose="02040503050406030204" pitchFamily="18" charset="0"/>
                          </a:rPr>
                          <m:t>ℒ</m:t>
                        </m:r>
                      </m:num>
                      <m:den>
                        <m:r>
                          <a:rPr lang="en-US" sz="1770" i="1">
                            <a:solidFill>
                              <a:prstClr val="black"/>
                            </a:solidFill>
                            <a:latin typeface="Cambria Math" panose="02040503050406030204" pitchFamily="18" charset="0"/>
                            <a:ea typeface="Cambria Math" panose="02040503050406030204" pitchFamily="18" charset="0"/>
                          </a:rPr>
                          <m:t>𝜕</m:t>
                        </m:r>
                        <m:r>
                          <a:rPr lang="zh-TW" altLang="en-US" sz="2118" i="1">
                            <a:solidFill>
                              <a:prstClr val="black"/>
                            </a:solidFill>
                            <a:latin typeface="Cambria Math" panose="02040503050406030204" pitchFamily="18" charset="0"/>
                          </a:rPr>
                          <m:t>𝜃</m:t>
                        </m:r>
                      </m:den>
                    </m:f>
                  </m:oMath>
                </a14:m>
                <a:r>
                  <a:rPr lang="en-US" sz="1770" dirty="0">
                    <a:solidFill>
                      <a:prstClr val="black"/>
                    </a:solidFill>
                    <a:latin typeface="Calibri"/>
                  </a:rPr>
                  <a:t> </a:t>
                </a:r>
              </a:p>
            </p:txBody>
          </p:sp>
        </mc:Choice>
        <mc:Fallback xmlns="">
          <p:sp>
            <p:nvSpPr>
              <p:cNvPr id="20" name="TextBox 19">
                <a:extLst>
                  <a:ext uri="{FF2B5EF4-FFF2-40B4-BE49-F238E27FC236}">
                    <a16:creationId xmlns:a16="http://schemas.microsoft.com/office/drawing/2014/main" id="{2A884C47-C7E8-4EF9-951A-1E84D7AE3D2E}"/>
                  </a:ext>
                </a:extLst>
              </p:cNvPr>
              <p:cNvSpPr txBox="1">
                <a:spLocks noRot="1" noChangeAspect="1" noMove="1" noResize="1" noEditPoints="1" noAdjustHandles="1" noChangeArrowheads="1" noChangeShapeType="1" noTextEdit="1"/>
              </p:cNvSpPr>
              <p:nvPr/>
            </p:nvSpPr>
            <p:spPr>
              <a:xfrm>
                <a:off x="6965101" y="4000430"/>
                <a:ext cx="1799432" cy="464551"/>
              </a:xfrm>
              <a:prstGeom prst="rect">
                <a:avLst/>
              </a:prstGeom>
              <a:blipFill>
                <a:blip r:embed="rId7"/>
                <a:stretch>
                  <a:fillRect l="-2098"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C1F5C9-1E09-4121-A531-46C5A173D330}"/>
                  </a:ext>
                </a:extLst>
              </p:cNvPr>
              <p:cNvSpPr txBox="1"/>
              <p:nvPr/>
            </p:nvSpPr>
            <p:spPr>
              <a:xfrm>
                <a:off x="4062834" y="3975480"/>
                <a:ext cx="1415992" cy="609077"/>
              </a:xfrm>
              <a:prstGeom prst="rect">
                <a:avLst/>
              </a:prstGeom>
              <a:solidFill>
                <a:schemeClr val="bg1"/>
              </a:solidFill>
            </p:spPr>
            <p:txBody>
              <a:bodyPr wrap="square" rtlCol="0">
                <a:spAutoFit/>
              </a:bodyPr>
              <a:lstStyle/>
              <a:p>
                <a:pPr algn="ctr" defTabSz="899010"/>
                <a:r>
                  <a:rPr lang="en-US" sz="1588" dirty="0">
                    <a:solidFill>
                      <a:prstClr val="black"/>
                    </a:solidFill>
                    <a:latin typeface="Calibri"/>
                  </a:rPr>
                  <a:t>Initial </a:t>
                </a:r>
              </a:p>
              <a:p>
                <a:pPr algn="r" defTabSz="899010"/>
                <a:r>
                  <a:rPr lang="en-US" sz="1588" dirty="0">
                    <a:solidFill>
                      <a:prstClr val="black"/>
                    </a:solidFill>
                    <a:latin typeface="Calibri"/>
                  </a:rPr>
                  <a:t>parameters </a:t>
                </a:r>
                <a14:m>
                  <m:oMath xmlns:m="http://schemas.openxmlformats.org/officeDocument/2006/math">
                    <m:sSup>
                      <m:sSupPr>
                        <m:ctrlPr>
                          <a:rPr lang="en-US" altLang="zh-TW" sz="1770" i="1">
                            <a:solidFill>
                              <a:prstClr val="black"/>
                            </a:solidFill>
                            <a:latin typeface="Cambria Math" panose="02040503050406030204" pitchFamily="18" charset="0"/>
                          </a:rPr>
                        </m:ctrlPr>
                      </m:sSupPr>
                      <m:e>
                        <m:r>
                          <a:rPr lang="zh-TW" altLang="en-US" sz="1770" i="1">
                            <a:solidFill>
                              <a:prstClr val="black"/>
                            </a:solidFill>
                            <a:latin typeface="Cambria Math" panose="02040503050406030204" pitchFamily="18" charset="0"/>
                          </a:rPr>
                          <m:t>𝜃</m:t>
                        </m:r>
                      </m:e>
                      <m:sup>
                        <m:r>
                          <a:rPr lang="en-US" altLang="zh-TW" sz="1770" i="1">
                            <a:solidFill>
                              <a:prstClr val="black"/>
                            </a:solidFill>
                            <a:latin typeface="Cambria Math" panose="02040503050406030204" pitchFamily="18" charset="0"/>
                          </a:rPr>
                          <m:t>0</m:t>
                        </m:r>
                      </m:sup>
                    </m:sSup>
                  </m:oMath>
                </a14:m>
                <a:endParaRPr lang="en-US" sz="1770" dirty="0">
                  <a:solidFill>
                    <a:prstClr val="black"/>
                  </a:solidFill>
                  <a:latin typeface="Calibri"/>
                </a:endParaRPr>
              </a:p>
            </p:txBody>
          </p:sp>
        </mc:Choice>
        <mc:Fallback xmlns="">
          <p:sp>
            <p:nvSpPr>
              <p:cNvPr id="21" name="TextBox 20">
                <a:extLst>
                  <a:ext uri="{FF2B5EF4-FFF2-40B4-BE49-F238E27FC236}">
                    <a16:creationId xmlns:a16="http://schemas.microsoft.com/office/drawing/2014/main" id="{94C1F5C9-1E09-4121-A531-46C5A173D330}"/>
                  </a:ext>
                </a:extLst>
              </p:cNvPr>
              <p:cNvSpPr txBox="1">
                <a:spLocks noRot="1" noChangeAspect="1" noMove="1" noResize="1" noEditPoints="1" noAdjustHandles="1" noChangeArrowheads="1" noChangeShapeType="1" noTextEdit="1"/>
              </p:cNvSpPr>
              <p:nvPr/>
            </p:nvSpPr>
            <p:spPr>
              <a:xfrm>
                <a:off x="4062834" y="3975480"/>
                <a:ext cx="1415992" cy="609077"/>
              </a:xfrm>
              <a:prstGeom prst="rect">
                <a:avLst/>
              </a:prstGeom>
              <a:blipFill>
                <a:blip r:embed="rId8"/>
                <a:stretch>
                  <a:fillRect l="-1770" t="-2041"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FD647C-DFA5-4799-80FE-E2BF487B70D3}"/>
                  </a:ext>
                </a:extLst>
              </p:cNvPr>
              <p:cNvSpPr txBox="1"/>
              <p:nvPr/>
            </p:nvSpPr>
            <p:spPr>
              <a:xfrm>
                <a:off x="6483932" y="4985444"/>
                <a:ext cx="3805474" cy="336695"/>
              </a:xfrm>
              <a:prstGeom prst="rect">
                <a:avLst/>
              </a:prstGeom>
              <a:solidFill>
                <a:schemeClr val="bg1"/>
              </a:solidFill>
            </p:spPr>
            <p:txBody>
              <a:bodyPr wrap="square" rtlCol="0">
                <a:spAutoFit/>
              </a:bodyPr>
              <a:lstStyle/>
              <a:p>
                <a:pPr defTabSz="899010"/>
                <a:r>
                  <a:rPr lang="en-US" sz="1588" dirty="0">
                    <a:solidFill>
                      <a:prstClr val="black"/>
                    </a:solidFill>
                    <a:latin typeface="Calibri"/>
                  </a:rPr>
                  <a:t>Parameter update:</a:t>
                </a:r>
                <a14:m>
                  <m:oMath xmlns:m="http://schemas.openxmlformats.org/officeDocument/2006/math">
                    <m:sSup>
                      <m:sSupPr>
                        <m:ctrlPr>
                          <a:rPr lang="en-US" altLang="zh-TW" sz="1588" i="1">
                            <a:solidFill>
                              <a:prstClr val="black"/>
                            </a:solidFill>
                            <a:latin typeface="Cambria Math" panose="02040503050406030204" pitchFamily="18" charset="0"/>
                          </a:rPr>
                        </m:ctrlPr>
                      </m:sSupPr>
                      <m:e>
                        <m:r>
                          <a:rPr lang="en-US" altLang="zh-TW" sz="1588" i="1">
                            <a:solidFill>
                              <a:prstClr val="black"/>
                            </a:solidFill>
                            <a:latin typeface="Cambria Math" panose="02040503050406030204" pitchFamily="18" charset="0"/>
                          </a:rPr>
                          <m:t> </m:t>
                        </m:r>
                        <m:r>
                          <a:rPr lang="zh-TW" altLang="en-US" sz="1588" i="1">
                            <a:solidFill>
                              <a:prstClr val="black"/>
                            </a:solidFill>
                            <a:latin typeface="Cambria Math" panose="02040503050406030204" pitchFamily="18" charset="0"/>
                          </a:rPr>
                          <m:t>𝜃</m:t>
                        </m:r>
                      </m:e>
                      <m:sup>
                        <m:r>
                          <a:rPr lang="en-US" altLang="zh-TW" sz="1588" i="1">
                            <a:solidFill>
                              <a:prstClr val="black"/>
                            </a:solidFill>
                            <a:latin typeface="Cambria Math" panose="02040503050406030204" pitchFamily="18" charset="0"/>
                          </a:rPr>
                          <m:t>𝑛𝑒𝑤</m:t>
                        </m:r>
                      </m:sup>
                    </m:sSup>
                    <m:r>
                      <a:rPr lang="en-US" altLang="zh-TW" sz="1588" i="1">
                        <a:solidFill>
                          <a:prstClr val="black"/>
                        </a:solidFill>
                        <a:latin typeface="Cambria Math" panose="02040503050406030204" pitchFamily="18" charset="0"/>
                      </a:rPr>
                      <m:t>=</m:t>
                    </m:r>
                    <m:r>
                      <a:rPr lang="zh-TW" altLang="en-US" sz="1588" i="1">
                        <a:solidFill>
                          <a:prstClr val="black"/>
                        </a:solidFill>
                        <a:latin typeface="Cambria Math" panose="02040503050406030204" pitchFamily="18" charset="0"/>
                      </a:rPr>
                      <m:t>𝜃</m:t>
                    </m:r>
                    <m:r>
                      <a:rPr lang="en-US" altLang="zh-TW" sz="1588" i="1">
                        <a:solidFill>
                          <a:prstClr val="black"/>
                        </a:solidFill>
                        <a:latin typeface="Cambria Math" panose="02040503050406030204" pitchFamily="18" charset="0"/>
                      </a:rPr>
                      <m:t>−</m:t>
                    </m:r>
                    <m:r>
                      <a:rPr lang="zh-TW" altLang="en-US" sz="1588" i="1">
                        <a:solidFill>
                          <a:prstClr val="black"/>
                        </a:solidFill>
                        <a:latin typeface="Cambria Math" panose="02040503050406030204" pitchFamily="18" charset="0"/>
                      </a:rPr>
                      <m:t>𝛼𝛻</m:t>
                    </m:r>
                    <m:r>
                      <a:rPr lang="en-US" altLang="zh-TW" sz="1588" i="1">
                        <a:solidFill>
                          <a:prstClr val="black"/>
                        </a:solidFill>
                        <a:latin typeface="Cambria Math" panose="02040503050406030204" pitchFamily="18" charset="0"/>
                        <a:ea typeface="Cambria Math" panose="02040503050406030204" pitchFamily="18" charset="0"/>
                      </a:rPr>
                      <m:t>ℒ</m:t>
                    </m:r>
                    <m:d>
                      <m:dPr>
                        <m:ctrlPr>
                          <a:rPr lang="en-US" altLang="zh-TW" sz="1588" i="1">
                            <a:solidFill>
                              <a:prstClr val="black"/>
                            </a:solidFill>
                            <a:latin typeface="Cambria Math" panose="02040503050406030204" pitchFamily="18" charset="0"/>
                          </a:rPr>
                        </m:ctrlPr>
                      </m:dPr>
                      <m:e>
                        <m:sSup>
                          <m:sSupPr>
                            <m:ctrlPr>
                              <a:rPr lang="en-US" altLang="zh-TW" sz="1588" i="1">
                                <a:solidFill>
                                  <a:prstClr val="black"/>
                                </a:solidFill>
                                <a:latin typeface="Cambria Math" panose="02040503050406030204" pitchFamily="18" charset="0"/>
                              </a:rPr>
                            </m:ctrlPr>
                          </m:sSupPr>
                          <m:e>
                            <m:r>
                              <a:rPr lang="zh-TW" altLang="en-US" sz="1588" i="1">
                                <a:solidFill>
                                  <a:prstClr val="black"/>
                                </a:solidFill>
                                <a:latin typeface="Cambria Math" panose="02040503050406030204" pitchFamily="18" charset="0"/>
                              </a:rPr>
                              <m:t>𝜃</m:t>
                            </m:r>
                          </m:e>
                          <m:sup>
                            <m:r>
                              <a:rPr lang="en-US" altLang="zh-TW" sz="1588" i="1">
                                <a:solidFill>
                                  <a:prstClr val="black"/>
                                </a:solidFill>
                                <a:latin typeface="Cambria Math" panose="02040503050406030204" pitchFamily="18" charset="0"/>
                              </a:rPr>
                              <m:t>0</m:t>
                            </m:r>
                          </m:sup>
                        </m:sSup>
                      </m:e>
                    </m:d>
                  </m:oMath>
                </a14:m>
                <a:endParaRPr lang="en-US" sz="1770" dirty="0">
                  <a:solidFill>
                    <a:prstClr val="black"/>
                  </a:solidFill>
                  <a:latin typeface="Calibri"/>
                </a:endParaRPr>
              </a:p>
            </p:txBody>
          </p:sp>
        </mc:Choice>
        <mc:Fallback xmlns="">
          <p:sp>
            <p:nvSpPr>
              <p:cNvPr id="22" name="TextBox 21">
                <a:extLst>
                  <a:ext uri="{FF2B5EF4-FFF2-40B4-BE49-F238E27FC236}">
                    <a16:creationId xmlns:a16="http://schemas.microsoft.com/office/drawing/2014/main" id="{A4FD647C-DFA5-4799-80FE-E2BF487B70D3}"/>
                  </a:ext>
                </a:extLst>
              </p:cNvPr>
              <p:cNvSpPr txBox="1">
                <a:spLocks noRot="1" noChangeAspect="1" noMove="1" noResize="1" noEditPoints="1" noAdjustHandles="1" noChangeArrowheads="1" noChangeShapeType="1" noTextEdit="1"/>
              </p:cNvSpPr>
              <p:nvPr/>
            </p:nvSpPr>
            <p:spPr>
              <a:xfrm>
                <a:off x="6483932" y="4985444"/>
                <a:ext cx="3805474" cy="336695"/>
              </a:xfrm>
              <a:prstGeom prst="rect">
                <a:avLst/>
              </a:prstGeom>
              <a:blipFill>
                <a:blip r:embed="rId9"/>
                <a:stretch>
                  <a:fillRect l="-997" t="-3571" b="-17857"/>
                </a:stretch>
              </a:blipFill>
            </p:spPr>
            <p:txBody>
              <a:bodyPr/>
              <a:lstStyle/>
              <a:p>
                <a:r>
                  <a:rPr lang="en-US">
                    <a:noFill/>
                  </a:rPr>
                  <a:t> </a:t>
                </a:r>
              </a:p>
            </p:txBody>
          </p:sp>
        </mc:Fallback>
      </mc:AlternateContent>
    </p:spTree>
    <p:extLst>
      <p:ext uri="{BB962C8B-B14F-4D97-AF65-F5344CB8AC3E}">
        <p14:creationId xmlns:p14="http://schemas.microsoft.com/office/powerpoint/2010/main" val="1132264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 NN with only 2 parameters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a14:m>
                <a:r>
                  <a:rPr lang="en-US"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a14:m>
                <a:r>
                  <a:rPr lang="en-US" dirty="0"/>
                  <a:t>, i.e., </a:t>
                </a:r>
                <a14:m>
                  <m:oMath xmlns:m="http://schemas.openxmlformats.org/officeDocument/2006/math">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e>
                    </m:d>
                  </m:oMath>
                </a14:m>
                <a:endParaRPr lang="en-US" dirty="0"/>
              </a:p>
              <a:p>
                <a:pPr lvl="1"/>
                <a:r>
                  <a:rPr lang="en-US" dirty="0"/>
                  <a:t>The different colors represent the values of the loss (minimum loss</a:t>
                </a:r>
                <a14:m>
                  <m:oMath xmlns:m="http://schemas.openxmlformats.org/officeDocument/2006/math">
                    <m:r>
                      <a:rPr lang="en-US" altLang="zh-TW" b="0" i="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m:t>
                        </m:r>
                      </m:sup>
                    </m:sSup>
                  </m:oMath>
                </a14:m>
                <a:r>
                  <a:rPr lang="en-US" dirty="0"/>
                  <a:t> is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96A4ED-2580-4313-8EA7-EF317461EBEF}"/>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2217202" y="2612687"/>
            <a:ext cx="5689789" cy="4049767"/>
            <a:chOff x="706835" y="2341625"/>
            <a:chExt cx="6113826" cy="4234774"/>
          </a:xfrm>
        </p:grpSpPr>
        <p:pic>
          <p:nvPicPr>
            <p:cNvPr id="22" name="圖片 4"/>
            <p:cNvPicPr>
              <a:picLocks noChangeAspect="1"/>
            </p:cNvPicPr>
            <p:nvPr/>
          </p:nvPicPr>
          <p:blipFill rotWithShape="1">
            <a:blip r:embed="rId4">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292460" y="6235587"/>
                  <a:ext cx="400439"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1</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3" name="文字方塊 5"/>
                <p:cNvSpPr txBox="1">
                  <a:spLocks noRot="1" noChangeAspect="1" noMove="1" noResize="1" noEditPoints="1" noAdjustHandles="1" noChangeArrowheads="1" noChangeShapeType="1" noTextEdit="1"/>
                </p:cNvSpPr>
                <p:nvPr/>
              </p:nvSpPr>
              <p:spPr>
                <a:xfrm>
                  <a:off x="3292460" y="6235587"/>
                  <a:ext cx="400439" cy="340812"/>
                </a:xfrm>
                <a:prstGeom prst="rect">
                  <a:avLst/>
                </a:prstGeom>
                <a:blipFill>
                  <a:blip r:embed="rId5"/>
                  <a:stretch>
                    <a:fillRect l="-6452" r="-64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07192"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2</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4" name="文字方塊 6"/>
                <p:cNvSpPr txBox="1">
                  <a:spLocks noRot="1" noChangeAspect="1" noMove="1" noResize="1" noEditPoints="1" noAdjustHandles="1" noChangeArrowheads="1" noChangeShapeType="1" noTextEdit="1"/>
                </p:cNvSpPr>
                <p:nvPr/>
              </p:nvSpPr>
              <p:spPr>
                <a:xfrm>
                  <a:off x="843326" y="4119935"/>
                  <a:ext cx="407192" cy="340812"/>
                </a:xfrm>
                <a:prstGeom prst="rect">
                  <a:avLst/>
                </a:prstGeom>
                <a:blipFill>
                  <a:blip r:embed="rId6"/>
                  <a:stretch>
                    <a:fillRect l="-9677" r="-6452" b="-14815"/>
                  </a:stretch>
                </a:blipFill>
              </p:spPr>
              <p:txBody>
                <a:bodyPr/>
                <a:lstStyle/>
                <a:p>
                  <a:r>
                    <a:rPr lang="en-US">
                      <a:noFill/>
                    </a:rPr>
                    <a:t> </a:t>
                  </a:r>
                </a:p>
              </p:txBody>
            </p:sp>
          </mc:Fallback>
        </mc:AlternateContent>
      </p:grpSp>
      <p:sp>
        <p:nvSpPr>
          <p:cNvPr id="25" name="橢圓 8"/>
          <p:cNvSpPr/>
          <p:nvPr/>
        </p:nvSpPr>
        <p:spPr>
          <a:xfrm>
            <a:off x="3663209" y="5503917"/>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26" name="文字方塊 22"/>
              <p:cNvSpPr txBox="1"/>
              <p:nvPr/>
            </p:nvSpPr>
            <p:spPr>
              <a:xfrm>
                <a:off x="7809001" y="3385884"/>
                <a:ext cx="2335361"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2. Compute the gradient at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r>
                  <a:rPr lang="en-US" altLang="zh-TW" sz="1765" dirty="0">
                    <a:solidFill>
                      <a:prstClr val="black"/>
                    </a:solidFill>
                    <a:latin typeface="Calibri"/>
                    <a:ea typeface="新細明體" panose="02020500000000000000" pitchFamily="18" charset="-120"/>
                  </a:rPr>
                  <a:t>, </a:t>
                </a:r>
                <a14:m>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a14:m>
                <a:endParaRPr lang="zh-TW" altLang="en-US" sz="1765" dirty="0">
                  <a:solidFill>
                    <a:prstClr val="black"/>
                  </a:solidFill>
                  <a:latin typeface="Calibri"/>
                  <a:ea typeface="新細明體" panose="02020500000000000000" pitchFamily="18" charset="-120"/>
                </a:endParaRPr>
              </a:p>
            </p:txBody>
          </p:sp>
        </mc:Choice>
        <mc:Fallback xmlns="">
          <p:sp>
            <p:nvSpPr>
              <p:cNvPr id="26" name="文字方塊 22"/>
              <p:cNvSpPr txBox="1">
                <a:spLocks noRot="1" noChangeAspect="1" noMove="1" noResize="1" noEditPoints="1" noAdjustHandles="1" noChangeArrowheads="1" noChangeShapeType="1" noTextEdit="1"/>
              </p:cNvSpPr>
              <p:nvPr/>
            </p:nvSpPr>
            <p:spPr>
              <a:xfrm>
                <a:off x="7809001" y="3385884"/>
                <a:ext cx="2335361" cy="635559"/>
              </a:xfrm>
              <a:prstGeom prst="rect">
                <a:avLst/>
              </a:prstGeom>
              <a:blipFill>
                <a:blip r:embed="rId7"/>
                <a:stretch>
                  <a:fillRect l="-1622" t="-39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3893067" y="5503408"/>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28" name="文字方塊 25"/>
              <p:cNvSpPr txBox="1">
                <a:spLocks noRot="1" noChangeAspect="1" noMove="1" noResize="1" noEditPoints="1" noAdjustHandles="1" noChangeArrowheads="1" noChangeShapeType="1" noTextEdit="1"/>
              </p:cNvSpPr>
              <p:nvPr/>
            </p:nvSpPr>
            <p:spPr>
              <a:xfrm>
                <a:off x="3893067" y="5503408"/>
                <a:ext cx="404911" cy="41825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836301" y="4194435"/>
                <a:ext cx="2434129" cy="907171"/>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3. Times the learning rate </a:t>
                </a:r>
                <a14:m>
                  <m:oMath xmlns:m="http://schemas.openxmlformats.org/officeDocument/2006/math">
                    <m:r>
                      <a:rPr lang="zh-TW" altLang="en-US" sz="1765" i="1">
                        <a:solidFill>
                          <a:prstClr val="black"/>
                        </a:solidFill>
                        <a:latin typeface="Cambria Math" panose="02040503050406030204" pitchFamily="18" charset="0"/>
                      </a:rPr>
                      <m:t>𝜂</m:t>
                    </m:r>
                  </m:oMath>
                </a14:m>
                <a:r>
                  <a:rPr lang="en-US" altLang="zh-TW" sz="1765" dirty="0">
                    <a:solidFill>
                      <a:prstClr val="black"/>
                    </a:solidFill>
                    <a:latin typeface="Calibri"/>
                    <a:ea typeface="新細明體" panose="02020500000000000000" pitchFamily="18" charset="-120"/>
                  </a:rPr>
                  <a:t>, and update </a:t>
                </a:r>
                <a14:m>
                  <m:oMath xmlns:m="http://schemas.openxmlformats.org/officeDocument/2006/math">
                    <m:r>
                      <a:rPr lang="zh-TW" altLang="en-US" sz="1765" i="1">
                        <a:solidFill>
                          <a:prstClr val="black"/>
                        </a:solidFill>
                        <a:latin typeface="Cambria Math" panose="02040503050406030204" pitchFamily="18" charset="0"/>
                      </a:rPr>
                      <m:t>𝜃</m:t>
                    </m:r>
                    <m:r>
                      <a:rPr lang="en-US" altLang="zh-TW" sz="1765" i="1">
                        <a:solidFill>
                          <a:prstClr val="black"/>
                        </a:solidFill>
                        <a:latin typeface="Cambria Math" panose="02040503050406030204" pitchFamily="18" charset="0"/>
                      </a:rPr>
                      <m:t>,</m:t>
                    </m:r>
                  </m:oMath>
                </a14:m>
                <a:endParaRPr lang="en-US" altLang="zh-TW" sz="1765" dirty="0">
                  <a:solidFill>
                    <a:prstClr val="black"/>
                  </a:solidFill>
                  <a:latin typeface="Calibri"/>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𝑛𝑒𝑤</m:t>
                          </m:r>
                        </m:sup>
                      </m:sSup>
                      <m:r>
                        <a:rPr lang="en-US" altLang="zh-TW" sz="1765" i="1">
                          <a:solidFill>
                            <a:prstClr val="black"/>
                          </a:solidFill>
                          <a:latin typeface="Cambria Math" panose="02040503050406030204" pitchFamily="18" charset="0"/>
                        </a:rPr>
                        <m:t>=</m:t>
                      </m:r>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𝛼𝛻</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29" name="文字方塊 29"/>
              <p:cNvSpPr txBox="1">
                <a:spLocks noRot="1" noChangeAspect="1" noMove="1" noResize="1" noEditPoints="1" noAdjustHandles="1" noChangeArrowheads="1" noChangeShapeType="1" noTextEdit="1"/>
              </p:cNvSpPr>
              <p:nvPr/>
            </p:nvSpPr>
            <p:spPr>
              <a:xfrm>
                <a:off x="7836301" y="4194435"/>
                <a:ext cx="2434129" cy="907171"/>
              </a:xfrm>
              <a:prstGeom prst="rect">
                <a:avLst/>
              </a:prstGeom>
              <a:blipFill>
                <a:blip r:embed="rId9"/>
                <a:stretch>
                  <a:fillRect l="-1554" t="-2778"/>
                </a:stretch>
              </a:blipFill>
            </p:spPr>
            <p:txBody>
              <a:bodyPr/>
              <a:lstStyle/>
              <a:p>
                <a:r>
                  <a:rPr lang="en-US">
                    <a:noFill/>
                  </a:rPr>
                  <a:t> </a:t>
                </a:r>
              </a:p>
            </p:txBody>
          </p:sp>
        </mc:Fallback>
      </mc:AlternateContent>
      <p:cxnSp>
        <p:nvCxnSpPr>
          <p:cNvPr id="33" name="直線單箭頭接點 23"/>
          <p:cNvCxnSpPr/>
          <p:nvPr/>
        </p:nvCxnSpPr>
        <p:spPr>
          <a:xfrm flipV="1">
            <a:off x="3789454" y="4699928"/>
            <a:ext cx="250876" cy="810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3996076" y="451938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35" name="文字方塊 33"/>
              <p:cNvSpPr txBox="1"/>
              <p:nvPr/>
            </p:nvSpPr>
            <p:spPr>
              <a:xfrm>
                <a:off x="4225934" y="4518876"/>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5" name="文字方塊 33"/>
              <p:cNvSpPr txBox="1">
                <a:spLocks noRot="1" noChangeAspect="1" noMove="1" noResize="1" noEditPoints="1" noAdjustHandles="1" noChangeArrowheads="1" noChangeShapeType="1" noTextEdit="1"/>
              </p:cNvSpPr>
              <p:nvPr/>
            </p:nvSpPr>
            <p:spPr>
              <a:xfrm>
                <a:off x="4225934" y="4518876"/>
                <a:ext cx="404911" cy="418256"/>
              </a:xfrm>
              <a:prstGeom prst="rect">
                <a:avLst/>
              </a:prstGeom>
              <a:blipFill>
                <a:blip r:embed="rId10"/>
                <a:stretch>
                  <a:fillRect/>
                </a:stretch>
              </a:blipFill>
            </p:spPr>
            <p:txBody>
              <a:bodyPr/>
              <a:lstStyle/>
              <a:p>
                <a:r>
                  <a:rPr lang="en-US">
                    <a:noFill/>
                  </a:rPr>
                  <a:t> </a:t>
                </a:r>
              </a:p>
            </p:txBody>
          </p:sp>
        </mc:Fallback>
      </mc:AlternateContent>
      <p:sp>
        <p:nvSpPr>
          <p:cNvPr id="40" name="橢圓 38"/>
          <p:cNvSpPr/>
          <p:nvPr/>
        </p:nvSpPr>
        <p:spPr>
          <a:xfrm>
            <a:off x="4432805" y="4127642"/>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7" name="文字方塊 44"/>
              <p:cNvSpPr txBox="1"/>
              <p:nvPr/>
            </p:nvSpPr>
            <p:spPr>
              <a:xfrm>
                <a:off x="7787245" y="2603027"/>
                <a:ext cx="2173756" cy="635559"/>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1. Randomly pick a starting point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endParaRPr lang="zh-TW" altLang="en-US" sz="1765" dirty="0">
                  <a:solidFill>
                    <a:prstClr val="black"/>
                  </a:solidFill>
                  <a:latin typeface="Calibri"/>
                  <a:ea typeface="新細明體" panose="02020500000000000000" pitchFamily="18" charset="-120"/>
                </a:endParaRPr>
              </a:p>
            </p:txBody>
          </p:sp>
        </mc:Choice>
        <mc:Fallback xmlns="">
          <p:sp>
            <p:nvSpPr>
              <p:cNvPr id="47" name="文字方塊 44"/>
              <p:cNvSpPr txBox="1">
                <a:spLocks noRot="1" noChangeAspect="1" noMove="1" noResize="1" noEditPoints="1" noAdjustHandles="1" noChangeArrowheads="1" noChangeShapeType="1" noTextEdit="1"/>
              </p:cNvSpPr>
              <p:nvPr/>
            </p:nvSpPr>
            <p:spPr>
              <a:xfrm>
                <a:off x="7787245" y="2603027"/>
                <a:ext cx="2173756" cy="635559"/>
              </a:xfrm>
              <a:prstGeom prst="rect">
                <a:avLst/>
              </a:prstGeom>
              <a:blipFill>
                <a:blip r:embed="rId11"/>
                <a:stretch>
                  <a:fillRect l="-1734" t="-1961" b="-15686"/>
                </a:stretch>
              </a:blipFill>
            </p:spPr>
            <p:txBody>
              <a:bodyPr/>
              <a:lstStyle/>
              <a:p>
                <a:r>
                  <a:rPr lang="en-US">
                    <a:noFill/>
                  </a:rPr>
                  <a:t> </a:t>
                </a:r>
              </a:p>
            </p:txBody>
          </p:sp>
        </mc:Fallback>
      </mc:AlternateContent>
      <p:sp>
        <p:nvSpPr>
          <p:cNvPr id="48" name="文字方塊 44"/>
          <p:cNvSpPr txBox="1"/>
          <p:nvPr/>
        </p:nvSpPr>
        <p:spPr>
          <a:xfrm>
            <a:off x="7853352" y="5274555"/>
            <a:ext cx="2417078" cy="363946"/>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4. Go to step 2, repeat</a:t>
            </a:r>
            <a:endParaRPr lang="zh-TW" altLang="en-US" sz="1765" dirty="0">
              <a:solidFill>
                <a:prstClr val="black"/>
              </a:solidFill>
              <a:latin typeface="Calibri"/>
              <a:ea typeface="新細明體" panose="02020500000000000000" pitchFamily="18" charset="-120"/>
            </a:endParaRPr>
          </a:p>
        </p:txBody>
      </p:sp>
      <p:sp>
        <p:nvSpPr>
          <p:cNvPr id="49" name="Rectangle 48"/>
          <p:cNvSpPr/>
          <p:nvPr/>
        </p:nvSpPr>
        <p:spPr>
          <a:xfrm>
            <a:off x="7716382" y="2603026"/>
            <a:ext cx="2491430" cy="30915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mc:AlternateContent xmlns:mc="http://schemas.openxmlformats.org/markup-compatibility/2006" xmlns:a14="http://schemas.microsoft.com/office/drawing/2010/main">
        <mc:Choice Requires="a14">
          <p:sp>
            <p:nvSpPr>
              <p:cNvPr id="50" name="文字方塊 39"/>
              <p:cNvSpPr txBox="1"/>
              <p:nvPr/>
            </p:nvSpPr>
            <p:spPr>
              <a:xfrm>
                <a:off x="3982627" y="5118780"/>
                <a:ext cx="1117870" cy="325923"/>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0" name="文字方塊 39"/>
              <p:cNvSpPr txBox="1">
                <a:spLocks noRot="1" noChangeAspect="1" noMove="1" noResize="1" noEditPoints="1" noAdjustHandles="1" noChangeArrowheads="1" noChangeShapeType="1" noTextEdit="1"/>
              </p:cNvSpPr>
              <p:nvPr/>
            </p:nvSpPr>
            <p:spPr>
              <a:xfrm>
                <a:off x="3982627" y="5118780"/>
                <a:ext cx="1117870" cy="32592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36"/>
              <p:cNvSpPr txBox="1"/>
              <p:nvPr/>
            </p:nvSpPr>
            <p:spPr>
              <a:xfrm>
                <a:off x="1839057" y="4869990"/>
                <a:ext cx="1777016" cy="651845"/>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r>
                        <a:rPr lang="en-US" altLang="zh-TW" sz="2118" i="1">
                          <a:solidFill>
                            <a:prstClr val="white"/>
                          </a:solidFill>
                          <a:latin typeface="Cambria Math" panose="02040503050406030204" pitchFamily="18" charset="0"/>
                        </a:rPr>
                        <m:t>=</m:t>
                      </m:r>
                    </m:oMath>
                  </m:oMathPara>
                </a14:m>
                <a:endParaRPr lang="en-US" altLang="zh-TW" sz="2118" i="1" dirty="0">
                  <a:solidFill>
                    <a:prstClr val="white"/>
                  </a:solidFill>
                  <a:latin typeface="Cambria Math" panose="02040503050406030204" pitchFamily="18" charset="0"/>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1" name="文字方塊 36"/>
              <p:cNvSpPr txBox="1">
                <a:spLocks noRot="1" noChangeAspect="1" noMove="1" noResize="1" noEditPoints="1" noAdjustHandles="1" noChangeArrowheads="1" noChangeShapeType="1" noTextEdit="1"/>
              </p:cNvSpPr>
              <p:nvPr/>
            </p:nvSpPr>
            <p:spPr>
              <a:xfrm>
                <a:off x="1839057" y="4869990"/>
                <a:ext cx="1777016" cy="65184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25"/>
              <p:cNvSpPr txBox="1"/>
              <p:nvPr/>
            </p:nvSpPr>
            <p:spPr>
              <a:xfrm>
                <a:off x="4677607" y="3905955"/>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52" name="文字方塊 25"/>
              <p:cNvSpPr txBox="1">
                <a:spLocks noRot="1" noChangeAspect="1" noMove="1" noResize="1" noEditPoints="1" noAdjustHandles="1" noChangeArrowheads="1" noChangeShapeType="1" noTextEdit="1"/>
              </p:cNvSpPr>
              <p:nvPr/>
            </p:nvSpPr>
            <p:spPr>
              <a:xfrm>
                <a:off x="4677607" y="3905955"/>
                <a:ext cx="404911" cy="41825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23"/>
              <p:cNvSpPr txBox="1"/>
              <p:nvPr/>
            </p:nvSpPr>
            <p:spPr>
              <a:xfrm>
                <a:off x="7716382" y="5810431"/>
                <a:ext cx="2433680" cy="57502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a:rPr lang="en-US" altLang="zh-TW" sz="1765" i="1">
                          <a:solidFill>
                            <a:prstClr val="black"/>
                          </a:solidFill>
                          <a:latin typeface="Cambria Math" panose="02040503050406030204" pitchFamily="18" charset="0"/>
                        </a:rPr>
                        <m:t>=</m:t>
                      </m:r>
                      <m:d>
                        <m:dPr>
                          <m:begChr m:val="["/>
                          <m:endChr m:val="]"/>
                          <m:ctrlPr>
                            <a:rPr lang="en-US" altLang="zh-TW" sz="1765" i="1">
                              <a:solidFill>
                                <a:prstClr val="black"/>
                              </a:solidFill>
                              <a:latin typeface="Cambria Math" panose="02040503050406030204" pitchFamily="18" charset="0"/>
                            </a:rPr>
                          </m:ctrlPr>
                        </m:dPr>
                        <m:e>
                          <m:m>
                            <m:mPr>
                              <m:mcs>
                                <m:mc>
                                  <m:mcPr>
                                    <m:count m:val="1"/>
                                    <m:mcJc m:val="center"/>
                                  </m:mcPr>
                                </m:mc>
                              </m:mcs>
                              <m:ctrlPr>
                                <a:rPr lang="en-US" altLang="zh-TW" sz="1765" i="1">
                                  <a:solidFill>
                                    <a:prstClr val="black"/>
                                  </a:solidFill>
                                  <a:latin typeface="Cambria Math" panose="02040503050406030204" pitchFamily="18" charset="0"/>
                                </a:rPr>
                              </m:ctrlPr>
                            </m:mPr>
                            <m:mr>
                              <m:e>
                                <m:r>
                                  <m:rPr>
                                    <m:brk m:alnAt="7"/>
                                  </m:rP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m:rPr>
                                    <m:brk m:alnAt="7"/>
                                  </m:rP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m:t>
                                </m:r>
                                <m:sSub>
                                  <m:sSubPr>
                                    <m:ctrlPr>
                                      <a:rPr lang="en-US" altLang="zh-TW" sz="1765" i="1">
                                        <a:solidFill>
                                          <a:prstClr val="black"/>
                                        </a:solidFill>
                                        <a:latin typeface="Cambria Math" panose="02040503050406030204" pitchFamily="18" charset="0"/>
                                      </a:rPr>
                                    </m:ctrlPr>
                                  </m:sSubPr>
                                  <m:e>
                                    <m:r>
                                      <a:rPr lang="en-US" altLang="zh-TW" sz="1765" i="1">
                                        <a:solidFill>
                                          <a:prstClr val="black"/>
                                        </a:solidFill>
                                        <a:latin typeface="Cambria Math" panose="02040503050406030204" pitchFamily="18" charset="0"/>
                                      </a:rPr>
                                      <m:t>𝑤</m:t>
                                    </m:r>
                                  </m:e>
                                  <m:sub>
                                    <m:r>
                                      <a:rPr lang="en-US" altLang="zh-TW" sz="1765" i="1">
                                        <a:solidFill>
                                          <a:prstClr val="black"/>
                                        </a:solidFill>
                                        <a:latin typeface="Cambria Math" panose="02040503050406030204" pitchFamily="18" charset="0"/>
                                      </a:rPr>
                                      <m:t>1</m:t>
                                    </m:r>
                                  </m:sub>
                                </m:sSub>
                              </m:e>
                            </m:mr>
                            <m:mr>
                              <m:e>
                                <m:r>
                                  <m:rPr>
                                    <m:brk m:alnAt="7"/>
                                  </m:rP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e>
                                </m:d>
                                <m:r>
                                  <m:rPr>
                                    <m:brk m:alnAt="7"/>
                                  </m:rP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m:t>
                                </m:r>
                                <m:sSub>
                                  <m:sSubPr>
                                    <m:ctrlPr>
                                      <a:rPr lang="en-US" altLang="zh-TW" sz="1765" i="1">
                                        <a:solidFill>
                                          <a:prstClr val="black"/>
                                        </a:solidFill>
                                        <a:latin typeface="Cambria Math" panose="02040503050406030204" pitchFamily="18" charset="0"/>
                                      </a:rPr>
                                    </m:ctrlPr>
                                  </m:sSubPr>
                                  <m:e>
                                    <m:r>
                                      <a:rPr lang="en-US" altLang="zh-TW" sz="1765" i="1">
                                        <a:solidFill>
                                          <a:prstClr val="black"/>
                                        </a:solidFill>
                                        <a:latin typeface="Cambria Math" panose="02040503050406030204" pitchFamily="18" charset="0"/>
                                      </a:rPr>
                                      <m:t>𝑤</m:t>
                                    </m:r>
                                  </m:e>
                                  <m:sub>
                                    <m:r>
                                      <a:rPr lang="en-US" altLang="zh-TW" sz="1765" i="1">
                                        <a:solidFill>
                                          <a:prstClr val="black"/>
                                        </a:solidFill>
                                        <a:latin typeface="Cambria Math" panose="02040503050406030204" pitchFamily="18" charset="0"/>
                                      </a:rPr>
                                      <m:t>2</m:t>
                                    </m:r>
                                  </m:sub>
                                </m:sSub>
                              </m:e>
                            </m:mr>
                          </m:m>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53" name="文字方塊 23"/>
              <p:cNvSpPr txBox="1">
                <a:spLocks noRot="1" noChangeAspect="1" noMove="1" noResize="1" noEditPoints="1" noAdjustHandles="1" noChangeArrowheads="1" noChangeShapeType="1" noTextEdit="1"/>
              </p:cNvSpPr>
              <p:nvPr/>
            </p:nvSpPr>
            <p:spPr>
              <a:xfrm>
                <a:off x="7716382" y="5810431"/>
                <a:ext cx="2433680" cy="575029"/>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FBCF524-9BF8-4823-A749-1D8B2731AD65}"/>
              </a:ext>
            </a:extLst>
          </p:cNvPr>
          <p:cNvSpPr txBox="1"/>
          <p:nvPr/>
        </p:nvSpPr>
        <p:spPr>
          <a:xfrm>
            <a:off x="4444052" y="6638845"/>
            <a:ext cx="4055359"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63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0" grpId="0" animBg="1"/>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Example (contd.)</a:t>
            </a:r>
          </a:p>
        </p:txBody>
      </p:sp>
      <p:sp>
        <p:nvSpPr>
          <p:cNvPr id="4" name="Content Placeholder 3">
            <a:extLst>
              <a:ext uri="{FF2B5EF4-FFF2-40B4-BE49-F238E27FC236}">
                <a16:creationId xmlns:a16="http://schemas.microsoft.com/office/drawing/2014/main" id="{7211E974-4FF3-4043-BBCD-11772FCAC65D}"/>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2121696" y="2730100"/>
            <a:ext cx="5689789" cy="4049157"/>
            <a:chOff x="706835" y="2341625"/>
            <a:chExt cx="6113826" cy="4234137"/>
          </a:xfrm>
        </p:grpSpPr>
        <p:pic>
          <p:nvPicPr>
            <p:cNvPr id="22" name="圖片 4"/>
            <p:cNvPicPr>
              <a:picLocks noChangeAspect="1"/>
            </p:cNvPicPr>
            <p:nvPr/>
          </p:nvPicPr>
          <p:blipFill rotWithShape="1">
            <a:blip r:embed="rId2">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402379" y="6234950"/>
                  <a:ext cx="400439"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1</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3" name="文字方塊 5"/>
                <p:cNvSpPr txBox="1">
                  <a:spLocks noRot="1" noChangeAspect="1" noMove="1" noResize="1" noEditPoints="1" noAdjustHandles="1" noChangeArrowheads="1" noChangeShapeType="1" noTextEdit="1"/>
                </p:cNvSpPr>
                <p:nvPr/>
              </p:nvSpPr>
              <p:spPr>
                <a:xfrm>
                  <a:off x="3402379" y="6234950"/>
                  <a:ext cx="400439" cy="340812"/>
                </a:xfrm>
                <a:prstGeom prst="rect">
                  <a:avLst/>
                </a:prstGeom>
                <a:blipFill>
                  <a:blip r:embed="rId3"/>
                  <a:stretch>
                    <a:fillRect l="-9677"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07192" cy="340812"/>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118" i="1">
                                <a:solidFill>
                                  <a:prstClr val="black"/>
                                </a:solidFill>
                                <a:latin typeface="Cambria Math" panose="02040503050406030204" pitchFamily="18" charset="0"/>
                              </a:rPr>
                            </m:ctrlPr>
                          </m:sSubPr>
                          <m:e>
                            <m:r>
                              <a:rPr lang="en-US" altLang="zh-TW" sz="2118" i="1">
                                <a:solidFill>
                                  <a:prstClr val="black"/>
                                </a:solidFill>
                                <a:latin typeface="Cambria Math" panose="02040503050406030204" pitchFamily="18" charset="0"/>
                              </a:rPr>
                              <m:t>𝑤</m:t>
                            </m:r>
                          </m:e>
                          <m:sub>
                            <m:r>
                              <a:rPr lang="en-US" altLang="zh-TW" sz="2118" i="1">
                                <a:solidFill>
                                  <a:prstClr val="black"/>
                                </a:solidFill>
                                <a:latin typeface="Cambria Math" panose="02040503050406030204" pitchFamily="18" charset="0"/>
                              </a:rPr>
                              <m:t>2</m:t>
                            </m:r>
                          </m:sub>
                        </m:sSub>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24" name="文字方塊 6"/>
                <p:cNvSpPr txBox="1">
                  <a:spLocks noRot="1" noChangeAspect="1" noMove="1" noResize="1" noEditPoints="1" noAdjustHandles="1" noChangeArrowheads="1" noChangeShapeType="1" noTextEdit="1"/>
                </p:cNvSpPr>
                <p:nvPr/>
              </p:nvSpPr>
              <p:spPr>
                <a:xfrm>
                  <a:off x="843326" y="4119935"/>
                  <a:ext cx="407192" cy="340812"/>
                </a:xfrm>
                <a:prstGeom prst="rect">
                  <a:avLst/>
                </a:prstGeom>
                <a:blipFill>
                  <a:blip r:embed="rId4"/>
                  <a:stretch>
                    <a:fillRect l="-10000" r="-6667" b="-14815"/>
                  </a:stretch>
                </a:blipFill>
              </p:spPr>
              <p:txBody>
                <a:bodyPr/>
                <a:lstStyle/>
                <a:p>
                  <a:r>
                    <a:rPr lang="en-US">
                      <a:noFill/>
                    </a:rPr>
                    <a:t> </a:t>
                  </a:r>
                </a:p>
              </p:txBody>
            </p:sp>
          </mc:Fallback>
        </mc:AlternateContent>
      </p:grpSp>
      <p:sp>
        <p:nvSpPr>
          <p:cNvPr id="25" name="橢圓 8"/>
          <p:cNvSpPr/>
          <p:nvPr/>
        </p:nvSpPr>
        <p:spPr>
          <a:xfrm>
            <a:off x="3567703" y="562133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28" name="文字方塊 25"/>
              <p:cNvSpPr txBox="1"/>
              <p:nvPr/>
            </p:nvSpPr>
            <p:spPr>
              <a:xfrm>
                <a:off x="3797561" y="5620821"/>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0</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28" name="文字方塊 25"/>
              <p:cNvSpPr txBox="1">
                <a:spLocks noRot="1" noChangeAspect="1" noMove="1" noResize="1" noEditPoints="1" noAdjustHandles="1" noChangeArrowheads="1" noChangeShapeType="1" noTextEdit="1"/>
              </p:cNvSpPr>
              <p:nvPr/>
            </p:nvSpPr>
            <p:spPr>
              <a:xfrm>
                <a:off x="3797561" y="5620821"/>
                <a:ext cx="404911" cy="418256"/>
              </a:xfrm>
              <a:prstGeom prst="rect">
                <a:avLst/>
              </a:prstGeom>
              <a:blipFill>
                <a:blip r:embed="rId5"/>
                <a:stretch>
                  <a:fillRect/>
                </a:stretch>
              </a:blipFill>
            </p:spPr>
            <p:txBody>
              <a:bodyPr/>
              <a:lstStyle/>
              <a:p>
                <a:r>
                  <a:rPr lang="en-US">
                    <a:noFill/>
                  </a:rPr>
                  <a:t> </a:t>
                </a:r>
              </a:p>
            </p:txBody>
          </p:sp>
        </mc:Fallback>
      </mc:AlternateContent>
      <p:cxnSp>
        <p:nvCxnSpPr>
          <p:cNvPr id="33" name="直線單箭頭接點 23"/>
          <p:cNvCxnSpPr/>
          <p:nvPr/>
        </p:nvCxnSpPr>
        <p:spPr>
          <a:xfrm flipV="1">
            <a:off x="3693948" y="4817340"/>
            <a:ext cx="250876" cy="810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3900570" y="463679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35" name="文字方塊 33"/>
              <p:cNvSpPr txBox="1"/>
              <p:nvPr/>
            </p:nvSpPr>
            <p:spPr>
              <a:xfrm>
                <a:off x="4130428" y="4636289"/>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5" name="文字方塊 33"/>
              <p:cNvSpPr txBox="1">
                <a:spLocks noRot="1" noChangeAspect="1" noMove="1" noResize="1" noEditPoints="1" noAdjustHandles="1" noChangeArrowheads="1" noChangeShapeType="1" noTextEdit="1"/>
              </p:cNvSpPr>
              <p:nvPr/>
            </p:nvSpPr>
            <p:spPr>
              <a:xfrm>
                <a:off x="4130428" y="4636289"/>
                <a:ext cx="404911" cy="41825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36"/>
              <p:cNvSpPr txBox="1"/>
              <p:nvPr/>
            </p:nvSpPr>
            <p:spPr>
              <a:xfrm>
                <a:off x="2448327" y="4194212"/>
                <a:ext cx="1682768" cy="325923"/>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1</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38" name="文字方塊 36"/>
              <p:cNvSpPr txBox="1">
                <a:spLocks noRot="1" noChangeAspect="1" noMove="1" noResize="1" noEditPoints="1" noAdjustHandles="1" noChangeArrowheads="1" noChangeShapeType="1" noTextEdit="1"/>
              </p:cNvSpPr>
              <p:nvPr/>
            </p:nvSpPr>
            <p:spPr>
              <a:xfrm>
                <a:off x="2448327" y="4194212"/>
                <a:ext cx="1682768" cy="325923"/>
              </a:xfrm>
              <a:prstGeom prst="rect">
                <a:avLst/>
              </a:prstGeom>
              <a:blipFill>
                <a:blip r:embed="rId7"/>
                <a:stretch>
                  <a:fillRect/>
                </a:stretch>
              </a:blipFill>
            </p:spPr>
            <p:txBody>
              <a:bodyPr/>
              <a:lstStyle/>
              <a:p>
                <a:r>
                  <a:rPr lang="en-US">
                    <a:noFill/>
                  </a:rPr>
                  <a:t> </a:t>
                </a:r>
              </a:p>
            </p:txBody>
          </p:sp>
        </mc:Fallback>
      </mc:AlternateContent>
      <p:cxnSp>
        <p:nvCxnSpPr>
          <p:cNvPr id="39" name="直線單箭頭接點 37"/>
          <p:cNvCxnSpPr/>
          <p:nvPr/>
        </p:nvCxnSpPr>
        <p:spPr>
          <a:xfrm flipV="1">
            <a:off x="4006163" y="4406571"/>
            <a:ext cx="343836" cy="285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8"/>
          <p:cNvSpPr/>
          <p:nvPr/>
        </p:nvSpPr>
        <p:spPr>
          <a:xfrm>
            <a:off x="4337299" y="424505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2" name="文字方塊 40"/>
              <p:cNvSpPr txBox="1"/>
              <p:nvPr/>
            </p:nvSpPr>
            <p:spPr>
              <a:xfrm>
                <a:off x="4787314" y="4338703"/>
                <a:ext cx="1694438" cy="325923"/>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r>
                        <a:rPr lang="en-US" altLang="zh-TW" sz="2118" i="1">
                          <a:solidFill>
                            <a:prstClr val="white"/>
                          </a:solidFill>
                          <a:latin typeface="Cambria Math" panose="02040503050406030204" pitchFamily="18" charset="0"/>
                        </a:rPr>
                        <m:t>−</m:t>
                      </m:r>
                      <m:r>
                        <a:rPr lang="zh-TW" altLang="en-US" sz="2118" i="1">
                          <a:solidFill>
                            <a:prstClr val="white"/>
                          </a:solidFill>
                          <a:latin typeface="Cambria Math" panose="02040503050406030204" pitchFamily="18" charset="0"/>
                        </a:rPr>
                        <m:t>𝛼𝛻</m:t>
                      </m:r>
                      <m:r>
                        <a:rPr lang="en-US" altLang="zh-TW" sz="2118" i="1">
                          <a:solidFill>
                            <a:prstClr val="white"/>
                          </a:solidFill>
                          <a:latin typeface="Cambria Math" panose="02040503050406030204" pitchFamily="18" charset="0"/>
                          <a:ea typeface="Cambria Math" panose="02040503050406030204" pitchFamily="18" charset="0"/>
                        </a:rPr>
                        <m:t>ℒ</m:t>
                      </m:r>
                      <m:d>
                        <m:dPr>
                          <m:ctrlPr>
                            <a:rPr lang="en-US" altLang="zh-TW" sz="2118" i="1">
                              <a:solidFill>
                                <a:prstClr val="white"/>
                              </a:solidFill>
                              <a:latin typeface="Cambria Math" panose="02040503050406030204" pitchFamily="18" charset="0"/>
                            </a:rPr>
                          </m:ctrlPr>
                        </m:dPr>
                        <m:e>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e>
                      </m:d>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42" name="文字方塊 40"/>
              <p:cNvSpPr txBox="1">
                <a:spLocks noRot="1" noChangeAspect="1" noMove="1" noResize="1" noEditPoints="1" noAdjustHandles="1" noChangeArrowheads="1" noChangeShapeType="1" noTextEdit="1"/>
              </p:cNvSpPr>
              <p:nvPr/>
            </p:nvSpPr>
            <p:spPr>
              <a:xfrm>
                <a:off x="4787314" y="4338703"/>
                <a:ext cx="1694438" cy="32592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1"/>
              <p:cNvSpPr txBox="1"/>
              <p:nvPr/>
            </p:nvSpPr>
            <p:spPr>
              <a:xfrm>
                <a:off x="4190955" y="3768670"/>
                <a:ext cx="404911" cy="41825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defTabSz="899010"/>
                <a14:m>
                  <m:oMathPara xmlns:m="http://schemas.openxmlformats.org/officeDocument/2006/math">
                    <m:oMathParaPr>
                      <m:jc m:val="centerGroup"/>
                    </m:oMathParaPr>
                    <m:oMath xmlns:m="http://schemas.openxmlformats.org/officeDocument/2006/math">
                      <m:sSup>
                        <m:sSupPr>
                          <m:ctrlPr>
                            <a:rPr lang="en-US" altLang="zh-TW" sz="2118" i="1">
                              <a:solidFill>
                                <a:prstClr val="white"/>
                              </a:solidFill>
                              <a:latin typeface="Cambria Math" panose="02040503050406030204" pitchFamily="18" charset="0"/>
                            </a:rPr>
                          </m:ctrlPr>
                        </m:sSupPr>
                        <m:e>
                          <m:r>
                            <a:rPr lang="zh-TW" altLang="en-US" sz="2118" i="1">
                              <a:solidFill>
                                <a:prstClr val="white"/>
                              </a:solidFill>
                              <a:latin typeface="Cambria Math" panose="02040503050406030204" pitchFamily="18" charset="0"/>
                            </a:rPr>
                            <m:t>𝜃</m:t>
                          </m:r>
                        </m:e>
                        <m:sup>
                          <m:r>
                            <a:rPr lang="en-US" altLang="zh-TW" sz="2118" i="1">
                              <a:solidFill>
                                <a:prstClr val="white"/>
                              </a:solidFill>
                              <a:latin typeface="Cambria Math" panose="02040503050406030204" pitchFamily="18" charset="0"/>
                            </a:rPr>
                            <m:t>2</m:t>
                          </m:r>
                        </m:sup>
                      </m:sSup>
                    </m:oMath>
                  </m:oMathPara>
                </a14:m>
                <a:endParaRPr lang="zh-TW" altLang="en-US" sz="2118" dirty="0">
                  <a:solidFill>
                    <a:prstClr val="white"/>
                  </a:solidFill>
                  <a:latin typeface="Calibri"/>
                  <a:ea typeface="新細明體" panose="02020500000000000000" pitchFamily="18" charset="-120"/>
                </a:endParaRPr>
              </a:p>
            </p:txBody>
          </p:sp>
        </mc:Choice>
        <mc:Fallback xmlns="">
          <p:sp>
            <p:nvSpPr>
              <p:cNvPr id="43" name="文字方塊 41"/>
              <p:cNvSpPr txBox="1">
                <a:spLocks noRot="1" noChangeAspect="1" noMove="1" noResize="1" noEditPoints="1" noAdjustHandles="1" noChangeArrowheads="1" noChangeShapeType="1" noTextEdit="1"/>
              </p:cNvSpPr>
              <p:nvPr/>
            </p:nvSpPr>
            <p:spPr>
              <a:xfrm>
                <a:off x="4190955" y="3768670"/>
                <a:ext cx="404911" cy="418256"/>
              </a:xfrm>
              <a:prstGeom prst="rect">
                <a:avLst/>
              </a:prstGeom>
              <a:blipFill>
                <a:blip r:embed="rId9"/>
                <a:stretch>
                  <a:fillRect/>
                </a:stretch>
              </a:blipFill>
            </p:spPr>
            <p:txBody>
              <a:bodyPr/>
              <a:lstStyle/>
              <a:p>
                <a:r>
                  <a:rPr lang="en-US">
                    <a:noFill/>
                  </a:rPr>
                  <a:t> </a:t>
                </a:r>
              </a:p>
            </p:txBody>
          </p:sp>
        </mc:Fallback>
      </mc:AlternateContent>
      <p:cxnSp>
        <p:nvCxnSpPr>
          <p:cNvPr id="44" name="直線單箭頭接點 42"/>
          <p:cNvCxnSpPr/>
          <p:nvPr/>
        </p:nvCxnSpPr>
        <p:spPr>
          <a:xfrm flipV="1">
            <a:off x="4517630" y="4245055"/>
            <a:ext cx="464160" cy="54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3046250" y="2330840"/>
            <a:ext cx="4120316" cy="437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899010"/>
            <a:r>
              <a:rPr lang="en-US" altLang="zh-TW" sz="1765" dirty="0">
                <a:solidFill>
                  <a:prstClr val="white"/>
                </a:solidFill>
                <a:latin typeface="Calibri"/>
                <a:ea typeface="新細明體" panose="02020500000000000000" pitchFamily="18" charset="-120"/>
              </a:rPr>
              <a:t>Eventually, we would reach a minimum …..</a:t>
            </a:r>
            <a:endParaRPr lang="zh-TW" altLang="en-US" sz="1765" dirty="0">
              <a:solidFill>
                <a:prstClr val="white"/>
              </a:solidFill>
              <a:latin typeface="Calibri"/>
              <a:ea typeface="新細明體" panose="02020500000000000000" pitchFamily="18" charset="-120"/>
            </a:endParaRPr>
          </a:p>
        </p:txBody>
      </p:sp>
      <p:sp>
        <p:nvSpPr>
          <p:cNvPr id="30" name="TextBox 29">
            <a:extLst>
              <a:ext uri="{FF2B5EF4-FFF2-40B4-BE49-F238E27FC236}">
                <a16:creationId xmlns:a16="http://schemas.microsoft.com/office/drawing/2014/main" id="{69259399-69D1-458C-9A1E-63AC716058C1}"/>
              </a:ext>
            </a:extLst>
          </p:cNvPr>
          <p:cNvSpPr txBox="1"/>
          <p:nvPr/>
        </p:nvSpPr>
        <p:spPr>
          <a:xfrm>
            <a:off x="4826580" y="6640746"/>
            <a:ext cx="3685114"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mc:AlternateContent xmlns:mc="http://schemas.openxmlformats.org/markup-compatibility/2006" xmlns:a14="http://schemas.microsoft.com/office/drawing/2010/main">
        <mc:Choice Requires="a14">
          <p:sp>
            <p:nvSpPr>
              <p:cNvPr id="27" name="文字方塊 22"/>
              <p:cNvSpPr txBox="1"/>
              <p:nvPr/>
            </p:nvSpPr>
            <p:spPr>
              <a:xfrm>
                <a:off x="7628029" y="3503296"/>
                <a:ext cx="2547900" cy="670505"/>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2. Compute the gradient at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𝑜𝑙𝑑</m:t>
                        </m:r>
                      </m:sup>
                    </m:sSup>
                  </m:oMath>
                </a14:m>
                <a:r>
                  <a:rPr lang="en-US" altLang="zh-TW" sz="1765" dirty="0">
                    <a:solidFill>
                      <a:prstClr val="black"/>
                    </a:solidFill>
                    <a:latin typeface="Calibri"/>
                    <a:ea typeface="新細明體" panose="02020500000000000000" pitchFamily="18" charset="-120"/>
                  </a:rPr>
                  <a:t>, </a:t>
                </a:r>
                <a14:m>
                  <m:oMath xmlns:m="http://schemas.openxmlformats.org/officeDocument/2006/math">
                    <m:r>
                      <a:rPr lang="zh-TW" altLang="en-US" sz="1765" i="1">
                        <a:solidFill>
                          <a:prstClr val="black"/>
                        </a:solidFill>
                        <a:latin typeface="Cambria Math" panose="02040503050406030204" pitchFamily="18" charset="0"/>
                      </a:rPr>
                      <m:t>𝛻</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𝑜𝑙𝑑</m:t>
                            </m:r>
                          </m:sup>
                        </m:sSup>
                      </m:e>
                    </m:d>
                  </m:oMath>
                </a14:m>
                <a:endParaRPr lang="zh-TW" altLang="en-US" sz="1765" dirty="0">
                  <a:solidFill>
                    <a:prstClr val="black"/>
                  </a:solidFill>
                  <a:latin typeface="Calibri"/>
                  <a:ea typeface="新細明體" panose="02020500000000000000" pitchFamily="18" charset="-120"/>
                </a:endParaRPr>
              </a:p>
            </p:txBody>
          </p:sp>
        </mc:Choice>
        <mc:Fallback xmlns="">
          <p:sp>
            <p:nvSpPr>
              <p:cNvPr id="27" name="文字方塊 22"/>
              <p:cNvSpPr txBox="1">
                <a:spLocks noRot="1" noChangeAspect="1" noMove="1" noResize="1" noEditPoints="1" noAdjustHandles="1" noChangeArrowheads="1" noChangeShapeType="1" noTextEdit="1"/>
              </p:cNvSpPr>
              <p:nvPr/>
            </p:nvSpPr>
            <p:spPr>
              <a:xfrm>
                <a:off x="7628029" y="3503296"/>
                <a:ext cx="2547900" cy="670505"/>
              </a:xfrm>
              <a:prstGeom prst="rect">
                <a:avLst/>
              </a:prstGeom>
              <a:blipFill>
                <a:blip r:embed="rId10"/>
                <a:stretch>
                  <a:fillRect l="-1485" t="-3774"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29"/>
              <p:cNvSpPr txBox="1"/>
              <p:nvPr/>
            </p:nvSpPr>
            <p:spPr>
              <a:xfrm>
                <a:off x="7628028" y="4311848"/>
                <a:ext cx="2673969" cy="942117"/>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3. Times the learning rate </a:t>
                </a:r>
                <a14:m>
                  <m:oMath xmlns:m="http://schemas.openxmlformats.org/officeDocument/2006/math">
                    <m:r>
                      <a:rPr lang="zh-TW" altLang="en-US" sz="1765" i="1">
                        <a:solidFill>
                          <a:prstClr val="black"/>
                        </a:solidFill>
                        <a:latin typeface="Cambria Math" panose="02040503050406030204" pitchFamily="18" charset="0"/>
                      </a:rPr>
                      <m:t>𝜂</m:t>
                    </m:r>
                  </m:oMath>
                </a14:m>
                <a:r>
                  <a:rPr lang="en-US" altLang="zh-TW" sz="1765" dirty="0">
                    <a:solidFill>
                      <a:prstClr val="black"/>
                    </a:solidFill>
                    <a:latin typeface="Calibri"/>
                    <a:ea typeface="新細明體" panose="02020500000000000000" pitchFamily="18" charset="-120"/>
                  </a:rPr>
                  <a:t>, and update </a:t>
                </a:r>
                <a14:m>
                  <m:oMath xmlns:m="http://schemas.openxmlformats.org/officeDocument/2006/math">
                    <m:r>
                      <a:rPr lang="zh-TW" altLang="en-US" sz="1765" i="1">
                        <a:solidFill>
                          <a:prstClr val="black"/>
                        </a:solidFill>
                        <a:latin typeface="Cambria Math" panose="02040503050406030204" pitchFamily="18" charset="0"/>
                      </a:rPr>
                      <m:t>𝜃</m:t>
                    </m:r>
                    <m:r>
                      <a:rPr lang="en-US" altLang="zh-TW" sz="1765" i="1">
                        <a:solidFill>
                          <a:prstClr val="black"/>
                        </a:solidFill>
                        <a:latin typeface="Cambria Math" panose="02040503050406030204" pitchFamily="18" charset="0"/>
                      </a:rPr>
                      <m:t>,</m:t>
                    </m:r>
                  </m:oMath>
                </a14:m>
                <a:endParaRPr lang="en-US" altLang="zh-TW" sz="1765" dirty="0">
                  <a:solidFill>
                    <a:prstClr val="black"/>
                  </a:solidFill>
                  <a:latin typeface="Calibri"/>
                  <a:ea typeface="新細明體" panose="02020500000000000000" pitchFamily="18" charset="-120"/>
                </a:endParaRPr>
              </a:p>
              <a:p>
                <a:pPr defTabSz="899010"/>
                <a14:m>
                  <m:oMathPara xmlns:m="http://schemas.openxmlformats.org/officeDocument/2006/math">
                    <m:oMathParaPr>
                      <m:jc m:val="centerGroup"/>
                    </m:oMathParaPr>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𝑛𝑒𝑤</m:t>
                          </m:r>
                        </m:sup>
                      </m:sSup>
                      <m:r>
                        <a:rPr lang="en-US" altLang="zh-TW" sz="1765" i="1">
                          <a:solidFill>
                            <a:prstClr val="black"/>
                          </a:solidFill>
                          <a:latin typeface="Cambria Math" panose="02040503050406030204" pitchFamily="18" charset="0"/>
                        </a:rPr>
                        <m:t>=</m:t>
                      </m:r>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𝑜𝑙𝑑</m:t>
                          </m:r>
                        </m:sup>
                      </m:sSup>
                      <m:r>
                        <a:rPr lang="en-US" altLang="zh-TW" sz="1765" i="1">
                          <a:solidFill>
                            <a:prstClr val="black"/>
                          </a:solidFill>
                          <a:latin typeface="Cambria Math" panose="02040503050406030204" pitchFamily="18" charset="0"/>
                        </a:rPr>
                        <m:t>−</m:t>
                      </m:r>
                      <m:r>
                        <a:rPr lang="zh-TW" altLang="en-US" sz="1765" i="1">
                          <a:solidFill>
                            <a:prstClr val="black"/>
                          </a:solidFill>
                          <a:latin typeface="Cambria Math" panose="02040503050406030204" pitchFamily="18" charset="0"/>
                        </a:rPr>
                        <m:t>𝛼𝛻</m:t>
                      </m:r>
                      <m:r>
                        <a:rPr lang="en-US" altLang="zh-TW" sz="1765" i="1">
                          <a:solidFill>
                            <a:prstClr val="black"/>
                          </a:solidFill>
                          <a:latin typeface="Cambria Math" panose="02040503050406030204" pitchFamily="18" charset="0"/>
                          <a:ea typeface="Cambria Math" panose="02040503050406030204" pitchFamily="18" charset="0"/>
                        </a:rPr>
                        <m:t>ℒ</m:t>
                      </m:r>
                      <m:d>
                        <m:dPr>
                          <m:ctrlPr>
                            <a:rPr lang="en-US" altLang="zh-TW" sz="1765" i="1">
                              <a:solidFill>
                                <a:prstClr val="black"/>
                              </a:solidFill>
                              <a:latin typeface="Cambria Math" panose="02040503050406030204" pitchFamily="18" charset="0"/>
                            </a:rPr>
                          </m:ctrlPr>
                        </m:dPr>
                        <m:e>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𝑜𝑙𝑑</m:t>
                              </m:r>
                            </m:sup>
                          </m:sSup>
                        </m:e>
                      </m:d>
                    </m:oMath>
                  </m:oMathPara>
                </a14:m>
                <a:endParaRPr lang="zh-TW" altLang="en-US" sz="1765" dirty="0">
                  <a:solidFill>
                    <a:prstClr val="black"/>
                  </a:solidFill>
                  <a:latin typeface="Calibri"/>
                  <a:ea typeface="新細明體" panose="02020500000000000000" pitchFamily="18" charset="-120"/>
                </a:endParaRPr>
              </a:p>
            </p:txBody>
          </p:sp>
        </mc:Choice>
        <mc:Fallback xmlns="">
          <p:sp>
            <p:nvSpPr>
              <p:cNvPr id="31" name="文字方塊 29"/>
              <p:cNvSpPr txBox="1">
                <a:spLocks noRot="1" noChangeAspect="1" noMove="1" noResize="1" noEditPoints="1" noAdjustHandles="1" noChangeArrowheads="1" noChangeShapeType="1" noTextEdit="1"/>
              </p:cNvSpPr>
              <p:nvPr/>
            </p:nvSpPr>
            <p:spPr>
              <a:xfrm>
                <a:off x="7628028" y="4311848"/>
                <a:ext cx="2673969" cy="942117"/>
              </a:xfrm>
              <a:prstGeom prst="rect">
                <a:avLst/>
              </a:prstGeom>
              <a:blipFill>
                <a:blip r:embed="rId11"/>
                <a:stretch>
                  <a:fillRect l="-1415" t="-2667"/>
                </a:stretch>
              </a:blipFill>
            </p:spPr>
            <p:txBody>
              <a:bodyPr/>
              <a:lstStyle/>
              <a:p>
                <a:r>
                  <a:rPr lang="en-US">
                    <a:noFill/>
                  </a:rPr>
                  <a:t> </a:t>
                </a:r>
              </a:p>
            </p:txBody>
          </p:sp>
        </mc:Fallback>
      </mc:AlternateContent>
      <p:sp>
        <p:nvSpPr>
          <p:cNvPr id="32" name="文字方塊 44"/>
          <p:cNvSpPr txBox="1"/>
          <p:nvPr/>
        </p:nvSpPr>
        <p:spPr>
          <a:xfrm>
            <a:off x="7745257" y="5391968"/>
            <a:ext cx="2417078" cy="363946"/>
          </a:xfrm>
          <a:prstGeom prst="rect">
            <a:avLst/>
          </a:prstGeom>
          <a:noFill/>
        </p:spPr>
        <p:txBody>
          <a:bodyPr wrap="square" rtlCol="0">
            <a:spAutoFit/>
          </a:bodyPr>
          <a:lstStyle/>
          <a:p>
            <a:pPr defTabSz="899010"/>
            <a:r>
              <a:rPr lang="en-US" altLang="zh-TW" sz="1765" dirty="0">
                <a:solidFill>
                  <a:prstClr val="black"/>
                </a:solidFill>
                <a:latin typeface="Calibri"/>
                <a:ea typeface="新細明體" panose="02020500000000000000" pitchFamily="18" charset="-120"/>
              </a:rPr>
              <a:t>4. Go to step 2, repeat</a:t>
            </a:r>
            <a:endParaRPr lang="zh-TW" altLang="en-US" sz="1765" dirty="0">
              <a:solidFill>
                <a:prstClr val="black"/>
              </a:solidFill>
              <a:latin typeface="Calibri"/>
              <a:ea typeface="新細明體" panose="02020500000000000000" pitchFamily="18" charset="-120"/>
            </a:endParaRPr>
          </a:p>
        </p:txBody>
      </p:sp>
      <p:sp>
        <p:nvSpPr>
          <p:cNvPr id="36" name="Rectangle 35"/>
          <p:cNvSpPr/>
          <p:nvPr/>
        </p:nvSpPr>
        <p:spPr>
          <a:xfrm>
            <a:off x="7603881" y="3365464"/>
            <a:ext cx="2755417" cy="2446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Tree>
    <p:extLst>
      <p:ext uri="{BB962C8B-B14F-4D97-AF65-F5344CB8AC3E}">
        <p14:creationId xmlns:p14="http://schemas.microsoft.com/office/powerpoint/2010/main" val="15108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0" grpId="0" animBg="1"/>
      <p:bldP spid="42" grpId="0" animBg="1"/>
      <p:bldP spid="43"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71" y="404666"/>
            <a:ext cx="8875059" cy="926976"/>
          </a:xfrm>
        </p:spPr>
        <p:txBody>
          <a:bodyPr/>
          <a:lstStyle/>
          <a:p>
            <a:r>
              <a:rPr lang="en-US" dirty="0"/>
              <a:t>Gradient Descent Algorithm</a:t>
            </a:r>
          </a:p>
        </p:txBody>
      </p:sp>
      <p:sp>
        <p:nvSpPr>
          <p:cNvPr id="3" name="Content Placeholder 2"/>
          <p:cNvSpPr>
            <a:spLocks noGrp="1"/>
          </p:cNvSpPr>
          <p:nvPr>
            <p:ph idx="1"/>
          </p:nvPr>
        </p:nvSpPr>
        <p:spPr>
          <a:xfrm>
            <a:off x="1902594" y="1844827"/>
            <a:ext cx="8456704" cy="4736177"/>
          </a:xfrm>
        </p:spPr>
        <p:txBody>
          <a:bodyPr/>
          <a:lstStyle/>
          <a:p>
            <a:r>
              <a:rPr lang="en-US" dirty="0"/>
              <a:t>Gradient descent algorithm stops when a </a:t>
            </a:r>
            <a:r>
              <a:rPr lang="en-US" dirty="0">
                <a:solidFill>
                  <a:srgbClr val="FF0000"/>
                </a:solidFill>
              </a:rPr>
              <a:t>local minimum </a:t>
            </a:r>
            <a:r>
              <a:rPr lang="en-US" dirty="0"/>
              <a:t>of the loss surface is reached</a:t>
            </a:r>
          </a:p>
          <a:p>
            <a:pPr lvl="1"/>
            <a:r>
              <a:rPr lang="en-US" dirty="0"/>
              <a:t>GD does not guarantee reaching a </a:t>
            </a:r>
            <a:r>
              <a:rPr lang="en-US" dirty="0">
                <a:solidFill>
                  <a:srgbClr val="FF0000"/>
                </a:solidFill>
              </a:rPr>
              <a:t>global minimum</a:t>
            </a:r>
          </a:p>
          <a:p>
            <a:pPr lvl="1"/>
            <a:r>
              <a:rPr lang="en-US" dirty="0"/>
              <a:t>However, empirical evidence suggests that GD works well for NNs</a:t>
            </a:r>
          </a:p>
          <a:p>
            <a:endParaRPr lang="en-US" dirty="0"/>
          </a:p>
        </p:txBody>
      </p:sp>
      <p:sp>
        <p:nvSpPr>
          <p:cNvPr id="7" name="Content Placeholder 6">
            <a:extLst>
              <a:ext uri="{FF2B5EF4-FFF2-40B4-BE49-F238E27FC236}">
                <a16:creationId xmlns:a16="http://schemas.microsoft.com/office/drawing/2014/main" id="{2DE6E5ED-CBB5-41BC-AE21-653F1AA3B923}"/>
              </a:ext>
            </a:extLst>
          </p:cNvPr>
          <p:cNvSpPr>
            <a:spLocks noGrp="1"/>
          </p:cNvSpPr>
          <p:nvPr>
            <p:ph idx="10"/>
          </p:nvPr>
        </p:nvSpPr>
        <p:spPr>
          <a:xfrm>
            <a:off x="1902594" y="1332297"/>
            <a:ext cx="5464136" cy="309082"/>
          </a:xfrm>
        </p:spPr>
        <p:txBody>
          <a:bodyPr/>
          <a:lstStyle/>
          <a:p>
            <a:r>
              <a:rPr lang="en-US" dirty="0"/>
              <a:t>Training Neural Networks</a:t>
            </a:r>
          </a:p>
          <a:p>
            <a:endParaRPr lang="en-US" dirty="0"/>
          </a:p>
        </p:txBody>
      </p:sp>
      <p:grpSp>
        <p:nvGrpSpPr>
          <p:cNvPr id="8" name="Group 7"/>
          <p:cNvGrpSpPr/>
          <p:nvPr/>
        </p:nvGrpSpPr>
        <p:grpSpPr>
          <a:xfrm>
            <a:off x="1809692" y="3429000"/>
            <a:ext cx="4286308" cy="2727440"/>
            <a:chOff x="1684483" y="3814192"/>
            <a:chExt cx="6873109" cy="388577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60848" y="3814192"/>
              <a:ext cx="6696744" cy="375860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84483" y="4060750"/>
                  <a:ext cx="862135" cy="519608"/>
                </a:xfrm>
                <a:prstGeom prst="rect">
                  <a:avLst/>
                </a:prstGeom>
                <a:solidFill>
                  <a:schemeClr val="bg1"/>
                </a:solidFill>
              </p:spPr>
              <p:txBody>
                <a:bodyPr wrap="square" rtlCol="0">
                  <a:spAutoFit/>
                </a:bodyPr>
                <a:lstStyle/>
                <a:p>
                  <a:pPr defTabSz="899010"/>
                  <a14:m>
                    <m:oMath xmlns:m="http://schemas.openxmlformats.org/officeDocument/2006/math">
                      <m:r>
                        <a:rPr lang="en-US" altLang="zh-TW" sz="1770" i="1">
                          <a:solidFill>
                            <a:prstClr val="black"/>
                          </a:solidFill>
                          <a:latin typeface="Cambria Math" panose="02040503050406030204" pitchFamily="18" charset="0"/>
                          <a:ea typeface="Cambria Math" panose="02040503050406030204" pitchFamily="18" charset="0"/>
                        </a:rPr>
                        <m:t>ℒ</m:t>
                      </m:r>
                      <m:d>
                        <m:dPr>
                          <m:ctrlPr>
                            <a:rPr lang="en-US" altLang="zh-TW" sz="1770" i="1">
                              <a:solidFill>
                                <a:prstClr val="black"/>
                              </a:solidFill>
                              <a:latin typeface="Cambria Math" panose="02040503050406030204" pitchFamily="18" charset="0"/>
                            </a:rPr>
                          </m:ctrlPr>
                        </m:dPr>
                        <m:e>
                          <m:r>
                            <a:rPr lang="zh-TW" altLang="en-US" sz="1770" i="1">
                              <a:solidFill>
                                <a:prstClr val="black"/>
                              </a:solidFill>
                              <a:latin typeface="Cambria Math" panose="02040503050406030204" pitchFamily="18" charset="0"/>
                            </a:rPr>
                            <m:t>𝜃</m:t>
                          </m:r>
                        </m:e>
                      </m:d>
                    </m:oMath>
                  </a14:m>
                  <a:r>
                    <a:rPr lang="en-US" sz="1770" dirty="0">
                      <a:solidFill>
                        <a:prstClr val="black"/>
                      </a:solidFill>
                      <a:latin typeface="Calibri"/>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684483" y="4060750"/>
                  <a:ext cx="862135" cy="519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11702" y="7180354"/>
                  <a:ext cx="289655" cy="519608"/>
                </a:xfrm>
                <a:prstGeom prst="rect">
                  <a:avLst/>
                </a:prstGeom>
                <a:solidFill>
                  <a:schemeClr val="bg1"/>
                </a:solidFill>
              </p:spPr>
              <p:txBody>
                <a:bodyPr wrap="square" rtlCol="0">
                  <a:spAutoFit/>
                </a:bodyPr>
                <a:lstStyle/>
                <a:p>
                  <a:pPr defTabSz="899010"/>
                  <a14:m>
                    <m:oMathPara xmlns:m="http://schemas.openxmlformats.org/officeDocument/2006/math">
                      <m:oMathParaPr>
                        <m:jc m:val="centerGroup"/>
                      </m:oMathParaPr>
                      <m:oMath xmlns:m="http://schemas.openxmlformats.org/officeDocument/2006/math">
                        <m:r>
                          <a:rPr lang="zh-TW" altLang="en-US" sz="1770" i="1">
                            <a:solidFill>
                              <a:prstClr val="black"/>
                            </a:solidFill>
                            <a:latin typeface="Cambria Math" panose="02040503050406030204" pitchFamily="18" charset="0"/>
                          </a:rPr>
                          <m:t>𝜃</m:t>
                        </m:r>
                      </m:oMath>
                    </m:oMathPara>
                  </a14:m>
                  <a:endParaRPr lang="en-US" sz="1770" dirty="0">
                    <a:solidFill>
                      <a:prstClr val="black"/>
                    </a:solidFill>
                    <a:latin typeface="Calibr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911702" y="7180354"/>
                  <a:ext cx="289655" cy="519608"/>
                </a:xfrm>
                <a:prstGeom prst="rect">
                  <a:avLst/>
                </a:prstGeom>
                <a:blipFill>
                  <a:blip r:embed="rId5"/>
                  <a:stretch>
                    <a:fillRect r="-60000"/>
                  </a:stretch>
                </a:blipFill>
              </p:spPr>
              <p:txBody>
                <a:bodyPr/>
                <a:lstStyle/>
                <a:p>
                  <a:r>
                    <a:rPr lang="en-US">
                      <a:noFill/>
                    </a:rPr>
                    <a:t> </a:t>
                  </a:r>
                </a:p>
              </p:txBody>
            </p:sp>
          </mc:Fallback>
        </mc:AlternateContent>
      </p:grpSp>
      <p:pic>
        <p:nvPicPr>
          <p:cNvPr id="9" name="Picture 8"/>
          <p:cNvPicPr>
            <a:picLocks noChangeAspect="1"/>
          </p:cNvPicPr>
          <p:nvPr/>
        </p:nvPicPr>
        <p:blipFill>
          <a:blip r:embed="rId6"/>
          <a:stretch>
            <a:fillRect/>
          </a:stretch>
        </p:blipFill>
        <p:spPr>
          <a:xfrm>
            <a:off x="6325355" y="3047781"/>
            <a:ext cx="4091126" cy="3025413"/>
          </a:xfrm>
          <a:prstGeom prst="rect">
            <a:avLst/>
          </a:prstGeom>
        </p:spPr>
      </p:pic>
      <p:sp>
        <p:nvSpPr>
          <p:cNvPr id="10" name="TextBox 9"/>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7"/>
              </a:rPr>
              <a:t>https://blog.paperspace.com/intro-to-optimization-in-deep-learning-gradient-descent/</a:t>
            </a:r>
            <a:endParaRPr lang="en-US" sz="882" dirty="0">
              <a:solidFill>
                <a:prstClr val="black"/>
              </a:solidFill>
              <a:latin typeface="Calibri"/>
            </a:endParaRPr>
          </a:p>
        </p:txBody>
      </p:sp>
    </p:spTree>
    <p:extLst>
      <p:ext uri="{BB962C8B-B14F-4D97-AF65-F5344CB8AC3E}">
        <p14:creationId xmlns:p14="http://schemas.microsoft.com/office/powerpoint/2010/main" val="3250376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most tasks, the </a:t>
                </a:r>
                <a:r>
                  <a:rPr lang="en-US" dirty="0">
                    <a:solidFill>
                      <a:srgbClr val="FF0000"/>
                    </a:solidFill>
                  </a:rPr>
                  <a:t>loss surface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oMath>
                </a14:m>
                <a:r>
                  <a:rPr lang="en-US" dirty="0"/>
                  <a:t> is highly complex (and non-convex)</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11" name="Content Placeholder 10">
            <a:extLst>
              <a:ext uri="{FF2B5EF4-FFF2-40B4-BE49-F238E27FC236}">
                <a16:creationId xmlns:a16="http://schemas.microsoft.com/office/drawing/2014/main" id="{A3ABDB2A-40C5-4383-9047-1053D60051CA}"/>
              </a:ext>
            </a:extLst>
          </p:cNvPr>
          <p:cNvSpPr>
            <a:spLocks noGrp="1"/>
          </p:cNvSpPr>
          <p:nvPr>
            <p:ph idx="10"/>
          </p:nvPr>
        </p:nvSpPr>
        <p:spPr/>
        <p:txBody>
          <a:bodyPr/>
          <a:lstStyle/>
          <a:p>
            <a:r>
              <a:rPr lang="en-US" dirty="0"/>
              <a:t>Training Neural Networks</a:t>
            </a:r>
          </a:p>
          <a:p>
            <a:endParaRPr lang="en-US" dirty="0"/>
          </a:p>
        </p:txBody>
      </p:sp>
      <p:grpSp>
        <p:nvGrpSpPr>
          <p:cNvPr id="4" name="群組 3"/>
          <p:cNvGrpSpPr>
            <a:grpSpLocks noChangeAspect="1"/>
          </p:cNvGrpSpPr>
          <p:nvPr/>
        </p:nvGrpSpPr>
        <p:grpSpPr>
          <a:xfrm>
            <a:off x="6350146" y="2348880"/>
            <a:ext cx="4025649" cy="3319918"/>
            <a:chOff x="2297793" y="1985961"/>
            <a:chExt cx="5260923" cy="4338638"/>
          </a:xfrm>
        </p:grpSpPr>
        <p:pic>
          <p:nvPicPr>
            <p:cNvPr id="5" name="圖片 4"/>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805890" y="2318092"/>
                  <a:ext cx="352527"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r>
                          <a:rPr lang="en-US" altLang="zh-TW" sz="2471" i="1">
                            <a:solidFill>
                              <a:prstClr val="black"/>
                            </a:solidFill>
                            <a:latin typeface="Cambria Math" panose="02040503050406030204" pitchFamily="18" charset="0"/>
                            <a:ea typeface="Cambria Math" panose="02040503050406030204" pitchFamily="18" charset="0"/>
                          </a:rPr>
                          <m:t>ℒ</m:t>
                        </m:r>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2"/>
                  <a:ext cx="352527" cy="496907"/>
                </a:xfrm>
                <a:prstGeom prst="rect">
                  <a:avLst/>
                </a:prstGeom>
                <a:blipFill>
                  <a:blip r:embed="rId5"/>
                  <a:stretch>
                    <a:fillRect l="-27273" r="-22727"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30"/>
                  <a:ext cx="569976"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471" i="1">
                                <a:solidFill>
                                  <a:prstClr val="black"/>
                                </a:solidFill>
                                <a:latin typeface="Cambria Math" panose="02040503050406030204" pitchFamily="18" charset="0"/>
                              </a:rPr>
                            </m:ctrlPr>
                          </m:sSubPr>
                          <m:e>
                            <m:r>
                              <a:rPr lang="en-US" altLang="zh-TW" sz="2471" i="1">
                                <a:solidFill>
                                  <a:prstClr val="black"/>
                                </a:solidFill>
                                <a:latin typeface="Cambria Math" panose="02040503050406030204" pitchFamily="18" charset="0"/>
                              </a:rPr>
                              <m:t>𝑤</m:t>
                            </m:r>
                          </m:e>
                          <m:sub>
                            <m:r>
                              <a:rPr lang="en-US" altLang="zh-TW" sz="2471" i="1">
                                <a:solidFill>
                                  <a:prstClr val="black"/>
                                </a:solidFill>
                                <a:latin typeface="Cambria Math" panose="02040503050406030204" pitchFamily="18" charset="0"/>
                              </a:rPr>
                              <m:t>1</m:t>
                            </m:r>
                          </m:sub>
                        </m:sSub>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30"/>
                  <a:ext cx="569976" cy="496907"/>
                </a:xfrm>
                <a:prstGeom prst="rect">
                  <a:avLst/>
                </a:prstGeom>
                <a:blipFill>
                  <a:blip r:embed="rId6"/>
                  <a:stretch>
                    <a:fillRect l="-8333" r="-555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79530" cy="496907"/>
                </a:xfrm>
                <a:prstGeom prst="rect">
                  <a:avLst/>
                </a:prstGeom>
                <a:noFill/>
              </p:spPr>
              <p:txBody>
                <a:bodyPr wrap="none" lIns="0" tIns="0" rIns="0" bIns="0" rtlCol="0">
                  <a:spAutoFit/>
                </a:bodyPr>
                <a:lstStyle/>
                <a:p>
                  <a:pPr defTabSz="899010"/>
                  <a14:m>
                    <m:oMathPara xmlns:m="http://schemas.openxmlformats.org/officeDocument/2006/math">
                      <m:oMathParaPr>
                        <m:jc m:val="centerGroup"/>
                      </m:oMathParaPr>
                      <m:oMath xmlns:m="http://schemas.openxmlformats.org/officeDocument/2006/math">
                        <m:sSub>
                          <m:sSubPr>
                            <m:ctrlPr>
                              <a:rPr lang="en-US" altLang="zh-TW" sz="2471" i="1">
                                <a:solidFill>
                                  <a:prstClr val="black"/>
                                </a:solidFill>
                                <a:latin typeface="Cambria Math" panose="02040503050406030204" pitchFamily="18" charset="0"/>
                              </a:rPr>
                            </m:ctrlPr>
                          </m:sSubPr>
                          <m:e>
                            <m:r>
                              <a:rPr lang="en-US" altLang="zh-TW" sz="2471" i="1">
                                <a:solidFill>
                                  <a:prstClr val="black"/>
                                </a:solidFill>
                                <a:latin typeface="Cambria Math" panose="02040503050406030204" pitchFamily="18" charset="0"/>
                              </a:rPr>
                              <m:t>𝑤</m:t>
                            </m:r>
                          </m:e>
                          <m:sub>
                            <m:r>
                              <a:rPr lang="en-US" altLang="zh-TW" sz="2471" i="1">
                                <a:solidFill>
                                  <a:prstClr val="black"/>
                                </a:solidFill>
                                <a:latin typeface="Cambria Math" panose="02040503050406030204" pitchFamily="18" charset="0"/>
                              </a:rPr>
                              <m:t>2</m:t>
                            </m:r>
                          </m:sub>
                        </m:sSub>
                      </m:oMath>
                    </m:oMathPara>
                  </a14:m>
                  <a:endParaRPr lang="zh-TW" altLang="en-US" sz="2471" dirty="0">
                    <a:solidFill>
                      <a:prstClr val="black"/>
                    </a:solidFill>
                    <a:latin typeface="Calibri"/>
                    <a:ea typeface="新細明體" panose="02020500000000000000" pitchFamily="18"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79530" cy="496907"/>
                </a:xfrm>
                <a:prstGeom prst="rect">
                  <a:avLst/>
                </a:prstGeom>
                <a:blipFill>
                  <a:blip r:embed="rId7"/>
                  <a:stretch>
                    <a:fillRect l="-8333" r="-5556" b="-12903"/>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EA266884-562C-4133-A035-68A38AE7DE9A}"/>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C9E6AAF-7305-45A7-85ED-9709782B0228}"/>
                  </a:ext>
                </a:extLst>
              </p:cNvPr>
              <p:cNvSpPr txBox="1">
                <a:spLocks/>
              </p:cNvSpPr>
              <p:nvPr/>
            </p:nvSpPr>
            <p:spPr>
              <a:xfrm>
                <a:off x="1902594" y="2183091"/>
                <a:ext cx="4193406" cy="3850904"/>
              </a:xfrm>
              <a:prstGeom prst="rect">
                <a:avLst/>
              </a:prstGeom>
            </p:spPr>
            <p:txBody>
              <a:bodyPr vert="horz" lIns="80682" tIns="40341" rIns="80682" bIns="40341"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4947" indent="-254947" defTabSz="806799">
                  <a:buClr>
                    <a:srgbClr val="1F497D"/>
                  </a:buClr>
                </a:pPr>
                <a:r>
                  <a:rPr lang="en-US" sz="1765" dirty="0">
                    <a:solidFill>
                      <a:prstClr val="black"/>
                    </a:solidFill>
                  </a:rPr>
                  <a:t>Random initialization in NNs results in different initial parameters </a:t>
                </a:r>
                <a14:m>
                  <m:oMath xmlns:m="http://schemas.openxmlformats.org/officeDocument/2006/math">
                    <m:sSup>
                      <m:sSupPr>
                        <m:ctrlPr>
                          <a:rPr lang="en-US" altLang="zh-TW" sz="1765" i="1">
                            <a:solidFill>
                              <a:prstClr val="black"/>
                            </a:solidFill>
                            <a:latin typeface="Cambria Math" panose="02040503050406030204" pitchFamily="18" charset="0"/>
                          </a:rPr>
                        </m:ctrlPr>
                      </m:sSupPr>
                      <m:e>
                        <m:r>
                          <a:rPr lang="zh-TW" altLang="en-US" sz="1765" i="1">
                            <a:solidFill>
                              <a:prstClr val="black"/>
                            </a:solidFill>
                            <a:latin typeface="Cambria Math" panose="02040503050406030204" pitchFamily="18" charset="0"/>
                          </a:rPr>
                          <m:t>𝜃</m:t>
                        </m:r>
                      </m:e>
                      <m:sup>
                        <m:r>
                          <a:rPr lang="en-US" altLang="zh-TW" sz="1765" i="1">
                            <a:solidFill>
                              <a:prstClr val="black"/>
                            </a:solidFill>
                            <a:latin typeface="Cambria Math" panose="02040503050406030204" pitchFamily="18" charset="0"/>
                          </a:rPr>
                          <m:t>0</m:t>
                        </m:r>
                      </m:sup>
                    </m:sSup>
                  </m:oMath>
                </a14:m>
                <a:r>
                  <a:rPr lang="en-US" sz="1765" dirty="0">
                    <a:solidFill>
                      <a:prstClr val="black"/>
                    </a:solidFill>
                  </a:rPr>
                  <a:t> every time the NN is trained</a:t>
                </a:r>
              </a:p>
              <a:p>
                <a:pPr marL="557522" lvl="1" indent="-200316" defTabSz="806799">
                  <a:buClr>
                    <a:srgbClr val="1F497D"/>
                  </a:buClr>
                </a:pPr>
                <a:r>
                  <a:rPr lang="en-US" sz="1588" dirty="0">
                    <a:solidFill>
                      <a:prstClr val="black"/>
                    </a:solidFill>
                  </a:rPr>
                  <a:t>Gradient descent may reach different minima at every run</a:t>
                </a:r>
              </a:p>
              <a:p>
                <a:pPr marL="557522" lvl="1" indent="-200316" defTabSz="806799">
                  <a:buClr>
                    <a:srgbClr val="1F497D"/>
                  </a:buClr>
                </a:pPr>
                <a:r>
                  <a:rPr lang="en-US" sz="1588" dirty="0">
                    <a:solidFill>
                      <a:prstClr val="black"/>
                    </a:solidFill>
                  </a:rPr>
                  <a:t>Therefore, NN will produce different predicted outputs </a:t>
                </a:r>
              </a:p>
              <a:p>
                <a:pPr marL="254947" indent="-254947" defTabSz="806799">
                  <a:buClr>
                    <a:srgbClr val="1F497D"/>
                  </a:buClr>
                </a:pPr>
                <a:r>
                  <a:rPr lang="en-US" sz="1765" dirty="0">
                    <a:solidFill>
                      <a:prstClr val="black"/>
                    </a:solidFill>
                  </a:rPr>
                  <a:t>In addition, currently we don’t have algorithms that guarantee reaching a </a:t>
                </a:r>
                <a:r>
                  <a:rPr lang="en-US" sz="1765" dirty="0">
                    <a:solidFill>
                      <a:srgbClr val="FF0000"/>
                    </a:solidFill>
                  </a:rPr>
                  <a:t>global minimum </a:t>
                </a:r>
                <a:r>
                  <a:rPr lang="en-US" sz="1765" dirty="0">
                    <a:solidFill>
                      <a:prstClr val="black"/>
                    </a:solidFill>
                  </a:rPr>
                  <a:t>for an arbitrary loss function</a:t>
                </a:r>
              </a:p>
              <a:p>
                <a:pPr marL="254947" indent="-254947" defTabSz="806799">
                  <a:buClr>
                    <a:srgbClr val="1F497D"/>
                  </a:buClr>
                </a:pPr>
                <a:endParaRPr lang="en-US" sz="1765" dirty="0">
                  <a:solidFill>
                    <a:prstClr val="black"/>
                  </a:solidFill>
                </a:endParaRPr>
              </a:p>
            </p:txBody>
          </p:sp>
        </mc:Choice>
        <mc:Fallback xmlns="">
          <p:sp>
            <p:nvSpPr>
              <p:cNvPr id="12" name="Content Placeholder 2">
                <a:extLst>
                  <a:ext uri="{FF2B5EF4-FFF2-40B4-BE49-F238E27FC236}">
                    <a16:creationId xmlns:a16="http://schemas.microsoft.com/office/drawing/2014/main" id="{4C9E6AAF-7305-45A7-85ED-9709782B0228}"/>
                  </a:ext>
                </a:extLst>
              </p:cNvPr>
              <p:cNvSpPr txBox="1">
                <a:spLocks noRot="1" noChangeAspect="1" noMove="1" noResize="1" noEditPoints="1" noAdjustHandles="1" noChangeArrowheads="1" noChangeShapeType="1" noTextEdit="1"/>
              </p:cNvSpPr>
              <p:nvPr/>
            </p:nvSpPr>
            <p:spPr>
              <a:xfrm>
                <a:off x="1902594" y="2183091"/>
                <a:ext cx="4193406" cy="3850904"/>
              </a:xfrm>
              <a:prstGeom prst="rect">
                <a:avLst/>
              </a:prstGeom>
              <a:blipFill>
                <a:blip r:embed="rId8"/>
                <a:stretch>
                  <a:fillRect l="-1205" t="-984"/>
                </a:stretch>
              </a:blipFill>
            </p:spPr>
            <p:txBody>
              <a:bodyPr/>
              <a:lstStyle/>
              <a:p>
                <a:r>
                  <a:rPr lang="en-US">
                    <a:noFill/>
                  </a:rPr>
                  <a:t> </a:t>
                </a:r>
              </a:p>
            </p:txBody>
          </p:sp>
        </mc:Fallback>
      </mc:AlternateContent>
    </p:spTree>
    <p:extLst>
      <p:ext uri="{BB962C8B-B14F-4D97-AF65-F5344CB8AC3E}">
        <p14:creationId xmlns:p14="http://schemas.microsoft.com/office/powerpoint/2010/main" val="1482681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Modern NNs employ the </a:t>
                </a:r>
                <a:r>
                  <a:rPr lang="en-US" b="1" i="1" dirty="0">
                    <a:solidFill>
                      <a:srgbClr val="0070C0"/>
                    </a:solidFill>
                  </a:rPr>
                  <a:t>backpropagation</a:t>
                </a:r>
                <a:r>
                  <a:rPr lang="en-US" dirty="0"/>
                  <a:t> method for calculating the gradients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𝜃</m:t>
                        </m:r>
                      </m:e>
                    </m:d>
                    <m:r>
                      <a:rPr lang="en-US" altLang="zh-TW" b="0" i="1" smtClean="0">
                        <a:latin typeface="Cambria Math" panose="02040503050406030204" pitchFamily="18" charset="0"/>
                        <a:ea typeface="Cambria Math" panose="02040503050406030204" pitchFamily="18" charset="0"/>
                      </a:rPr>
                      <m:t>=</m:t>
                    </m:r>
                    <m:f>
                      <m:fPr>
                        <m:type m:val="lin"/>
                        <m:ctrlPr>
                          <a:rPr lang="en-US" altLang="zh-TW" b="0" i="1" smtClean="0">
                            <a:latin typeface="Cambria Math" panose="02040503050406030204" pitchFamily="18" charset="0"/>
                            <a:ea typeface="Cambria Math" panose="02040503050406030204" pitchFamily="18" charset="0"/>
                          </a:rPr>
                        </m:ctrlPr>
                      </m:fPr>
                      <m:num>
                        <m:r>
                          <a:rPr lang="zh-TW" altLang="en-US"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num>
                      <m:den>
                        <m:r>
                          <a:rPr lang="zh-TW" altLang="en-US"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zh-TW" altLang="en-US" b="0" i="1" smtClean="0">
                                <a:latin typeface="Cambria Math" panose="02040503050406030204" pitchFamily="18" charset="0"/>
                                <a:ea typeface="Cambria Math" panose="02040503050406030204" pitchFamily="18" charset="0"/>
                              </a:rPr>
                              <m:t>𝜃</m:t>
                            </m:r>
                          </m:e>
                          <m:sub>
                            <m:r>
                              <a:rPr lang="en-US" altLang="zh-TW" b="0" i="1" smtClean="0">
                                <a:latin typeface="Cambria Math" panose="02040503050406030204" pitchFamily="18" charset="0"/>
                                <a:ea typeface="Cambria Math" panose="02040503050406030204" pitchFamily="18" charset="0"/>
                              </a:rPr>
                              <m:t>𝑖</m:t>
                            </m:r>
                          </m:sub>
                        </m:sSub>
                      </m:den>
                    </m:f>
                  </m:oMath>
                </a14:m>
                <a:endParaRPr lang="en-US" dirty="0"/>
              </a:p>
              <a:p>
                <a:pPr lvl="1"/>
                <a:r>
                  <a:rPr lang="en-US" dirty="0"/>
                  <a:t>Backpropagation is short for “backward propagation”</a:t>
                </a:r>
              </a:p>
              <a:p>
                <a:r>
                  <a:rPr lang="en-US" dirty="0"/>
                  <a:t>For training NNs, </a:t>
                </a:r>
                <a:r>
                  <a:rPr lang="en-US" dirty="0">
                    <a:solidFill>
                      <a:srgbClr val="FF0000"/>
                    </a:solidFill>
                  </a:rPr>
                  <a:t>forward propagation </a:t>
                </a:r>
                <a:r>
                  <a:rPr lang="en-US" dirty="0"/>
                  <a:t>(forward pass) refers to passing the inputs </a:t>
                </a:r>
                <a14:m>
                  <m:oMath xmlns:m="http://schemas.openxmlformats.org/officeDocument/2006/math">
                    <m:r>
                      <a:rPr lang="en-US" i="1">
                        <a:latin typeface="Cambria Math" panose="02040503050406030204" pitchFamily="18" charset="0"/>
                      </a:rPr>
                      <m:t>𝑥</m:t>
                    </m:r>
                  </m:oMath>
                </a14:m>
                <a:r>
                  <a:rPr lang="en-US" dirty="0"/>
                  <a:t> through the hidden layers to obtain the model outputs (predictions)</a:t>
                </a:r>
                <a:r>
                  <a:rPr lang="en-US" i="1" dirty="0"/>
                  <a:t> </a:t>
                </a:r>
                <a14:m>
                  <m:oMath xmlns:m="http://schemas.openxmlformats.org/officeDocument/2006/math">
                    <m:r>
                      <a:rPr lang="en-US" i="1">
                        <a:latin typeface="Cambria Math" panose="02040503050406030204" pitchFamily="18" charset="0"/>
                      </a:rPr>
                      <m:t>𝑦</m:t>
                    </m:r>
                  </m:oMath>
                </a14:m>
                <a:endParaRPr lang="en-US" i="1" dirty="0">
                  <a:latin typeface="Cambria Math" panose="02040503050406030204" pitchFamily="18" charset="0"/>
                </a:endParaRPr>
              </a:p>
              <a:p>
                <a:pPr lvl="1"/>
                <a:r>
                  <a:rPr lang="en-US" dirty="0"/>
                  <a:t>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𝑦</m:t>
                            </m:r>
                          </m:e>
                        </m:acc>
                      </m:e>
                    </m:d>
                  </m:oMath>
                </a14:m>
                <a:r>
                  <a:rPr lang="en-US" dirty="0"/>
                  <a:t> function is then calculated </a:t>
                </a:r>
              </a:p>
              <a:p>
                <a:pPr lvl="1"/>
                <a:r>
                  <a:rPr lang="en-US" dirty="0">
                    <a:solidFill>
                      <a:srgbClr val="FF0000"/>
                    </a:solidFill>
                  </a:rPr>
                  <a:t>Backpropagation</a:t>
                </a:r>
                <a:r>
                  <a:rPr lang="en-US" dirty="0"/>
                  <a:t> traverses the network in reverse order, from the outputs </a:t>
                </a:r>
                <a14:m>
                  <m:oMath xmlns:m="http://schemas.openxmlformats.org/officeDocument/2006/math">
                    <m:r>
                      <a:rPr lang="en-US" i="1">
                        <a:latin typeface="Cambria Math" panose="02040503050406030204" pitchFamily="18" charset="0"/>
                      </a:rPr>
                      <m:t>𝑦</m:t>
                    </m:r>
                  </m:oMath>
                </a14:m>
                <a:r>
                  <a:rPr lang="en-US" i="1" dirty="0">
                    <a:latin typeface="Cambria Math" panose="02040503050406030204" pitchFamily="18" charset="0"/>
                  </a:rPr>
                  <a:t> </a:t>
                </a:r>
                <a:r>
                  <a:rPr lang="en-US" dirty="0"/>
                  <a:t>backward toward the inputs </a:t>
                </a:r>
                <a14:m>
                  <m:oMath xmlns:m="http://schemas.openxmlformats.org/officeDocument/2006/math">
                    <m:r>
                      <a:rPr lang="en-US" i="1" smtClean="0">
                        <a:latin typeface="Cambria Math" panose="02040503050406030204" pitchFamily="18" charset="0"/>
                      </a:rPr>
                      <m:t>𝑥</m:t>
                    </m:r>
                  </m:oMath>
                </a14:m>
                <a:r>
                  <a:rPr lang="en-US" dirty="0"/>
                  <a:t> to calculate the gradients of the loss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ea typeface="Cambria Math" panose="02040503050406030204" pitchFamily="18" charset="0"/>
                          </a:rPr>
                        </m:ctrlPr>
                      </m:dPr>
                      <m:e>
                        <m:r>
                          <a:rPr lang="zh-TW" altLang="en-US" i="1" smtClean="0">
                            <a:latin typeface="Cambria Math" panose="02040503050406030204" pitchFamily="18" charset="0"/>
                            <a:ea typeface="Cambria Math" panose="02040503050406030204" pitchFamily="18" charset="0"/>
                          </a:rPr>
                          <m:t>𝜃</m:t>
                        </m:r>
                      </m:e>
                    </m:d>
                  </m:oMath>
                </a14:m>
                <a:endParaRPr lang="en-US" dirty="0"/>
              </a:p>
              <a:p>
                <a:pPr lvl="1"/>
                <a:r>
                  <a:rPr lang="en-US" dirty="0"/>
                  <a:t>The chain rule is used for calculating the partial derivatives of the loss function with respect to the parameters</a:t>
                </a:r>
                <a14:m>
                  <m:oMath xmlns:m="http://schemas.openxmlformats.org/officeDocument/2006/math">
                    <m:r>
                      <a:rPr lang="en-US" altLang="zh-TW" b="0" i="0" smtClean="0">
                        <a:latin typeface="Cambria Math" panose="02040503050406030204" pitchFamily="18" charset="0"/>
                        <a:ea typeface="Cambria Math" panose="02040503050406030204" pitchFamily="18" charset="0"/>
                      </a:rPr>
                      <m:t> </m:t>
                    </m:r>
                    <m:r>
                      <a:rPr lang="zh-TW" altLang="en-US" i="1">
                        <a:latin typeface="Cambria Math" panose="02040503050406030204" pitchFamily="18" charset="0"/>
                        <a:ea typeface="Cambria Math" panose="02040503050406030204" pitchFamily="18" charset="0"/>
                      </a:rPr>
                      <m:t>𝜃</m:t>
                    </m:r>
                  </m:oMath>
                </a14:m>
                <a:r>
                  <a:rPr lang="en-US" dirty="0"/>
                  <a:t> in the different layers in the network</a:t>
                </a:r>
              </a:p>
              <a:p>
                <a:r>
                  <a:rPr lang="en-US" dirty="0"/>
                  <a:t>Each update of the model parameters </a:t>
                </a:r>
                <a14:m>
                  <m:oMath xmlns:m="http://schemas.openxmlformats.org/officeDocument/2006/math">
                    <m:r>
                      <a:rPr lang="zh-TW" altLang="en-US" i="1">
                        <a:latin typeface="Cambria Math" panose="02040503050406030204" pitchFamily="18" charset="0"/>
                        <a:ea typeface="Cambria Math" panose="02040503050406030204" pitchFamily="18" charset="0"/>
                      </a:rPr>
                      <m:t>𝜃</m:t>
                    </m:r>
                  </m:oMath>
                </a14:m>
                <a:r>
                  <a:rPr lang="en-US" dirty="0"/>
                  <a:t> during training takes one forward and one backward pass (e.g., of a batch of inputs)</a:t>
                </a:r>
              </a:p>
              <a:p>
                <a:r>
                  <a:rPr lang="en-US" dirty="0"/>
                  <a:t>Automatic calculation of the gradients (</a:t>
                </a:r>
                <a:r>
                  <a:rPr lang="en-US" dirty="0">
                    <a:solidFill>
                      <a:srgbClr val="FF0000"/>
                    </a:solidFill>
                  </a:rPr>
                  <a:t>automatic differentiation</a:t>
                </a:r>
                <a:r>
                  <a:rPr lang="en-US" dirty="0"/>
                  <a:t>) is available in all current deep learning libraries</a:t>
                </a:r>
              </a:p>
              <a:p>
                <a:pPr lvl="1"/>
                <a:r>
                  <a:rPr lang="en-US" dirty="0"/>
                  <a:t>It significantly simplifies the implementation of deep learning algorithms, since it obviates deriving the partial derivatives of the loss function by hand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3065" r="-318"/>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29BE43E-B959-4EEB-88BF-B2434C35DBE6}"/>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127552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a:t>
            </a:r>
          </a:p>
        </p:txBody>
      </p:sp>
      <p:sp>
        <p:nvSpPr>
          <p:cNvPr id="3" name="Content Placeholder 2"/>
          <p:cNvSpPr>
            <a:spLocks noGrp="1"/>
          </p:cNvSpPr>
          <p:nvPr>
            <p:ph idx="1"/>
          </p:nvPr>
        </p:nvSpPr>
        <p:spPr/>
        <p:txBody>
          <a:bodyPr/>
          <a:lstStyle/>
          <a:p>
            <a:r>
              <a:rPr lang="en-US" b="1" i="1" dirty="0">
                <a:solidFill>
                  <a:srgbClr val="0070C0"/>
                </a:solidFill>
              </a:rPr>
              <a:t>Unsupervised learning </a:t>
            </a:r>
            <a:r>
              <a:rPr lang="en-US" dirty="0"/>
              <a:t>categories and techniques</a:t>
            </a:r>
          </a:p>
          <a:p>
            <a:pPr lvl="1"/>
            <a:r>
              <a:rPr lang="en-US" b="1" dirty="0"/>
              <a:t>Clustering</a:t>
            </a:r>
          </a:p>
          <a:p>
            <a:pPr lvl="2"/>
            <a:r>
              <a:rPr lang="en-US" i="1" dirty="0"/>
              <a:t>k</a:t>
            </a:r>
            <a:r>
              <a:rPr lang="en-US" dirty="0"/>
              <a:t>-means clustering	</a:t>
            </a:r>
          </a:p>
          <a:p>
            <a:pPr lvl="2"/>
            <a:endParaRPr lang="en-US" dirty="0"/>
          </a:p>
          <a:p>
            <a:pPr lvl="1"/>
            <a:r>
              <a:rPr lang="en-US" b="1" dirty="0"/>
              <a:t>Density estimation </a:t>
            </a:r>
            <a:r>
              <a:rPr lang="en-US" dirty="0"/>
              <a:t>	</a:t>
            </a:r>
          </a:p>
          <a:p>
            <a:pPr lvl="2"/>
            <a:r>
              <a:rPr lang="en-US" dirty="0"/>
              <a:t>Gaussian mixture model (GMM) </a:t>
            </a:r>
          </a:p>
          <a:p>
            <a:pPr marL="654179" lvl="2" indent="0">
              <a:buNone/>
            </a:pPr>
            <a:r>
              <a:rPr lang="en-US" dirty="0"/>
              <a:t>	</a:t>
            </a:r>
          </a:p>
          <a:p>
            <a:pPr lvl="1"/>
            <a:r>
              <a:rPr lang="en-US" b="1" dirty="0"/>
              <a:t>Dimensionality reduction </a:t>
            </a:r>
            <a:r>
              <a:rPr lang="en-US" dirty="0"/>
              <a:t>	</a:t>
            </a:r>
          </a:p>
          <a:p>
            <a:pPr lvl="2"/>
            <a:r>
              <a:rPr lang="en-US" dirty="0"/>
              <a:t>Principal component analysis (PCA) 	</a:t>
            </a:r>
          </a:p>
          <a:p>
            <a:pPr marL="654179" lvl="2" indent="0">
              <a:buNone/>
            </a:pPr>
            <a:r>
              <a:rPr lang="en-US" dirty="0"/>
              <a:t>	</a:t>
            </a:r>
          </a:p>
          <a:p>
            <a:endParaRPr lang="en-US" dirty="0"/>
          </a:p>
        </p:txBody>
      </p:sp>
      <p:sp>
        <p:nvSpPr>
          <p:cNvPr id="5" name="Content Placeholder 4">
            <a:extLst>
              <a:ext uri="{FF2B5EF4-FFF2-40B4-BE49-F238E27FC236}">
                <a16:creationId xmlns:a16="http://schemas.microsoft.com/office/drawing/2014/main" id="{10349C40-CEA7-4A4B-8ED1-E1DEEBFF51F8}"/>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Y-Fan Chang – An Overview of Machine Learning</a:t>
            </a:r>
          </a:p>
        </p:txBody>
      </p:sp>
    </p:spTree>
    <p:extLst>
      <p:ext uri="{BB962C8B-B14F-4D97-AF65-F5344CB8AC3E}">
        <p14:creationId xmlns:p14="http://schemas.microsoft.com/office/powerpoint/2010/main" val="909165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is wasteful to compute the loss over the </a:t>
                </a:r>
                <a:r>
                  <a:rPr lang="en-US" dirty="0">
                    <a:solidFill>
                      <a:srgbClr val="FF0000"/>
                    </a:solidFill>
                  </a:rPr>
                  <a:t>entire training dataset </a:t>
                </a:r>
                <a:r>
                  <a:rPr lang="en-US" dirty="0"/>
                  <a:t>to perform a single parameter update for large datasets</a:t>
                </a:r>
              </a:p>
              <a:p>
                <a:pPr lvl="1"/>
                <a:r>
                  <a:rPr lang="en-US" dirty="0"/>
                  <a:t>E.g., ImageNet has 14M images</a:t>
                </a:r>
              </a:p>
              <a:p>
                <a:pPr lvl="1"/>
                <a:r>
                  <a:rPr lang="en-US" dirty="0"/>
                  <a:t>Therefore, GD (a.k.a. vanilla GD) is almost always replaced with mini-batch GD</a:t>
                </a:r>
              </a:p>
              <a:p>
                <a:r>
                  <a:rPr lang="en-US" b="1" i="1" dirty="0">
                    <a:solidFill>
                      <a:srgbClr val="0070C0"/>
                    </a:solidFill>
                  </a:rPr>
                  <a:t>Mini-batch gradient descent</a:t>
                </a:r>
              </a:p>
              <a:p>
                <a:pPr lvl="1"/>
                <a:r>
                  <a:rPr lang="en-US" altLang="zh-TW" dirty="0"/>
                  <a:t>Approach:</a:t>
                </a:r>
              </a:p>
              <a:p>
                <a:pPr lvl="2"/>
                <a:r>
                  <a:rPr lang="en-US" altLang="zh-TW" dirty="0"/>
                  <a:t>Compute 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r>
                  <a:rPr lang="en-US" altLang="zh-TW" dirty="0"/>
                  <a:t>on a mini-batch of images, update the parameters </a:t>
                </a:r>
                <a14:m>
                  <m:oMath xmlns:m="http://schemas.openxmlformats.org/officeDocument/2006/math">
                    <m:r>
                      <a:rPr lang="zh-TW" altLang="en-US" i="1">
                        <a:latin typeface="Cambria Math" panose="02040503050406030204" pitchFamily="18" charset="0"/>
                      </a:rPr>
                      <m:t>𝜃</m:t>
                    </m:r>
                  </m:oMath>
                </a14:m>
                <a:r>
                  <a:rPr lang="en-US" altLang="zh-TW" dirty="0"/>
                  <a:t>, and repeat until all images are used</a:t>
                </a:r>
              </a:p>
              <a:p>
                <a:pPr lvl="2"/>
                <a:r>
                  <a:rPr lang="en-US" altLang="zh-TW" dirty="0"/>
                  <a:t>At the next epoch, shuffle the training data, and repeat the above process</a:t>
                </a:r>
              </a:p>
              <a:p>
                <a:pPr lvl="1"/>
                <a:r>
                  <a:rPr lang="en-US" altLang="zh-TW" dirty="0"/>
                  <a:t>Mini-batch GD results in much faster training</a:t>
                </a:r>
              </a:p>
              <a:p>
                <a:pPr lvl="1"/>
                <a:r>
                  <a:rPr lang="en-US" altLang="zh-TW" dirty="0"/>
                  <a:t>Typical mini-batch size: 32 to 256 images</a:t>
                </a:r>
              </a:p>
              <a:p>
                <a:pPr lvl="1"/>
                <a:r>
                  <a:rPr lang="en-US" altLang="zh-TW" dirty="0"/>
                  <a:t>It works because the gradient from a mini-batch is a good approximation of the gradient from the entire training set</a:t>
                </a:r>
              </a:p>
              <a:p>
                <a:endParaRPr lang="zh-TW" altLang="en-US" baseline="30000" dirty="0"/>
              </a:p>
              <a:p>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22C4E5F-0A65-4EF7-A19D-7E6C930D91A9}"/>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93819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b="1" i="1" dirty="0">
                <a:solidFill>
                  <a:srgbClr val="0070C0"/>
                </a:solidFill>
              </a:rPr>
              <a:t>Stochastic gradient descent</a:t>
            </a:r>
          </a:p>
          <a:p>
            <a:pPr lvl="1"/>
            <a:r>
              <a:rPr lang="en-US" dirty="0"/>
              <a:t>SGD uses mini-batches that consist of a </a:t>
            </a:r>
            <a:r>
              <a:rPr lang="en-US" dirty="0">
                <a:solidFill>
                  <a:srgbClr val="FF0000"/>
                </a:solidFill>
              </a:rPr>
              <a:t>single input example</a:t>
            </a:r>
          </a:p>
          <a:p>
            <a:pPr lvl="2"/>
            <a:r>
              <a:rPr lang="en-US" dirty="0"/>
              <a:t>E.g., one image mini-batch</a:t>
            </a:r>
          </a:p>
          <a:p>
            <a:pPr lvl="1"/>
            <a:r>
              <a:rPr lang="en-US" dirty="0"/>
              <a:t>Although this method is very fast, it may cause significant fluctuations in the loss function</a:t>
            </a:r>
          </a:p>
          <a:p>
            <a:pPr lvl="2"/>
            <a:r>
              <a:rPr lang="en-US" dirty="0"/>
              <a:t>Therefore, it is less commonly used, and mini-batch GD is preferred</a:t>
            </a:r>
          </a:p>
          <a:p>
            <a:pPr lvl="1"/>
            <a:r>
              <a:rPr lang="en-US" dirty="0"/>
              <a:t>In most DL libraries, SGD typically means a mini-batch GD (with an option to add momentum)</a:t>
            </a:r>
          </a:p>
          <a:p>
            <a:endParaRPr lang="en-US" dirty="0"/>
          </a:p>
        </p:txBody>
      </p:sp>
      <p:sp>
        <p:nvSpPr>
          <p:cNvPr id="4" name="Content Placeholder 3">
            <a:extLst>
              <a:ext uri="{FF2B5EF4-FFF2-40B4-BE49-F238E27FC236}">
                <a16:creationId xmlns:a16="http://schemas.microsoft.com/office/drawing/2014/main" id="{1F52DDC5-0A11-4EA7-8BA3-199C5CCEAC3C}"/>
              </a:ext>
            </a:extLst>
          </p:cNvPr>
          <p:cNvSpPr>
            <a:spLocks noGrp="1"/>
          </p:cNvSpPr>
          <p:nvPr>
            <p:ph idx="10"/>
          </p:nvPr>
        </p:nvSpPr>
        <p:spPr/>
        <p:txBody>
          <a:bodyPr/>
          <a:lstStyle/>
          <a:p>
            <a:r>
              <a:rPr lang="en-US" dirty="0"/>
              <a:t>Training Neural Networks</a:t>
            </a:r>
          </a:p>
          <a:p>
            <a:endParaRPr lang="en-US" dirty="0"/>
          </a:p>
        </p:txBody>
      </p:sp>
      <p:pic>
        <p:nvPicPr>
          <p:cNvPr id="41986" name="Picture 2" descr="https://upload.wikimedia.org/wikipedia/commons/f/f3/Stog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56" y="4162344"/>
            <a:ext cx="2828074" cy="222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09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Gradient Descent</a:t>
            </a:r>
          </a:p>
        </p:txBody>
      </p:sp>
      <p:sp>
        <p:nvSpPr>
          <p:cNvPr id="3" name="Content Placeholder 2"/>
          <p:cNvSpPr>
            <a:spLocks noGrp="1"/>
          </p:cNvSpPr>
          <p:nvPr>
            <p:ph idx="1"/>
          </p:nvPr>
        </p:nvSpPr>
        <p:spPr/>
        <p:txBody>
          <a:bodyPr/>
          <a:lstStyle/>
          <a:p>
            <a:r>
              <a:rPr lang="en-US" dirty="0"/>
              <a:t>Besides the local minima problem, the GD algorithm can be very slow at </a:t>
            </a:r>
            <a:r>
              <a:rPr lang="en-US" dirty="0">
                <a:solidFill>
                  <a:srgbClr val="FF0000"/>
                </a:solidFill>
              </a:rPr>
              <a:t>plateaus</a:t>
            </a:r>
            <a:r>
              <a:rPr lang="en-US" dirty="0"/>
              <a:t>, and it can get stuck at </a:t>
            </a:r>
            <a:r>
              <a:rPr lang="en-US" dirty="0">
                <a:solidFill>
                  <a:srgbClr val="FF0000"/>
                </a:solidFill>
              </a:rPr>
              <a:t>saddle points</a:t>
            </a:r>
          </a:p>
        </p:txBody>
      </p:sp>
      <p:sp>
        <p:nvSpPr>
          <p:cNvPr id="15" name="Content Placeholder 14">
            <a:extLst>
              <a:ext uri="{FF2B5EF4-FFF2-40B4-BE49-F238E27FC236}">
                <a16:creationId xmlns:a16="http://schemas.microsoft.com/office/drawing/2014/main" id="{89168802-99B1-40EE-9CF4-948F7B8B4AA1}"/>
              </a:ext>
            </a:extLst>
          </p:cNvPr>
          <p:cNvSpPr>
            <a:spLocks noGrp="1"/>
          </p:cNvSpPr>
          <p:nvPr>
            <p:ph idx="10"/>
          </p:nvPr>
        </p:nvSpPr>
        <p:spPr/>
        <p:txBody>
          <a:bodyPr/>
          <a:lstStyle/>
          <a:p>
            <a:r>
              <a:rPr lang="en-US" dirty="0"/>
              <a:t>Training Neural Networks</a:t>
            </a:r>
          </a:p>
          <a:p>
            <a:endParaRPr lang="en-US" dirty="0"/>
          </a:p>
        </p:txBody>
      </p:sp>
      <p:cxnSp>
        <p:nvCxnSpPr>
          <p:cNvPr id="4" name="直線接點 42"/>
          <p:cNvCxnSpPr/>
          <p:nvPr/>
        </p:nvCxnSpPr>
        <p:spPr>
          <a:xfrm>
            <a:off x="7812170" y="5545321"/>
            <a:ext cx="0" cy="64155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橢圓 23"/>
          <p:cNvSpPr/>
          <p:nvPr/>
        </p:nvSpPr>
        <p:spPr>
          <a:xfrm>
            <a:off x="7520079" y="5266036"/>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6" name="直線接點 41"/>
          <p:cNvCxnSpPr/>
          <p:nvPr/>
        </p:nvCxnSpPr>
        <p:spPr>
          <a:xfrm>
            <a:off x="6104595" y="4641952"/>
            <a:ext cx="0" cy="155524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4573829" y="4631627"/>
            <a:ext cx="0" cy="155524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接點 6"/>
          <p:cNvCxnSpPr/>
          <p:nvPr/>
        </p:nvCxnSpPr>
        <p:spPr>
          <a:xfrm>
            <a:off x="3245424" y="3673198"/>
            <a:ext cx="0" cy="254122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a:off x="3340770" y="6186874"/>
            <a:ext cx="59733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手繪多邊形 5"/>
          <p:cNvSpPr/>
          <p:nvPr/>
        </p:nvSpPr>
        <p:spPr>
          <a:xfrm>
            <a:off x="2626490" y="2742359"/>
            <a:ext cx="6983419" cy="371317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1" name="橢圓 8"/>
          <p:cNvSpPr/>
          <p:nvPr/>
        </p:nvSpPr>
        <p:spPr>
          <a:xfrm>
            <a:off x="5825311" y="4562630"/>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2" name="直線單箭頭接點 4"/>
          <p:cNvCxnSpPr/>
          <p:nvPr/>
        </p:nvCxnSpPr>
        <p:spPr>
          <a:xfrm>
            <a:off x="2459166" y="6311914"/>
            <a:ext cx="74364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flipV="1">
            <a:off x="2828194" y="2646936"/>
            <a:ext cx="0" cy="38495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9"/>
              <p:cNvSpPr txBox="1"/>
              <p:nvPr/>
            </p:nvSpPr>
            <p:spPr>
              <a:xfrm>
                <a:off x="2819732" y="2467131"/>
                <a:ext cx="1378833"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cost</a:t>
                </a:r>
                <a:r>
                  <a:rPr lang="en-US" altLang="zh-TW" sz="2118" dirty="0">
                    <a:solidFill>
                      <a:prstClr val="black"/>
                    </a:solidFill>
                    <a:latin typeface="Calibri"/>
                    <a:ea typeface="Cambria Math" panose="02040503050406030204" pitchFamily="18" charset="0"/>
                  </a:rPr>
                  <a:t> </a:t>
                </a:r>
                <a14:m>
                  <m:oMath xmlns:m="http://schemas.openxmlformats.org/officeDocument/2006/math">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a14:m>
                <a:endParaRPr lang="zh-TW" altLang="en-US" sz="2118" dirty="0">
                  <a:solidFill>
                    <a:prstClr val="black"/>
                  </a:solidFill>
                  <a:latin typeface="Calibri"/>
                  <a:ea typeface="新細明體" panose="02020500000000000000" pitchFamily="18" charset="-120"/>
                </a:endParaRPr>
              </a:p>
            </p:txBody>
          </p:sp>
        </mc:Choice>
        <mc:Fallback xmlns="">
          <p:sp>
            <p:nvSpPr>
              <p:cNvPr id="14" name="文字方塊 9"/>
              <p:cNvSpPr txBox="1">
                <a:spLocks noRot="1" noChangeAspect="1" noMove="1" noResize="1" noEditPoints="1" noAdjustHandles="1" noChangeArrowheads="1" noChangeShapeType="1" noTextEdit="1"/>
              </p:cNvSpPr>
              <p:nvPr/>
            </p:nvSpPr>
            <p:spPr>
              <a:xfrm>
                <a:off x="2819732" y="2467131"/>
                <a:ext cx="1378833" cy="418256"/>
              </a:xfrm>
              <a:prstGeom prst="rect">
                <a:avLst/>
              </a:prstGeom>
              <a:blipFill>
                <a:blip r:embed="rId3"/>
                <a:stretch>
                  <a:fillRect t="-8824" b="-26471"/>
                </a:stretch>
              </a:blipFill>
            </p:spPr>
            <p:txBody>
              <a:bodyPr/>
              <a:lstStyle/>
              <a:p>
                <a:r>
                  <a:rPr lang="en-US">
                    <a:noFill/>
                  </a:rPr>
                  <a:t> </a:t>
                </a:r>
              </a:p>
            </p:txBody>
          </p:sp>
        </mc:Fallback>
      </mc:AlternateContent>
      <p:sp>
        <p:nvSpPr>
          <p:cNvPr id="16" name="文字方塊 10"/>
          <p:cNvSpPr txBox="1"/>
          <p:nvPr/>
        </p:nvSpPr>
        <p:spPr>
          <a:xfrm>
            <a:off x="3895400" y="3038902"/>
            <a:ext cx="2820394" cy="4182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Very slow at the plateau</a:t>
            </a:r>
            <a:endParaRPr lang="zh-TW" altLang="en-US" sz="2118" dirty="0">
              <a:solidFill>
                <a:prstClr val="white"/>
              </a:solidFill>
              <a:latin typeface="Calibri"/>
              <a:ea typeface="新細明體" panose="02020500000000000000" pitchFamily="18" charset="-120"/>
            </a:endParaRPr>
          </a:p>
        </p:txBody>
      </p:sp>
      <p:sp>
        <p:nvSpPr>
          <p:cNvPr id="17" name="文字方塊 21"/>
          <p:cNvSpPr txBox="1"/>
          <p:nvPr/>
        </p:nvSpPr>
        <p:spPr>
          <a:xfrm>
            <a:off x="6532500" y="4199196"/>
            <a:ext cx="2943676" cy="41825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defTabSz="899010"/>
            <a:r>
              <a:rPr lang="en-US" altLang="zh-TW" sz="2118" dirty="0">
                <a:solidFill>
                  <a:prstClr val="white"/>
                </a:solidFill>
                <a:latin typeface="Calibri"/>
                <a:ea typeface="新細明體" panose="02020500000000000000" pitchFamily="18" charset="-120"/>
              </a:rPr>
              <a:t>Stuck at a local minimum</a:t>
            </a:r>
            <a:endParaRPr lang="zh-TW" altLang="en-US" sz="2118" dirty="0">
              <a:solidFill>
                <a:prstClr val="white"/>
              </a:solidFill>
              <a:latin typeface="Calibri"/>
              <a:ea typeface="新細明體" panose="02020500000000000000" pitchFamily="18" charset="-120"/>
            </a:endParaRPr>
          </a:p>
        </p:txBody>
      </p:sp>
      <p:sp>
        <p:nvSpPr>
          <p:cNvPr id="18" name="橢圓 20"/>
          <p:cNvSpPr/>
          <p:nvPr/>
        </p:nvSpPr>
        <p:spPr>
          <a:xfrm>
            <a:off x="2987074" y="3393912"/>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19" name="文字方塊 27"/>
              <p:cNvSpPr txBox="1"/>
              <p:nvPr/>
            </p:nvSpPr>
            <p:spPr>
              <a:xfrm>
                <a:off x="7996849" y="5811713"/>
                <a:ext cx="1479327" cy="4110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19" name="文字方塊 27"/>
              <p:cNvSpPr txBox="1">
                <a:spLocks noRot="1" noChangeAspect="1" noMove="1" noResize="1" noEditPoints="1" noAdjustHandles="1" noChangeArrowheads="1" noChangeShapeType="1" noTextEdit="1"/>
              </p:cNvSpPr>
              <p:nvPr/>
            </p:nvSpPr>
            <p:spPr>
              <a:xfrm>
                <a:off x="7996849" y="5811713"/>
                <a:ext cx="1479327" cy="411075"/>
              </a:xfrm>
              <a:prstGeom prst="rect">
                <a:avLst/>
              </a:prstGeom>
              <a:blipFill>
                <a:blip r:embed="rId4"/>
                <a:stretch>
                  <a:fillRect/>
                </a:stretch>
              </a:blipFill>
            </p:spPr>
            <p:txBody>
              <a:bodyPr/>
              <a:lstStyle/>
              <a:p>
                <a:r>
                  <a:rPr lang="en-US">
                    <a:noFill/>
                  </a:rPr>
                  <a:t> </a:t>
                </a:r>
              </a:p>
            </p:txBody>
          </p:sp>
        </mc:Fallback>
      </mc:AlternateContent>
      <p:sp>
        <p:nvSpPr>
          <p:cNvPr id="20" name="橢圓 29"/>
          <p:cNvSpPr/>
          <p:nvPr/>
        </p:nvSpPr>
        <p:spPr>
          <a:xfrm>
            <a:off x="4294544" y="4452162"/>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1" name="文字方塊 32"/>
          <p:cNvSpPr txBox="1"/>
          <p:nvPr/>
        </p:nvSpPr>
        <p:spPr>
          <a:xfrm>
            <a:off x="5524172" y="3580102"/>
            <a:ext cx="2820394" cy="41825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118" dirty="0">
                <a:solidFill>
                  <a:prstClr val="white"/>
                </a:solidFill>
                <a:latin typeface="Calibri"/>
                <a:ea typeface="新細明體" panose="02020500000000000000" pitchFamily="18" charset="-120"/>
              </a:rPr>
              <a:t>Stuck at a saddle point</a:t>
            </a:r>
            <a:endParaRPr lang="zh-TW" altLang="en-US" sz="2118" dirty="0">
              <a:solidFill>
                <a:prstClr val="white"/>
              </a:solidFill>
              <a:latin typeface="Calibri"/>
              <a:ea typeface="新細明體" panose="02020500000000000000" pitchFamily="18" charset="-120"/>
            </a:endParaRPr>
          </a:p>
        </p:txBody>
      </p:sp>
      <p:cxnSp>
        <p:nvCxnSpPr>
          <p:cNvPr id="22" name="直線單箭頭接點 33"/>
          <p:cNvCxnSpPr>
            <a:cxnSpLocks/>
            <a:stCxn id="5" idx="0"/>
          </p:cNvCxnSpPr>
          <p:nvPr/>
        </p:nvCxnSpPr>
        <p:spPr>
          <a:xfrm flipV="1">
            <a:off x="7799364" y="4606547"/>
            <a:ext cx="12806" cy="65948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p:cNvCxnSpPr>
            <a:cxnSpLocks/>
            <a:stCxn id="11" idx="0"/>
          </p:cNvCxnSpPr>
          <p:nvPr/>
        </p:nvCxnSpPr>
        <p:spPr>
          <a:xfrm flipH="1" flipV="1">
            <a:off x="6104595" y="3987454"/>
            <a:ext cx="1" cy="57517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p:cNvCxnSpPr>
            <a:stCxn id="20" idx="0"/>
          </p:cNvCxnSpPr>
          <p:nvPr/>
        </p:nvCxnSpPr>
        <p:spPr>
          <a:xfrm flipV="1">
            <a:off x="4573829" y="3446253"/>
            <a:ext cx="20845" cy="100590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p:cNvSpPr txBox="1"/>
              <p:nvPr/>
            </p:nvSpPr>
            <p:spPr>
              <a:xfrm>
                <a:off x="5441113" y="5477414"/>
                <a:ext cx="1396616" cy="72981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25" name="文字方塊 25"/>
              <p:cNvSpPr txBox="1">
                <a:spLocks noRot="1" noChangeAspect="1" noMove="1" noResize="1" noEditPoints="1" noAdjustHandles="1" noChangeArrowheads="1" noChangeShapeType="1" noTextEdit="1"/>
              </p:cNvSpPr>
              <p:nvPr/>
            </p:nvSpPr>
            <p:spPr>
              <a:xfrm>
                <a:off x="5441113" y="5477414"/>
                <a:ext cx="1396616"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8"/>
              <p:cNvSpPr txBox="1"/>
              <p:nvPr/>
            </p:nvSpPr>
            <p:spPr>
              <a:xfrm>
                <a:off x="3730810" y="5490689"/>
                <a:ext cx="1480706" cy="4110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899010"/>
                <a14:m>
                  <m:oMathPara xmlns:m="http://schemas.openxmlformats.org/officeDocument/2006/math">
                    <m:oMathParaPr>
                      <m:jc m:val="center"/>
                    </m:oMathParaPr>
                    <m:oMath xmlns:m="http://schemas.openxmlformats.org/officeDocument/2006/math">
                      <m:r>
                        <a:rPr lang="zh-TW" altLang="en-US" sz="2118" i="1">
                          <a:solidFill>
                            <a:prstClr val="black"/>
                          </a:solidFill>
                          <a:latin typeface="Cambria Math" panose="02040503050406030204" pitchFamily="18" charset="0"/>
                        </a:rPr>
                        <m:t>𝛻</m:t>
                      </m:r>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r>
                        <a:rPr lang="en-US" altLang="zh-TW" sz="2118" i="1">
                          <a:solidFill>
                            <a:prstClr val="black"/>
                          </a:solidFill>
                          <a:latin typeface="Cambria Math" panose="02040503050406030204" pitchFamily="18" charset="0"/>
                          <a:ea typeface="Cambria Math" panose="02040503050406030204" pitchFamily="18" charset="0"/>
                        </a:rPr>
                        <m:t>≈0</m:t>
                      </m:r>
                    </m:oMath>
                  </m:oMathPara>
                </a14:m>
                <a:endParaRPr lang="zh-TW" altLang="en-US" sz="2118" baseline="-25000" dirty="0">
                  <a:solidFill>
                    <a:prstClr val="black"/>
                  </a:solidFill>
                  <a:latin typeface="Calibri"/>
                  <a:ea typeface="新細明體" panose="02020500000000000000" pitchFamily="18" charset="-120"/>
                </a:endParaRPr>
              </a:p>
            </p:txBody>
          </p:sp>
        </mc:Choice>
        <mc:Fallback xmlns="">
          <p:sp>
            <p:nvSpPr>
              <p:cNvPr id="26" name="文字方塊 28"/>
              <p:cNvSpPr txBox="1">
                <a:spLocks noRot="1" noChangeAspect="1" noMove="1" noResize="1" noEditPoints="1" noAdjustHandles="1" noChangeArrowheads="1" noChangeShapeType="1" noTextEdit="1"/>
              </p:cNvSpPr>
              <p:nvPr/>
            </p:nvSpPr>
            <p:spPr>
              <a:xfrm>
                <a:off x="3730810" y="5490689"/>
                <a:ext cx="1480706" cy="411075"/>
              </a:xfrm>
              <a:prstGeom prst="rect">
                <a:avLst/>
              </a:prstGeom>
              <a:blipFill>
                <a:blip r:embed="rId6"/>
                <a:stretch>
                  <a:fillRect/>
                </a:stretch>
              </a:blipFill>
            </p:spPr>
            <p:txBody>
              <a:bodyPr/>
              <a:lstStyle/>
              <a:p>
                <a:r>
                  <a:rPr lang="en-US">
                    <a:noFill/>
                  </a:rPr>
                  <a:t> </a:t>
                </a:r>
              </a:p>
            </p:txBody>
          </p:sp>
        </mc:Fallback>
      </mc:AlternateContent>
      <p:sp>
        <p:nvSpPr>
          <p:cNvPr id="27" name="橢圓 34"/>
          <p:cNvSpPr/>
          <p:nvPr/>
        </p:nvSpPr>
        <p:spPr>
          <a:xfrm>
            <a:off x="3150079" y="621656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8" name="橢圓 37"/>
          <p:cNvSpPr/>
          <p:nvPr/>
        </p:nvSpPr>
        <p:spPr>
          <a:xfrm>
            <a:off x="4484133" y="621154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9" name="橢圓 38"/>
          <p:cNvSpPr/>
          <p:nvPr/>
        </p:nvSpPr>
        <p:spPr>
          <a:xfrm>
            <a:off x="6009250" y="618996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0" name="橢圓 39"/>
          <p:cNvSpPr/>
          <p:nvPr/>
        </p:nvSpPr>
        <p:spPr>
          <a:xfrm>
            <a:off x="7722114" y="6197200"/>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mc:AlternateContent xmlns:mc="http://schemas.openxmlformats.org/markup-compatibility/2006" xmlns:a14="http://schemas.microsoft.com/office/drawing/2010/main">
        <mc:Choice Requires="a14">
          <p:sp>
            <p:nvSpPr>
              <p:cNvPr id="48" name="文字方塊 9"/>
              <p:cNvSpPr txBox="1"/>
              <p:nvPr/>
            </p:nvSpPr>
            <p:spPr>
              <a:xfrm>
                <a:off x="9716901" y="6262009"/>
                <a:ext cx="647703" cy="418256"/>
              </a:xfrm>
              <a:prstGeom prst="rect">
                <a:avLst/>
              </a:prstGeom>
              <a:noFill/>
            </p:spPr>
            <p:txBody>
              <a:bodyPr wrap="square" rtlCol="0">
                <a:spAutoFit/>
              </a:bodyPr>
              <a:lstStyle/>
              <a:p>
                <a:pPr algn="ct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𝜃</m:t>
                      </m:r>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8" name="文字方塊 9"/>
              <p:cNvSpPr txBox="1">
                <a:spLocks noRot="1" noChangeAspect="1" noMove="1" noResize="1" noEditPoints="1" noAdjustHandles="1" noChangeArrowheads="1" noChangeShapeType="1" noTextEdit="1"/>
              </p:cNvSpPr>
              <p:nvPr/>
            </p:nvSpPr>
            <p:spPr>
              <a:xfrm>
                <a:off x="9716901" y="6262009"/>
                <a:ext cx="647703" cy="418256"/>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D5BBF96-4177-4B33-87AA-7E1D9FF9FF64}"/>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461937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p:sp>
        <p:nvSpPr>
          <p:cNvPr id="3" name="Content Placeholder 2"/>
          <p:cNvSpPr>
            <a:spLocks noGrp="1"/>
          </p:cNvSpPr>
          <p:nvPr>
            <p:ph idx="1"/>
          </p:nvPr>
        </p:nvSpPr>
        <p:spPr/>
        <p:txBody>
          <a:bodyPr/>
          <a:lstStyle/>
          <a:p>
            <a:r>
              <a:rPr lang="en-US" b="1" i="1" dirty="0">
                <a:solidFill>
                  <a:srgbClr val="0070C0"/>
                </a:solidFill>
              </a:rPr>
              <a:t>Gradient descent with momentum </a:t>
            </a:r>
            <a:r>
              <a:rPr lang="en-US" dirty="0"/>
              <a:t>uses the momentum of the gradient for parameter optimization</a:t>
            </a:r>
          </a:p>
        </p:txBody>
      </p:sp>
      <p:sp>
        <p:nvSpPr>
          <p:cNvPr id="4" name="Content Placeholder 3">
            <a:extLst>
              <a:ext uri="{FF2B5EF4-FFF2-40B4-BE49-F238E27FC236}">
                <a16:creationId xmlns:a16="http://schemas.microsoft.com/office/drawing/2014/main" id="{15183D21-DF92-4EB5-95F3-4997ED486F78}"/>
              </a:ext>
            </a:extLst>
          </p:cNvPr>
          <p:cNvSpPr>
            <a:spLocks noGrp="1"/>
          </p:cNvSpPr>
          <p:nvPr>
            <p:ph idx="10"/>
          </p:nvPr>
        </p:nvSpPr>
        <p:spPr/>
        <p:txBody>
          <a:bodyPr/>
          <a:lstStyle/>
          <a:p>
            <a:r>
              <a:rPr lang="en-US" dirty="0"/>
              <a:t>Training Neural Networks</a:t>
            </a:r>
          </a:p>
          <a:p>
            <a:endParaRPr lang="en-US" dirty="0"/>
          </a:p>
        </p:txBody>
      </p:sp>
      <p:cxnSp>
        <p:nvCxnSpPr>
          <p:cNvPr id="5" name="直線接點 51"/>
          <p:cNvCxnSpPr/>
          <p:nvPr/>
        </p:nvCxnSpPr>
        <p:spPr>
          <a:xfrm>
            <a:off x="8500196" y="4831915"/>
            <a:ext cx="0" cy="116507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8"/>
          <p:cNvCxnSpPr/>
          <p:nvPr/>
        </p:nvCxnSpPr>
        <p:spPr>
          <a:xfrm>
            <a:off x="5061124" y="4831915"/>
            <a:ext cx="0" cy="117561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6911894" y="5473601"/>
            <a:ext cx="0" cy="53392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3"/>
          <p:cNvSpPr/>
          <p:nvPr/>
        </p:nvSpPr>
        <p:spPr>
          <a:xfrm>
            <a:off x="3129239" y="2895059"/>
            <a:ext cx="6842485" cy="371317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9" name="直線單箭頭接點 6"/>
          <p:cNvCxnSpPr/>
          <p:nvPr/>
        </p:nvCxnSpPr>
        <p:spPr>
          <a:xfrm>
            <a:off x="2868057" y="6020833"/>
            <a:ext cx="71036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p:cNvCxnSpPr/>
          <p:nvPr/>
        </p:nvCxnSpPr>
        <p:spPr>
          <a:xfrm flipV="1">
            <a:off x="2868056" y="2922851"/>
            <a:ext cx="0" cy="30979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4"/>
          <p:cNvSpPr/>
          <p:nvPr/>
        </p:nvSpPr>
        <p:spPr>
          <a:xfrm>
            <a:off x="6637204" y="5194316"/>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3" name="橢圓 17"/>
          <p:cNvSpPr/>
          <p:nvPr/>
        </p:nvSpPr>
        <p:spPr>
          <a:xfrm>
            <a:off x="3221939" y="2922851"/>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4" name="文字方塊 29"/>
          <p:cNvSpPr txBox="1"/>
          <p:nvPr/>
        </p:nvSpPr>
        <p:spPr>
          <a:xfrm>
            <a:off x="4576926" y="2734350"/>
            <a:ext cx="5610889" cy="418256"/>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Movement = Negative of Gradient + Momentum </a:t>
            </a:r>
            <a:endParaRPr lang="zh-TW" altLang="en-US" sz="2118" dirty="0">
              <a:solidFill>
                <a:prstClr val="black"/>
              </a:solidFill>
              <a:latin typeface="Calibri"/>
              <a:ea typeface="新細明體" panose="02020500000000000000" pitchFamily="18" charset="-120"/>
            </a:endParaRPr>
          </a:p>
        </p:txBody>
      </p:sp>
      <p:cxnSp>
        <p:nvCxnSpPr>
          <p:cNvPr id="15" name="直線單箭頭接點 33"/>
          <p:cNvCxnSpPr/>
          <p:nvPr/>
        </p:nvCxnSpPr>
        <p:spPr>
          <a:xfrm flipV="1">
            <a:off x="3599239" y="6165109"/>
            <a:ext cx="522094"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4"/>
          <p:cNvCxnSpPr/>
          <p:nvPr/>
        </p:nvCxnSpPr>
        <p:spPr>
          <a:xfrm>
            <a:off x="3599238" y="5882505"/>
            <a:ext cx="54617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54"/>
          <p:cNvSpPr/>
          <p:nvPr/>
        </p:nvSpPr>
        <p:spPr>
          <a:xfrm>
            <a:off x="8213171" y="4480598"/>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8" name="直線單箭頭接點 57"/>
          <p:cNvCxnSpPr/>
          <p:nvPr/>
        </p:nvCxnSpPr>
        <p:spPr>
          <a:xfrm flipH="1">
            <a:off x="8062623" y="5865736"/>
            <a:ext cx="40510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63"/>
          <p:cNvCxnSpPr/>
          <p:nvPr/>
        </p:nvCxnSpPr>
        <p:spPr>
          <a:xfrm>
            <a:off x="8561286" y="6149757"/>
            <a:ext cx="302389" cy="370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67"/>
          <p:cNvSpPr txBox="1"/>
          <p:nvPr/>
        </p:nvSpPr>
        <p:spPr>
          <a:xfrm>
            <a:off x="6159537" y="6161068"/>
            <a:ext cx="1690328" cy="418256"/>
          </a:xfrm>
          <a:prstGeom prst="rect">
            <a:avLst/>
          </a:prstGeom>
          <a:noFill/>
        </p:spPr>
        <p:txBody>
          <a:bodyPr wrap="square" rtlCol="0">
            <a:spAutoFit/>
          </a:bodyPr>
          <a:lstStyle/>
          <a:p>
            <a:pPr algn="ctr" defTabSz="899010"/>
            <a:r>
              <a:rPr lang="en-US" altLang="zh-TW" sz="2118" dirty="0">
                <a:solidFill>
                  <a:srgbClr val="FF0000"/>
                </a:solidFill>
                <a:latin typeface="Calibri"/>
                <a:ea typeface="新細明體" panose="02020500000000000000" pitchFamily="18" charset="-120"/>
              </a:rPr>
              <a:t>Gradient = 0</a:t>
            </a:r>
            <a:endParaRPr lang="zh-TW" altLang="en-US" sz="2118" dirty="0">
              <a:solidFill>
                <a:srgbClr val="FF0000"/>
              </a:solidFill>
              <a:latin typeface="Calibri"/>
              <a:ea typeface="新細明體" panose="02020500000000000000" pitchFamily="18" charset="-120"/>
            </a:endParaRPr>
          </a:p>
        </p:txBody>
      </p:sp>
      <p:sp>
        <p:nvSpPr>
          <p:cNvPr id="21" name="橢圓 36"/>
          <p:cNvSpPr/>
          <p:nvPr/>
        </p:nvSpPr>
        <p:spPr>
          <a:xfrm>
            <a:off x="4768871" y="4692139"/>
            <a:ext cx="558570" cy="55857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22" name="直線單箭頭接點 37"/>
          <p:cNvCxnSpPr/>
          <p:nvPr/>
        </p:nvCxnSpPr>
        <p:spPr>
          <a:xfrm>
            <a:off x="5181107" y="5868135"/>
            <a:ext cx="29985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p:cNvCxnSpPr/>
          <p:nvPr/>
        </p:nvCxnSpPr>
        <p:spPr>
          <a:xfrm flipV="1">
            <a:off x="5480957" y="5865736"/>
            <a:ext cx="748635" cy="13849"/>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39"/>
          <p:cNvCxnSpPr/>
          <p:nvPr/>
        </p:nvCxnSpPr>
        <p:spPr>
          <a:xfrm>
            <a:off x="7027412" y="6178264"/>
            <a:ext cx="685805"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42"/>
          <p:cNvCxnSpPr/>
          <p:nvPr/>
        </p:nvCxnSpPr>
        <p:spPr>
          <a:xfrm>
            <a:off x="3484319" y="3441268"/>
            <a:ext cx="0" cy="268128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橢圓 45"/>
          <p:cNvSpPr/>
          <p:nvPr/>
        </p:nvSpPr>
        <p:spPr>
          <a:xfrm>
            <a:off x="3408548" y="593009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7" name="橢圓 46"/>
          <p:cNvSpPr/>
          <p:nvPr/>
        </p:nvSpPr>
        <p:spPr>
          <a:xfrm>
            <a:off x="4965779" y="5929801"/>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8" name="橢圓 48"/>
          <p:cNvSpPr/>
          <p:nvPr/>
        </p:nvSpPr>
        <p:spPr>
          <a:xfrm>
            <a:off x="6836721" y="5945058"/>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9" name="橢圓 49"/>
          <p:cNvSpPr/>
          <p:nvPr/>
        </p:nvSpPr>
        <p:spPr>
          <a:xfrm>
            <a:off x="8413092" y="5913625"/>
            <a:ext cx="190691" cy="1906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grpSp>
        <p:nvGrpSpPr>
          <p:cNvPr id="30" name="群組 77"/>
          <p:cNvGrpSpPr/>
          <p:nvPr/>
        </p:nvGrpSpPr>
        <p:grpSpPr>
          <a:xfrm>
            <a:off x="5437573" y="3567869"/>
            <a:ext cx="3501605" cy="1214240"/>
            <a:chOff x="4244734" y="2308754"/>
            <a:chExt cx="3968486" cy="1376139"/>
          </a:xfrm>
        </p:grpSpPr>
        <p:cxnSp>
          <p:nvCxnSpPr>
            <p:cNvPr id="31"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0"/>
            <p:cNvSpPr txBox="1"/>
            <p:nvPr/>
          </p:nvSpPr>
          <p:spPr>
            <a:xfrm>
              <a:off x="4947979" y="2308754"/>
              <a:ext cx="3265241"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Negative of Gradient</a:t>
              </a:r>
              <a:endParaRPr lang="zh-TW" altLang="en-US" sz="2118" dirty="0">
                <a:solidFill>
                  <a:prstClr val="black"/>
                </a:solidFill>
                <a:latin typeface="Calibri"/>
                <a:ea typeface="新細明體" panose="02020500000000000000" pitchFamily="18" charset="-120"/>
              </a:endParaRPr>
            </a:p>
          </p:txBody>
        </p:sp>
        <p:cxnSp>
          <p:nvCxnSpPr>
            <p:cNvPr id="34"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2"/>
            <p:cNvSpPr txBox="1"/>
            <p:nvPr/>
          </p:nvSpPr>
          <p:spPr>
            <a:xfrm>
              <a:off x="4955188" y="2754441"/>
              <a:ext cx="2561545"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Momentum</a:t>
              </a:r>
              <a:endParaRPr lang="zh-TW" altLang="en-US" sz="2118" dirty="0">
                <a:solidFill>
                  <a:prstClr val="black"/>
                </a:solidFill>
                <a:latin typeface="Calibri"/>
                <a:ea typeface="新細明體" panose="02020500000000000000" pitchFamily="18" charset="-120"/>
              </a:endParaRPr>
            </a:p>
          </p:txBody>
        </p:sp>
        <p:sp>
          <p:nvSpPr>
            <p:cNvPr id="36" name="文字方塊 53"/>
            <p:cNvSpPr txBox="1"/>
            <p:nvPr/>
          </p:nvSpPr>
          <p:spPr>
            <a:xfrm>
              <a:off x="4947979" y="3210869"/>
              <a:ext cx="2561545" cy="474024"/>
            </a:xfrm>
            <a:prstGeom prst="rect">
              <a:avLst/>
            </a:prstGeom>
            <a:noFill/>
          </p:spPr>
          <p:txBody>
            <a:bodyPr wrap="square" rtlCol="0">
              <a:spAutoFit/>
            </a:bodyPr>
            <a:lstStyle/>
            <a:p>
              <a:pPr defTabSz="899010"/>
              <a:r>
                <a:rPr lang="en-US" altLang="zh-TW" sz="2118" dirty="0">
                  <a:solidFill>
                    <a:prstClr val="black"/>
                  </a:solidFill>
                  <a:latin typeface="Calibri"/>
                  <a:ea typeface="新細明體" panose="02020500000000000000" pitchFamily="18" charset="-120"/>
                </a:rPr>
                <a:t>Real Movement</a:t>
              </a:r>
              <a:endParaRPr lang="zh-TW" altLang="en-US" sz="2118" dirty="0">
                <a:solidFill>
                  <a:prstClr val="black"/>
                </a:solidFill>
                <a:latin typeface="Calibri"/>
                <a:ea typeface="新細明體" panose="02020500000000000000" pitchFamily="18" charset="-120"/>
              </a:endParaRPr>
            </a:p>
          </p:txBody>
        </p:sp>
      </p:grpSp>
      <p:cxnSp>
        <p:nvCxnSpPr>
          <p:cNvPr id="37" name="直線單箭頭接點 61"/>
          <p:cNvCxnSpPr/>
          <p:nvPr/>
        </p:nvCxnSpPr>
        <p:spPr>
          <a:xfrm>
            <a:off x="7027412" y="5906748"/>
            <a:ext cx="685805"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66"/>
          <p:cNvCxnSpPr/>
          <p:nvPr/>
        </p:nvCxnSpPr>
        <p:spPr>
          <a:xfrm>
            <a:off x="8540047" y="5863167"/>
            <a:ext cx="575668" cy="9881"/>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68"/>
          <p:cNvCxnSpPr/>
          <p:nvPr/>
        </p:nvCxnSpPr>
        <p:spPr>
          <a:xfrm>
            <a:off x="5208244" y="6169296"/>
            <a:ext cx="102134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9"/>
              <p:cNvSpPr txBox="1"/>
              <p:nvPr/>
            </p:nvSpPr>
            <p:spPr>
              <a:xfrm>
                <a:off x="1883319" y="2539490"/>
                <a:ext cx="1378833" cy="418256"/>
              </a:xfrm>
              <a:prstGeom prst="rect">
                <a:avLst/>
              </a:prstGeom>
              <a:noFill/>
            </p:spPr>
            <p:txBody>
              <a:bodyPr wrap="square" rtlCol="0">
                <a:spAutoFit/>
              </a:bodyPr>
              <a:lstStyle/>
              <a:p>
                <a:pPr algn="ctr" defTabSz="899010"/>
                <a:r>
                  <a:rPr lang="en-US" altLang="zh-TW" sz="2118" dirty="0">
                    <a:solidFill>
                      <a:prstClr val="black"/>
                    </a:solidFill>
                    <a:latin typeface="Calibri"/>
                    <a:ea typeface="新細明體" panose="02020500000000000000" pitchFamily="18" charset="-120"/>
                  </a:rPr>
                  <a:t>cost</a:t>
                </a:r>
                <a:r>
                  <a:rPr lang="en-US" altLang="zh-TW" sz="2118" dirty="0">
                    <a:solidFill>
                      <a:prstClr val="black"/>
                    </a:solidFill>
                    <a:latin typeface="Calibri"/>
                    <a:ea typeface="Cambria Math" panose="02040503050406030204" pitchFamily="18" charset="0"/>
                  </a:rPr>
                  <a:t> </a:t>
                </a:r>
                <a14:m>
                  <m:oMath xmlns:m="http://schemas.openxmlformats.org/officeDocument/2006/math">
                    <m:r>
                      <a:rPr lang="en-US" altLang="zh-TW" sz="2118" i="1">
                        <a:solidFill>
                          <a:prstClr val="black"/>
                        </a:solidFill>
                        <a:latin typeface="Cambria Math" panose="02040503050406030204" pitchFamily="18" charset="0"/>
                        <a:ea typeface="Cambria Math" panose="02040503050406030204" pitchFamily="18" charset="0"/>
                      </a:rPr>
                      <m:t>ℒ</m:t>
                    </m:r>
                    <m:d>
                      <m:dPr>
                        <m:ctrlPr>
                          <a:rPr lang="en-US" altLang="zh-TW" sz="2118" i="1">
                            <a:solidFill>
                              <a:prstClr val="black"/>
                            </a:solidFill>
                            <a:latin typeface="Cambria Math" panose="02040503050406030204" pitchFamily="18" charset="0"/>
                          </a:rPr>
                        </m:ctrlPr>
                      </m:dPr>
                      <m:e>
                        <m:r>
                          <a:rPr lang="zh-TW" altLang="en-US" sz="2118" i="1">
                            <a:solidFill>
                              <a:prstClr val="black"/>
                            </a:solidFill>
                            <a:latin typeface="Cambria Math" panose="02040503050406030204" pitchFamily="18" charset="0"/>
                          </a:rPr>
                          <m:t>𝜃</m:t>
                        </m:r>
                      </m:e>
                    </m:d>
                  </m:oMath>
                </a14:m>
                <a:endParaRPr lang="zh-TW" altLang="en-US" sz="2118" dirty="0">
                  <a:solidFill>
                    <a:prstClr val="black"/>
                  </a:solidFill>
                  <a:latin typeface="Calibri"/>
                  <a:ea typeface="新細明體" panose="02020500000000000000" pitchFamily="18" charset="-120"/>
                </a:endParaRPr>
              </a:p>
            </p:txBody>
          </p:sp>
        </mc:Choice>
        <mc:Fallback xmlns="">
          <p:sp>
            <p:nvSpPr>
              <p:cNvPr id="40" name="文字方塊 9"/>
              <p:cNvSpPr txBox="1">
                <a:spLocks noRot="1" noChangeAspect="1" noMove="1" noResize="1" noEditPoints="1" noAdjustHandles="1" noChangeArrowheads="1" noChangeShapeType="1" noTextEdit="1"/>
              </p:cNvSpPr>
              <p:nvPr/>
            </p:nvSpPr>
            <p:spPr>
              <a:xfrm>
                <a:off x="1883319" y="2539490"/>
                <a:ext cx="1378833" cy="418256"/>
              </a:xfrm>
              <a:prstGeom prst="rect">
                <a:avLst/>
              </a:prstGeom>
              <a:blipFill>
                <a:blip r:embed="rId2"/>
                <a:stretch>
                  <a:fillRect t="-9091"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9"/>
              <p:cNvSpPr txBox="1"/>
              <p:nvPr/>
            </p:nvSpPr>
            <p:spPr>
              <a:xfrm>
                <a:off x="9838504" y="5789587"/>
                <a:ext cx="647703" cy="418256"/>
              </a:xfrm>
              <a:prstGeom prst="rect">
                <a:avLst/>
              </a:prstGeom>
              <a:noFill/>
            </p:spPr>
            <p:txBody>
              <a:bodyPr wrap="square" rtlCol="0">
                <a:spAutoFit/>
              </a:bodyPr>
              <a:lstStyle/>
              <a:p>
                <a:pPr algn="ctr" defTabSz="899010"/>
                <a14:m>
                  <m:oMathPara xmlns:m="http://schemas.openxmlformats.org/officeDocument/2006/math">
                    <m:oMathParaPr>
                      <m:jc m:val="centerGroup"/>
                    </m:oMathParaPr>
                    <m:oMath xmlns:m="http://schemas.openxmlformats.org/officeDocument/2006/math">
                      <m:r>
                        <a:rPr lang="zh-TW" altLang="en-US" sz="2118" i="1">
                          <a:solidFill>
                            <a:prstClr val="black"/>
                          </a:solidFill>
                          <a:latin typeface="Cambria Math" panose="02040503050406030204" pitchFamily="18" charset="0"/>
                        </a:rPr>
                        <m:t>𝜃</m:t>
                      </m:r>
                    </m:oMath>
                  </m:oMathPara>
                </a14:m>
                <a:endParaRPr lang="zh-TW" altLang="en-US" sz="2118" dirty="0">
                  <a:solidFill>
                    <a:prstClr val="black"/>
                  </a:solidFill>
                  <a:latin typeface="Calibri"/>
                  <a:ea typeface="新細明體" panose="02020500000000000000" pitchFamily="18" charset="-120"/>
                </a:endParaRPr>
              </a:p>
            </p:txBody>
          </p:sp>
        </mc:Choice>
        <mc:Fallback xmlns="">
          <p:sp>
            <p:nvSpPr>
              <p:cNvPr id="41" name="文字方塊 9"/>
              <p:cNvSpPr txBox="1">
                <a:spLocks noRot="1" noChangeAspect="1" noMove="1" noResize="1" noEditPoints="1" noAdjustHandles="1" noChangeArrowheads="1" noChangeShapeType="1" noTextEdit="1"/>
              </p:cNvSpPr>
              <p:nvPr/>
            </p:nvSpPr>
            <p:spPr>
              <a:xfrm>
                <a:off x="9838504" y="5789587"/>
                <a:ext cx="647703" cy="418256"/>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55E30D0-33FB-401B-96C0-284048D88915}"/>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12988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1" grpId="0" animBg="1"/>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TW" dirty="0"/>
                  <a:t>Parameters update in </a:t>
                </a:r>
                <a:r>
                  <a:rPr lang="en-US" b="1" i="1" dirty="0">
                    <a:solidFill>
                      <a:srgbClr val="0070C0"/>
                    </a:solidFill>
                  </a:rPr>
                  <a:t>GD with momentum </a:t>
                </a:r>
                <a:r>
                  <a:rPr lang="en-US" dirty="0"/>
                  <a:t>at iteration </a:t>
                </a:r>
                <a14:m>
                  <m:oMath xmlns:m="http://schemas.openxmlformats.org/officeDocument/2006/math">
                    <m:r>
                      <a:rPr lang="en-US" i="1" dirty="0">
                        <a:latin typeface="Cambria Math" panose="02040503050406030204" pitchFamily="18" charset="0"/>
                      </a:rPr>
                      <m:t>𝑡</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endParaRPr lang="en-US" dirty="0"/>
              </a:p>
              <a:p>
                <a:r>
                  <a:rPr lang="en-US" dirty="0"/>
                  <a:t>Compare to vanilla GD: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Where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are the parameters from the previous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r>
                  <a:rPr lang="en-US" dirty="0"/>
                  <a:t>The term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is called </a:t>
                </a:r>
                <a:r>
                  <a:rPr lang="en-US" dirty="0">
                    <a:solidFill>
                      <a:srgbClr val="FF0000"/>
                    </a:solidFill>
                  </a:rPr>
                  <a:t>momentum</a:t>
                </a:r>
              </a:p>
              <a:p>
                <a:pPr lvl="1"/>
                <a:r>
                  <a:rPr lang="en-US" dirty="0"/>
                  <a:t>This term accumulates the gradients from the past several steps, i.e., </a:t>
                </a:r>
              </a:p>
              <a:p>
                <a:pPr marL="654179" lvl="2" indent="-654179" algn="ctr">
                  <a:buNone/>
                </a:pP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r>
                  <a:rPr lang="en-US" dirty="0"/>
                  <a:t> </a:t>
                </a:r>
                <a:endParaRPr lang="en-US" altLang="zh-TW" i="1" dirty="0">
                  <a:latin typeface="Cambria Math" panose="02040503050406030204" pitchFamily="18" charset="0"/>
                </a:endParaRPr>
              </a:p>
              <a:p>
                <a:pPr marL="654179"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𝛽</m:t>
                      </m:r>
                      <m:d>
                        <m:dPr>
                          <m:ctrlPr>
                            <a:rPr lang="en-US" altLang="zh-TW" i="1">
                              <a:latin typeface="Cambria Math" panose="02040503050406030204" pitchFamily="18" charset="0"/>
                            </a:rPr>
                          </m:ctrlPr>
                        </m:dPr>
                        <m:e>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altLang="zh-TW" i="1" dirty="0">
                  <a:latin typeface="Cambria Math" panose="02040503050406030204" pitchFamily="18" charset="0"/>
                </a:endParaRPr>
              </a:p>
              <a:p>
                <a:pPr marL="654179"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marL="654179"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3</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−3</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−3</m:t>
                              </m:r>
                            </m:sup>
                          </m:sSup>
                        </m:e>
                      </m:d>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lvl="1"/>
                <a:r>
                  <a:rPr lang="en-US" dirty="0"/>
                  <a:t>This term is analogous to a momentum of a heavy ball rolling down the hill </a:t>
                </a:r>
              </a:p>
              <a:p>
                <a:r>
                  <a:rPr lang="en-US" dirty="0"/>
                  <a:t>The parameter</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𝛽</m:t>
                    </m:r>
                  </m:oMath>
                </a14:m>
                <a:r>
                  <a:rPr lang="en-US" dirty="0"/>
                  <a:t> is referred to as a </a:t>
                </a:r>
                <a:r>
                  <a:rPr lang="en-US" dirty="0">
                    <a:solidFill>
                      <a:srgbClr val="FF0000"/>
                    </a:solidFill>
                  </a:rPr>
                  <a:t>coefficient of momentum</a:t>
                </a:r>
              </a:p>
              <a:p>
                <a:pPr lvl="1"/>
                <a:r>
                  <a:rPr lang="en-US" dirty="0"/>
                  <a:t>A typical value of the parameter </a:t>
                </a:r>
                <a14:m>
                  <m:oMath xmlns:m="http://schemas.openxmlformats.org/officeDocument/2006/math">
                    <m:r>
                      <a:rPr lang="zh-TW" altLang="en-US" i="1">
                        <a:latin typeface="Cambria Math" panose="02040503050406030204" pitchFamily="18" charset="0"/>
                      </a:rPr>
                      <m:t>𝛽</m:t>
                    </m:r>
                  </m:oMath>
                </a14:m>
                <a:r>
                  <a:rPr lang="en-US" dirty="0"/>
                  <a:t> is 0.9</a:t>
                </a:r>
              </a:p>
              <a:p>
                <a:r>
                  <a:rPr lang="en-US" dirty="0"/>
                  <a:t>This method updates the parameters </a:t>
                </a:r>
                <a14:m>
                  <m:oMath xmlns:m="http://schemas.openxmlformats.org/officeDocument/2006/math">
                    <m:r>
                      <a:rPr lang="zh-TW" altLang="en-US" i="1">
                        <a:latin typeface="Cambria Math" panose="02040503050406030204" pitchFamily="18" charset="0"/>
                      </a:rPr>
                      <m:t>𝜃</m:t>
                    </m:r>
                  </m:oMath>
                </a14:m>
                <a:r>
                  <a:rPr lang="en-US" dirty="0"/>
                  <a:t> in the direction of the weighted average of the past gradients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A4A6466-B443-4680-B589-CEF2C997B1D1}"/>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257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Accelerated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b="1" i="1" dirty="0">
                    <a:solidFill>
                      <a:srgbClr val="0070C0"/>
                    </a:solidFill>
                  </a:rPr>
                  <a:t>Gradient descent with </a:t>
                </a:r>
                <a:r>
                  <a:rPr lang="en-US" altLang="zh-TW" b="1" i="1" dirty="0" err="1">
                    <a:solidFill>
                      <a:srgbClr val="0070C0"/>
                    </a:solidFill>
                  </a:rPr>
                  <a:t>Nesterov</a:t>
                </a:r>
                <a:r>
                  <a:rPr lang="en-US" altLang="zh-TW" b="1" i="1" dirty="0">
                    <a:solidFill>
                      <a:srgbClr val="0070C0"/>
                    </a:solidFill>
                  </a:rPr>
                  <a:t> accelerated momentum </a:t>
                </a:r>
              </a:p>
              <a:p>
                <a:pPr lvl="1"/>
                <a:r>
                  <a:rPr lang="en-US" altLang="zh-TW" dirty="0"/>
                  <a:t>Parameter update: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The term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allows to predict the position of the parameters in the next step (i.e.,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 </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a:t>
                </a:r>
              </a:p>
              <a:p>
                <a:pPr lvl="1"/>
                <a:r>
                  <a:rPr lang="en-US" dirty="0"/>
                  <a:t>The gradient is calculated with respect to the approximate future position of the parameters in the next iteration,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oMath>
                </a14:m>
                <a:r>
                  <a:rPr lang="en-US" dirty="0"/>
                  <a:t>, calculated at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4EBB23F8-3BEF-4C57-85BE-DC811600F8DA}"/>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4"/>
          <a:stretch>
            <a:fillRect/>
          </a:stretch>
        </p:blipFill>
        <p:spPr>
          <a:xfrm>
            <a:off x="3204496" y="4130671"/>
            <a:ext cx="5852899" cy="2221007"/>
          </a:xfrm>
          <a:prstGeom prst="rect">
            <a:avLst/>
          </a:prstGeom>
        </p:spPr>
      </p:pic>
      <p:sp>
        <p:nvSpPr>
          <p:cNvPr id="5" name="TextBox 4"/>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5"/>
              </a:rPr>
              <a:t>https://towardsdatascience.com/learning-parameters-part-2-a190bef2d12</a:t>
            </a:r>
            <a:endParaRPr lang="en-US" sz="882" dirty="0">
              <a:solidFill>
                <a:prstClr val="black"/>
              </a:solidFill>
              <a:latin typeface="Calibri"/>
            </a:endParaRPr>
          </a:p>
        </p:txBody>
      </p:sp>
      <p:sp>
        <p:nvSpPr>
          <p:cNvPr id="6" name="TextBox 5"/>
          <p:cNvSpPr txBox="1"/>
          <p:nvPr/>
        </p:nvSpPr>
        <p:spPr>
          <a:xfrm>
            <a:off x="1775520" y="4634986"/>
            <a:ext cx="1715485" cy="309637"/>
          </a:xfrm>
          <a:prstGeom prst="rect">
            <a:avLst/>
          </a:prstGeom>
          <a:noFill/>
        </p:spPr>
        <p:txBody>
          <a:bodyPr wrap="square" rtlCol="0">
            <a:spAutoFit/>
          </a:bodyPr>
          <a:lstStyle/>
          <a:p>
            <a:pPr defTabSz="899010"/>
            <a:r>
              <a:rPr lang="en-US" sz="1412" dirty="0">
                <a:solidFill>
                  <a:srgbClr val="9BBB59">
                    <a:lumMod val="75000"/>
                  </a:srgbClr>
                </a:solidFill>
                <a:latin typeface="Calibri"/>
              </a:rPr>
              <a:t>GD with momentum</a:t>
            </a:r>
          </a:p>
        </p:txBody>
      </p:sp>
      <p:sp>
        <p:nvSpPr>
          <p:cNvPr id="7" name="TextBox 6"/>
          <p:cNvSpPr txBox="1"/>
          <p:nvPr/>
        </p:nvSpPr>
        <p:spPr>
          <a:xfrm>
            <a:off x="8891605" y="4526359"/>
            <a:ext cx="1508693" cy="526939"/>
          </a:xfrm>
          <a:prstGeom prst="rect">
            <a:avLst/>
          </a:prstGeom>
          <a:noFill/>
        </p:spPr>
        <p:txBody>
          <a:bodyPr wrap="square" rtlCol="0">
            <a:spAutoFit/>
          </a:bodyPr>
          <a:lstStyle/>
          <a:p>
            <a:pPr algn="ctr" defTabSz="899010"/>
            <a:r>
              <a:rPr lang="en-US" sz="1412" dirty="0">
                <a:solidFill>
                  <a:srgbClr val="9BBB59">
                    <a:lumMod val="75000"/>
                  </a:srgbClr>
                </a:solidFill>
                <a:latin typeface="Calibri"/>
              </a:rPr>
              <a:t>GD with </a:t>
            </a:r>
            <a:r>
              <a:rPr lang="en-US" sz="1412" dirty="0" err="1">
                <a:solidFill>
                  <a:srgbClr val="9BBB59">
                    <a:lumMod val="75000"/>
                  </a:srgbClr>
                </a:solidFill>
                <a:latin typeface="Calibri"/>
              </a:rPr>
              <a:t>Nesterov</a:t>
            </a:r>
            <a:r>
              <a:rPr lang="en-US" sz="1412" dirty="0">
                <a:solidFill>
                  <a:srgbClr val="9BBB59">
                    <a:lumMod val="75000"/>
                  </a:srgbClr>
                </a:solidFill>
                <a:latin typeface="Calibri"/>
              </a:rPr>
              <a:t> momentum</a:t>
            </a:r>
          </a:p>
        </p:txBody>
      </p:sp>
    </p:spTree>
    <p:extLst>
      <p:ext uri="{BB962C8B-B14F-4D97-AF65-F5344CB8AC3E}">
        <p14:creationId xmlns:p14="http://schemas.microsoft.com/office/powerpoint/2010/main" val="932732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Adaptive Moment Estimation (Adam)</a:t>
                </a:r>
              </a:p>
              <a:p>
                <a:pPr lvl="1"/>
                <a:r>
                  <a:rPr lang="en-US" dirty="0"/>
                  <a:t>Adam combines insights from the momentum optimizers that accumulate the values of past gradients, and it also introduces new terms based on the second moment of the gradient</a:t>
                </a:r>
              </a:p>
              <a:p>
                <a:pPr lvl="2"/>
                <a:r>
                  <a:rPr lang="en-US" dirty="0"/>
                  <a:t>Similar to GD with momentum, Adam computes a </a:t>
                </a:r>
                <a:r>
                  <a:rPr lang="en-US" b="1" dirty="0"/>
                  <a:t>weighted average of past gradients </a:t>
                </a:r>
                <a:r>
                  <a:rPr lang="en-US" dirty="0"/>
                  <a:t>(</a:t>
                </a:r>
                <a:r>
                  <a:rPr lang="en-US" dirty="0">
                    <a:solidFill>
                      <a:srgbClr val="FF0000"/>
                    </a:solidFill>
                  </a:rPr>
                  <a:t>first moment </a:t>
                </a:r>
                <a:r>
                  <a:rPr lang="en-US" dirty="0"/>
                  <a:t>of the gradient),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e>
                    </m:d>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Adam also computes a </a:t>
                </a:r>
                <a:r>
                  <a:rPr lang="en-US" b="1" dirty="0"/>
                  <a:t>weighted average of past squared gradients </a:t>
                </a:r>
                <a:r>
                  <a:rPr lang="en-US" dirty="0"/>
                  <a:t>(</a:t>
                </a:r>
                <a:r>
                  <a:rPr lang="en-US" dirty="0">
                    <a:solidFill>
                      <a:srgbClr val="FF0000"/>
                    </a:solidFill>
                  </a:rPr>
                  <a:t>second moment </a:t>
                </a:r>
                <a:r>
                  <a:rPr lang="en-US" dirty="0"/>
                  <a:t>of the gradient), ,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e>
                    </m:d>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e>
                        </m:d>
                      </m:e>
                      <m:sup>
                        <m:r>
                          <a:rPr lang="en-US" altLang="zh-TW" i="1">
                            <a:latin typeface="Cambria Math" panose="02040503050406030204" pitchFamily="18" charset="0"/>
                          </a:rPr>
                          <m:t>2</m:t>
                        </m:r>
                      </m:sup>
                    </m:sSup>
                  </m:oMath>
                </a14:m>
                <a:endParaRPr lang="en-US" dirty="0"/>
              </a:p>
              <a:p>
                <a:pPr lvl="1"/>
                <a:r>
                  <a:rPr lang="en-US" dirty="0"/>
                  <a:t>The parameter update is:</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num>
                      <m:den>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e>
                        </m:rad>
                        <m:r>
                          <a:rPr lang="en-US" altLang="zh-TW" i="1">
                            <a:latin typeface="Cambria Math" panose="02040503050406030204" pitchFamily="18" charset="0"/>
                          </a:rPr>
                          <m:t>+</m:t>
                        </m:r>
                        <m:r>
                          <a:rPr lang="zh-TW" altLang="en-US" i="1">
                            <a:latin typeface="Cambria Math" panose="02040503050406030204" pitchFamily="18" charset="0"/>
                          </a:rPr>
                          <m:t>𝜖</m:t>
                        </m:r>
                      </m:den>
                    </m:f>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den>
                    </m:f>
                  </m:oMath>
                </a14:m>
                <a:r>
                  <a:rPr lang="en-US" dirty="0"/>
                  <a:t> and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den>
                    </m:f>
                  </m:oMath>
                </a14:m>
                <a:endParaRPr lang="en-US" dirty="0"/>
              </a:p>
              <a:p>
                <a:pPr lvl="2"/>
                <a:r>
                  <a:rPr lang="en-US" dirty="0"/>
                  <a:t>The proposed default values are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oMath>
                </a14:m>
                <a:r>
                  <a:rPr lang="en-US" dirty="0"/>
                  <a:t> = 0.9,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oMath>
                </a14:m>
                <a:r>
                  <a:rPr lang="en-US" dirty="0"/>
                  <a:t> = 0.999, and </a:t>
                </a:r>
                <a14:m>
                  <m:oMath xmlns:m="http://schemas.openxmlformats.org/officeDocument/2006/math">
                    <m:r>
                      <a:rPr lang="zh-TW" altLang="en-US" i="1">
                        <a:latin typeface="Cambria Math" panose="02040503050406030204" pitchFamily="18" charset="0"/>
                      </a:rPr>
                      <m:t>𝜖</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10</m:t>
                        </m:r>
                      </m:e>
                      <m:sup>
                        <m:r>
                          <a:rPr lang="en-US" altLang="zh-TW" i="1">
                            <a:latin typeface="Cambria Math" panose="02040503050406030204" pitchFamily="18" charset="0"/>
                          </a:rPr>
                          <m:t>−8</m:t>
                        </m:r>
                      </m:sup>
                    </m:sSup>
                  </m:oMath>
                </a14:m>
                <a:endParaRPr lang="en-US" dirty="0"/>
              </a:p>
              <a:p>
                <a:r>
                  <a:rPr lang="en-US" dirty="0"/>
                  <a:t>Other commonly used optimization methods include:</a:t>
                </a:r>
              </a:p>
              <a:p>
                <a:pPr lvl="1"/>
                <a:r>
                  <a:rPr lang="en-US" dirty="0" err="1"/>
                  <a:t>Adagrad</a:t>
                </a:r>
                <a:r>
                  <a:rPr lang="en-US" dirty="0"/>
                  <a:t>, </a:t>
                </a:r>
                <a:r>
                  <a:rPr lang="en-US" dirty="0" err="1"/>
                  <a:t>Adadelta</a:t>
                </a:r>
                <a:r>
                  <a:rPr lang="en-US" dirty="0"/>
                  <a:t>, </a:t>
                </a:r>
                <a:r>
                  <a:rPr lang="en-US" dirty="0" err="1"/>
                  <a:t>RMSprop</a:t>
                </a:r>
                <a:r>
                  <a:rPr lang="en-US" dirty="0"/>
                  <a:t>, </a:t>
                </a:r>
                <a:r>
                  <a:rPr lang="en-US" dirty="0" err="1"/>
                  <a:t>Nadam</a:t>
                </a:r>
                <a:r>
                  <a:rPr lang="en-US" dirty="0"/>
                  <a:t>, etc.</a:t>
                </a:r>
              </a:p>
              <a:p>
                <a:pPr lvl="1"/>
                <a:r>
                  <a:rPr lang="en-US" dirty="0"/>
                  <a:t>Most commonly used optimizers nowadays are Adam and SGD with momentum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6D06764-EC36-4AC7-AA01-671A749C3C3C}"/>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512859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41"/>
          <a:stretch/>
        </p:blipFill>
        <p:spPr>
          <a:xfrm>
            <a:off x="2220275" y="3429000"/>
            <a:ext cx="3812188" cy="2875794"/>
          </a:xfrm>
          <a:prstGeom prst="rect">
            <a:avLst/>
          </a:prstGeom>
        </p:spPr>
      </p:pic>
      <p:pic>
        <p:nvPicPr>
          <p:cNvPr id="5" name="Picture 4"/>
          <p:cNvPicPr>
            <a:picLocks noChangeAspect="1"/>
          </p:cNvPicPr>
          <p:nvPr/>
        </p:nvPicPr>
        <p:blipFill>
          <a:blip r:embed="rId4"/>
          <a:stretch>
            <a:fillRect/>
          </a:stretch>
        </p:blipFill>
        <p:spPr>
          <a:xfrm>
            <a:off x="6287420" y="3461717"/>
            <a:ext cx="3557232" cy="2826101"/>
          </a:xfrm>
          <a:prstGeom prst="rect">
            <a:avLst/>
          </a:prstGeom>
        </p:spPr>
      </p:pic>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b="1" i="1" dirty="0">
                <a:solidFill>
                  <a:srgbClr val="0070C0"/>
                </a:solidFill>
              </a:rPr>
              <a:t>Learning rate</a:t>
            </a:r>
          </a:p>
          <a:p>
            <a:pPr lvl="1"/>
            <a:r>
              <a:rPr lang="en-US" dirty="0"/>
              <a:t>The gradient tells us the direction in which the loss has the steepest rate of increase, but it does not tell us how far along the opposite direction we should step</a:t>
            </a:r>
          </a:p>
          <a:p>
            <a:pPr lvl="1"/>
            <a:r>
              <a:rPr lang="en-US" dirty="0"/>
              <a:t>Choosing the learning rate (also called the </a:t>
            </a:r>
            <a:r>
              <a:rPr lang="en-US" dirty="0">
                <a:solidFill>
                  <a:srgbClr val="FF0000"/>
                </a:solidFill>
              </a:rPr>
              <a:t>step size</a:t>
            </a:r>
            <a:r>
              <a:rPr lang="en-US" dirty="0"/>
              <a:t>) is one of the most important hyper-parameter settings for NN training</a:t>
            </a:r>
          </a:p>
        </p:txBody>
      </p:sp>
      <p:sp>
        <p:nvSpPr>
          <p:cNvPr id="8" name="Content Placeholder 7">
            <a:extLst>
              <a:ext uri="{FF2B5EF4-FFF2-40B4-BE49-F238E27FC236}">
                <a16:creationId xmlns:a16="http://schemas.microsoft.com/office/drawing/2014/main" id="{D47A4822-B148-44DB-8DA6-E7AEAC7D902A}"/>
              </a:ext>
            </a:extLst>
          </p:cNvPr>
          <p:cNvSpPr>
            <a:spLocks noGrp="1"/>
          </p:cNvSpPr>
          <p:nvPr>
            <p:ph idx="10"/>
          </p:nvPr>
        </p:nvSpPr>
        <p:spPr/>
        <p:txBody>
          <a:bodyPr/>
          <a:lstStyle/>
          <a:p>
            <a:r>
              <a:rPr lang="en-US" dirty="0"/>
              <a:t>Training Neural Networks</a:t>
            </a:r>
          </a:p>
          <a:p>
            <a:endParaRPr lang="en-US" dirty="0"/>
          </a:p>
        </p:txBody>
      </p:sp>
      <p:sp>
        <p:nvSpPr>
          <p:cNvPr id="6" name="TextBox 5">
            <a:extLst>
              <a:ext uri="{FF2B5EF4-FFF2-40B4-BE49-F238E27FC236}">
                <a16:creationId xmlns:a16="http://schemas.microsoft.com/office/drawing/2014/main" id="{FE6C552D-F43D-4842-A9F2-ADB4BBFF731B}"/>
              </a:ext>
            </a:extLst>
          </p:cNvPr>
          <p:cNvSpPr txBox="1"/>
          <p:nvPr/>
        </p:nvSpPr>
        <p:spPr>
          <a:xfrm>
            <a:off x="1839056" y="4340123"/>
            <a:ext cx="635365" cy="744243"/>
          </a:xfrm>
          <a:prstGeom prst="rect">
            <a:avLst/>
          </a:prstGeom>
          <a:noFill/>
        </p:spPr>
        <p:txBody>
          <a:bodyPr wrap="square" rtlCol="0">
            <a:spAutoFit/>
          </a:bodyPr>
          <a:lstStyle/>
          <a:p>
            <a:pPr defTabSz="899010"/>
            <a:r>
              <a:rPr lang="en-US" sz="1412" dirty="0">
                <a:solidFill>
                  <a:prstClr val="black"/>
                </a:solidFill>
                <a:latin typeface="Calibri"/>
              </a:rPr>
              <a:t>LR too small</a:t>
            </a:r>
          </a:p>
        </p:txBody>
      </p:sp>
      <p:sp>
        <p:nvSpPr>
          <p:cNvPr id="7" name="TextBox 6">
            <a:extLst>
              <a:ext uri="{FF2B5EF4-FFF2-40B4-BE49-F238E27FC236}">
                <a16:creationId xmlns:a16="http://schemas.microsoft.com/office/drawing/2014/main" id="{E4FAA808-FCFD-4A83-A558-39E31C1E14BA}"/>
              </a:ext>
            </a:extLst>
          </p:cNvPr>
          <p:cNvSpPr txBox="1"/>
          <p:nvPr/>
        </p:nvSpPr>
        <p:spPr>
          <a:xfrm>
            <a:off x="9781115" y="4340123"/>
            <a:ext cx="635365" cy="744243"/>
          </a:xfrm>
          <a:prstGeom prst="rect">
            <a:avLst/>
          </a:prstGeom>
          <a:noFill/>
        </p:spPr>
        <p:txBody>
          <a:bodyPr wrap="square" rtlCol="0">
            <a:spAutoFit/>
          </a:bodyPr>
          <a:lstStyle/>
          <a:p>
            <a:pPr defTabSz="899010"/>
            <a:r>
              <a:rPr lang="en-US" sz="1412" dirty="0">
                <a:solidFill>
                  <a:prstClr val="black"/>
                </a:solidFill>
                <a:latin typeface="Calibri"/>
              </a:rPr>
              <a:t>LR too large</a:t>
            </a:r>
          </a:p>
        </p:txBody>
      </p:sp>
    </p:spTree>
    <p:extLst>
      <p:ext uri="{BB962C8B-B14F-4D97-AF65-F5344CB8AC3E}">
        <p14:creationId xmlns:p14="http://schemas.microsoft.com/office/powerpoint/2010/main" val="381327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Training loss for different learning rates</a:t>
            </a:r>
          </a:p>
          <a:p>
            <a:pPr lvl="1"/>
            <a:r>
              <a:rPr lang="en-US" dirty="0"/>
              <a:t>High learning rate: the loss increases or plateaus too quickly</a:t>
            </a:r>
          </a:p>
          <a:p>
            <a:pPr lvl="1"/>
            <a:r>
              <a:rPr lang="en-US" dirty="0"/>
              <a:t>Low learning rate: the loss decreases too slowly (takes many epochs to reach a solution)</a:t>
            </a:r>
          </a:p>
        </p:txBody>
      </p:sp>
      <p:sp>
        <p:nvSpPr>
          <p:cNvPr id="6" name="Content Placeholder 5">
            <a:extLst>
              <a:ext uri="{FF2B5EF4-FFF2-40B4-BE49-F238E27FC236}">
                <a16:creationId xmlns:a16="http://schemas.microsoft.com/office/drawing/2014/main" id="{84CAD958-CC6D-4CCE-9BB1-F7DE63DC892D}"/>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2"/>
          <a:stretch>
            <a:fillRect/>
          </a:stretch>
        </p:blipFill>
        <p:spPr>
          <a:xfrm>
            <a:off x="4241997" y="3111318"/>
            <a:ext cx="3777897" cy="3254160"/>
          </a:xfrm>
          <a:prstGeom prst="rect">
            <a:avLst/>
          </a:prstGeom>
        </p:spPr>
      </p:pic>
      <p:sp>
        <p:nvSpPr>
          <p:cNvPr id="5" name="TextBox 4"/>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3"/>
              </a:rPr>
              <a:t>https://cs231n.github.io/neural-networks-3/</a:t>
            </a:r>
            <a:endParaRPr lang="en-US" sz="882" dirty="0">
              <a:solidFill>
                <a:prstClr val="black"/>
              </a:solidFill>
              <a:latin typeface="Calibri"/>
            </a:endParaRPr>
          </a:p>
        </p:txBody>
      </p:sp>
    </p:spTree>
    <p:extLst>
      <p:ext uri="{BB962C8B-B14F-4D97-AF65-F5344CB8AC3E}">
        <p14:creationId xmlns:p14="http://schemas.microsoft.com/office/powerpoint/2010/main" val="3363163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Rate Scheduling</a:t>
            </a:r>
          </a:p>
        </p:txBody>
      </p:sp>
      <p:sp>
        <p:nvSpPr>
          <p:cNvPr id="3" name="Content Placeholder 2"/>
          <p:cNvSpPr>
            <a:spLocks noGrp="1"/>
          </p:cNvSpPr>
          <p:nvPr>
            <p:ph idx="1"/>
          </p:nvPr>
        </p:nvSpPr>
        <p:spPr/>
        <p:txBody>
          <a:bodyPr>
            <a:normAutofit/>
          </a:bodyPr>
          <a:lstStyle/>
          <a:p>
            <a:r>
              <a:rPr lang="en-US" b="1" i="1" dirty="0">
                <a:solidFill>
                  <a:srgbClr val="0070C0"/>
                </a:solidFill>
              </a:rPr>
              <a:t>Learning rate scheduling </a:t>
            </a:r>
            <a:r>
              <a:rPr lang="en-US" dirty="0"/>
              <a:t>is applied to change the values of the learning rate during the training</a:t>
            </a:r>
          </a:p>
          <a:p>
            <a:pPr lvl="1"/>
            <a:r>
              <a:rPr lang="en-US" b="1" i="1" dirty="0">
                <a:solidFill>
                  <a:srgbClr val="0070C0"/>
                </a:solidFill>
              </a:rPr>
              <a:t>Annealing</a:t>
            </a:r>
            <a:r>
              <a:rPr lang="en-US" dirty="0"/>
              <a:t> is reducing the learning rate over time (a.k.a. learning rate decay)</a:t>
            </a:r>
          </a:p>
          <a:p>
            <a:pPr lvl="2"/>
            <a:r>
              <a:rPr lang="en-US" dirty="0"/>
              <a:t>Approach 1: reduce the learning rate by some factor </a:t>
            </a:r>
            <a:r>
              <a:rPr lang="en-US" dirty="0">
                <a:solidFill>
                  <a:srgbClr val="FF0000"/>
                </a:solidFill>
              </a:rPr>
              <a:t>every few epochs</a:t>
            </a:r>
          </a:p>
          <a:p>
            <a:pPr lvl="3"/>
            <a:r>
              <a:rPr lang="en-US" dirty="0"/>
              <a:t>Typical values: reduce the learning rate by a half every 5 epochs, or divide by 10 every 20 epochs</a:t>
            </a:r>
          </a:p>
          <a:p>
            <a:pPr lvl="2"/>
            <a:r>
              <a:rPr lang="en-US" dirty="0"/>
              <a:t>Approach 2: </a:t>
            </a:r>
            <a:r>
              <a:rPr lang="en-US" dirty="0">
                <a:solidFill>
                  <a:srgbClr val="FF0000"/>
                </a:solidFill>
              </a:rPr>
              <a:t>exponential </a:t>
            </a:r>
            <a:r>
              <a:rPr lang="en-US" dirty="0"/>
              <a:t>or </a:t>
            </a:r>
            <a:r>
              <a:rPr lang="en-US" dirty="0">
                <a:solidFill>
                  <a:srgbClr val="FF0000"/>
                </a:solidFill>
              </a:rPr>
              <a:t>cosine decay </a:t>
            </a:r>
            <a:r>
              <a:rPr lang="en-US" dirty="0"/>
              <a:t>gradually</a:t>
            </a:r>
            <a:r>
              <a:rPr lang="en-US" dirty="0">
                <a:solidFill>
                  <a:srgbClr val="FF0000"/>
                </a:solidFill>
              </a:rPr>
              <a:t> </a:t>
            </a:r>
            <a:r>
              <a:rPr lang="en-US" dirty="0"/>
              <a:t>reduce the learning rate over time</a:t>
            </a:r>
          </a:p>
          <a:p>
            <a:pPr lvl="2"/>
            <a:r>
              <a:rPr lang="en-US" dirty="0"/>
              <a:t>Approach 3: reduce the learning rate by a constant (e.g., by half) whenever the </a:t>
            </a:r>
            <a:r>
              <a:rPr lang="en-US" dirty="0">
                <a:solidFill>
                  <a:srgbClr val="FF0000"/>
                </a:solidFill>
              </a:rPr>
              <a:t>validation loss stops improving</a:t>
            </a:r>
            <a:r>
              <a:rPr lang="en-US" dirty="0"/>
              <a:t> </a:t>
            </a:r>
          </a:p>
          <a:p>
            <a:pPr lvl="3"/>
            <a:r>
              <a:rPr lang="en-US" dirty="0"/>
              <a:t>In </a:t>
            </a:r>
            <a:r>
              <a:rPr lang="en-US" dirty="0" err="1"/>
              <a:t>TensorFlow</a:t>
            </a:r>
            <a:r>
              <a:rPr lang="en-US" dirty="0"/>
              <a:t>: </a:t>
            </a:r>
            <a:r>
              <a:rPr lang="en-US" dirty="0" err="1"/>
              <a:t>tf.keras.callbacks.ReduceLROnPleateau</a:t>
            </a:r>
            <a:r>
              <a:rPr lang="en-US" dirty="0"/>
              <a:t>()</a:t>
            </a:r>
          </a:p>
          <a:p>
            <a:pPr lvl="4"/>
            <a:r>
              <a:rPr lang="en-US" dirty="0"/>
              <a:t>Monitor: validation loss, factor: 0.1 (i.e., divide by 10), patience: 10 (how many epochs to wait before applying it), Minimum learning rate: 1e-6 (when to stop)</a:t>
            </a:r>
          </a:p>
          <a:p>
            <a:pPr lvl="1"/>
            <a:r>
              <a:rPr lang="en-US" b="1" i="1" dirty="0">
                <a:solidFill>
                  <a:srgbClr val="0070C0"/>
                </a:solidFill>
              </a:rPr>
              <a:t>Warmup</a:t>
            </a:r>
            <a:r>
              <a:rPr lang="en-US" dirty="0"/>
              <a:t> is gradually increasing the learning rate initially, and afterward let it cool down until the end of the training</a:t>
            </a:r>
          </a:p>
          <a:p>
            <a:pPr lvl="2"/>
            <a:endParaRPr lang="en-US" dirty="0"/>
          </a:p>
          <a:p>
            <a:endParaRPr lang="en-US" dirty="0"/>
          </a:p>
        </p:txBody>
      </p:sp>
      <p:sp>
        <p:nvSpPr>
          <p:cNvPr id="4" name="Content Placeholder 3">
            <a:extLst>
              <a:ext uri="{FF2B5EF4-FFF2-40B4-BE49-F238E27FC236}">
                <a16:creationId xmlns:a16="http://schemas.microsoft.com/office/drawing/2014/main" id="{F3091F55-24C8-4516-949D-6431ACFACDC6}"/>
              </a:ext>
            </a:extLst>
          </p:cNvPr>
          <p:cNvSpPr>
            <a:spLocks noGrp="1"/>
          </p:cNvSpPr>
          <p:nvPr>
            <p:ph idx="10"/>
          </p:nvPr>
        </p:nvSpPr>
        <p:spPr/>
        <p:txBody>
          <a:bodyPr/>
          <a:lstStyle/>
          <a:p>
            <a:r>
              <a:rPr lang="en-US" dirty="0"/>
              <a:t>Training Neural Networks</a:t>
            </a:r>
          </a:p>
          <a:p>
            <a:endParaRPr lang="en-US" dirty="0"/>
          </a:p>
        </p:txBody>
      </p:sp>
      <p:sp>
        <p:nvSpPr>
          <p:cNvPr id="6" name="AutoShape 4" descr="../_images/output_lr-scheduler_1dfeb6_65_0.svg"/>
          <p:cNvSpPr>
            <a:spLocks noChangeAspect="1" noChangeArrowheads="1"/>
          </p:cNvSpPr>
          <p:nvPr/>
        </p:nvSpPr>
        <p:spPr bwMode="auto">
          <a:xfrm>
            <a:off x="758936" y="5119916"/>
            <a:ext cx="1461083" cy="14610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0682" tIns="40341" rIns="80682" bIns="40341" numCol="1" anchor="t" anchorCtr="0" compatLnSpc="1">
            <a:prstTxWarp prst="textNoShape">
              <a:avLst/>
            </a:prstTxWarp>
          </a:bodyPr>
          <a:lstStyle/>
          <a:p>
            <a:pPr defTabSz="899010"/>
            <a:endParaRPr lang="en-US" sz="1770">
              <a:solidFill>
                <a:prstClr val="black"/>
              </a:solidFill>
              <a:latin typeface="Calibri"/>
            </a:endParaRPr>
          </a:p>
        </p:txBody>
      </p:sp>
      <p:pic>
        <p:nvPicPr>
          <p:cNvPr id="7" name="Picture 6"/>
          <p:cNvPicPr>
            <a:picLocks noChangeAspect="1"/>
          </p:cNvPicPr>
          <p:nvPr/>
        </p:nvPicPr>
        <p:blipFill>
          <a:blip r:embed="rId3"/>
          <a:stretch>
            <a:fillRect/>
          </a:stretch>
        </p:blipFill>
        <p:spPr>
          <a:xfrm>
            <a:off x="2855640" y="5342185"/>
            <a:ext cx="2089942" cy="1487169"/>
          </a:xfrm>
          <a:prstGeom prst="rect">
            <a:avLst/>
          </a:prstGeom>
        </p:spPr>
      </p:pic>
      <p:pic>
        <p:nvPicPr>
          <p:cNvPr id="8" name="Picture 7"/>
          <p:cNvPicPr>
            <a:picLocks noChangeAspect="1"/>
          </p:cNvPicPr>
          <p:nvPr/>
        </p:nvPicPr>
        <p:blipFill>
          <a:blip r:embed="rId4"/>
          <a:stretch>
            <a:fillRect/>
          </a:stretch>
        </p:blipFill>
        <p:spPr>
          <a:xfrm>
            <a:off x="5502965" y="5358868"/>
            <a:ext cx="1990838" cy="1437565"/>
          </a:xfrm>
          <a:prstGeom prst="rect">
            <a:avLst/>
          </a:prstGeom>
        </p:spPr>
      </p:pic>
      <p:pic>
        <p:nvPicPr>
          <p:cNvPr id="9" name="Picture 8"/>
          <p:cNvPicPr>
            <a:picLocks noChangeAspect="1"/>
          </p:cNvPicPr>
          <p:nvPr/>
        </p:nvPicPr>
        <p:blipFill>
          <a:blip r:embed="rId5"/>
          <a:stretch>
            <a:fillRect/>
          </a:stretch>
        </p:blipFill>
        <p:spPr>
          <a:xfrm>
            <a:off x="7797039" y="5398631"/>
            <a:ext cx="1989785" cy="1413795"/>
          </a:xfrm>
          <a:prstGeom prst="rect">
            <a:avLst/>
          </a:prstGeom>
        </p:spPr>
      </p:pic>
      <p:sp>
        <p:nvSpPr>
          <p:cNvPr id="10" name="TextBox 9"/>
          <p:cNvSpPr txBox="1"/>
          <p:nvPr/>
        </p:nvSpPr>
        <p:spPr>
          <a:xfrm>
            <a:off x="3046250" y="5108484"/>
            <a:ext cx="1779021" cy="282385"/>
          </a:xfrm>
          <a:prstGeom prst="rect">
            <a:avLst/>
          </a:prstGeom>
          <a:noFill/>
        </p:spPr>
        <p:txBody>
          <a:bodyPr wrap="square" rtlCol="0">
            <a:spAutoFit/>
          </a:bodyPr>
          <a:lstStyle/>
          <a:p>
            <a:pPr algn="ctr" defTabSz="899010"/>
            <a:r>
              <a:rPr lang="en-US" sz="1235" dirty="0">
                <a:solidFill>
                  <a:prstClr val="black"/>
                </a:solidFill>
                <a:latin typeface="Calibri"/>
              </a:rPr>
              <a:t>Exponential decay</a:t>
            </a:r>
          </a:p>
        </p:txBody>
      </p:sp>
      <p:sp>
        <p:nvSpPr>
          <p:cNvPr id="11" name="TextBox 10"/>
          <p:cNvSpPr txBox="1"/>
          <p:nvPr/>
        </p:nvSpPr>
        <p:spPr>
          <a:xfrm>
            <a:off x="5617247" y="5119916"/>
            <a:ext cx="1779021" cy="282385"/>
          </a:xfrm>
          <a:prstGeom prst="rect">
            <a:avLst/>
          </a:prstGeom>
          <a:noFill/>
        </p:spPr>
        <p:txBody>
          <a:bodyPr wrap="square" rtlCol="0">
            <a:spAutoFit/>
          </a:bodyPr>
          <a:lstStyle/>
          <a:p>
            <a:pPr algn="ctr" defTabSz="899010"/>
            <a:r>
              <a:rPr lang="en-US" sz="1235" dirty="0">
                <a:solidFill>
                  <a:prstClr val="black"/>
                </a:solidFill>
                <a:latin typeface="Calibri"/>
              </a:rPr>
              <a:t>Cosine decay</a:t>
            </a:r>
          </a:p>
        </p:txBody>
      </p:sp>
      <p:sp>
        <p:nvSpPr>
          <p:cNvPr id="12" name="TextBox 11"/>
          <p:cNvSpPr txBox="1"/>
          <p:nvPr/>
        </p:nvSpPr>
        <p:spPr>
          <a:xfrm>
            <a:off x="7938558" y="5144485"/>
            <a:ext cx="1779021" cy="282385"/>
          </a:xfrm>
          <a:prstGeom prst="rect">
            <a:avLst/>
          </a:prstGeom>
          <a:noFill/>
        </p:spPr>
        <p:txBody>
          <a:bodyPr wrap="square" rtlCol="0">
            <a:spAutoFit/>
          </a:bodyPr>
          <a:lstStyle/>
          <a:p>
            <a:pPr algn="ctr" defTabSz="899010"/>
            <a:r>
              <a:rPr lang="en-US" sz="1235" dirty="0">
                <a:solidFill>
                  <a:prstClr val="black"/>
                </a:solidFill>
                <a:latin typeface="Calibri"/>
              </a:rPr>
              <a:t>Warmup</a:t>
            </a:r>
          </a:p>
        </p:txBody>
      </p:sp>
    </p:spTree>
    <p:extLst>
      <p:ext uri="{BB962C8B-B14F-4D97-AF65-F5344CB8AC3E}">
        <p14:creationId xmlns:p14="http://schemas.microsoft.com/office/powerpoint/2010/main" val="128142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3AF6-7258-46AE-AE09-971F5D20155A}"/>
              </a:ext>
            </a:extLst>
          </p:cNvPr>
          <p:cNvSpPr>
            <a:spLocks noGrp="1"/>
          </p:cNvSpPr>
          <p:nvPr>
            <p:ph type="title"/>
          </p:nvPr>
        </p:nvSpPr>
        <p:spPr/>
        <p:txBody>
          <a:bodyPr/>
          <a:lstStyle/>
          <a:p>
            <a:r>
              <a:rPr lang="en-US" dirty="0"/>
              <a:t>Linear vs Non-linear Techniques</a:t>
            </a:r>
          </a:p>
        </p:txBody>
      </p:sp>
      <p:sp>
        <p:nvSpPr>
          <p:cNvPr id="3" name="Content Placeholder 2">
            <a:extLst>
              <a:ext uri="{FF2B5EF4-FFF2-40B4-BE49-F238E27FC236}">
                <a16:creationId xmlns:a16="http://schemas.microsoft.com/office/drawing/2014/main" id="{BF0787D0-CC80-4297-8B22-CFD3DBCDCE91}"/>
              </a:ext>
            </a:extLst>
          </p:cNvPr>
          <p:cNvSpPr>
            <a:spLocks noGrp="1"/>
          </p:cNvSpPr>
          <p:nvPr>
            <p:ph idx="1"/>
          </p:nvPr>
        </p:nvSpPr>
        <p:spPr/>
        <p:txBody>
          <a:bodyPr>
            <a:normAutofit/>
          </a:bodyPr>
          <a:lstStyle/>
          <a:p>
            <a:r>
              <a:rPr lang="en-US" dirty="0"/>
              <a:t>Linear classification techniques</a:t>
            </a:r>
          </a:p>
          <a:p>
            <a:pPr lvl="1"/>
            <a:r>
              <a:rPr lang="en-US" dirty="0"/>
              <a:t>Linear classifier</a:t>
            </a:r>
          </a:p>
          <a:p>
            <a:pPr lvl="1"/>
            <a:r>
              <a:rPr lang="en-US" dirty="0"/>
              <a:t>Perceptron</a:t>
            </a:r>
          </a:p>
          <a:p>
            <a:pPr lvl="1"/>
            <a:r>
              <a:rPr lang="en-US" dirty="0"/>
              <a:t>Logistic regression</a:t>
            </a:r>
          </a:p>
          <a:p>
            <a:pPr lvl="1"/>
            <a:r>
              <a:rPr lang="en-US" dirty="0"/>
              <a:t>Linear SVM</a:t>
            </a:r>
          </a:p>
          <a:p>
            <a:pPr lvl="1"/>
            <a:r>
              <a:rPr lang="en-US" dirty="0"/>
              <a:t>Naïve Bayes</a:t>
            </a:r>
          </a:p>
          <a:p>
            <a:r>
              <a:rPr lang="en-US" dirty="0"/>
              <a:t>Non-linear classification techniques</a:t>
            </a:r>
          </a:p>
          <a:p>
            <a:pPr lvl="1"/>
            <a:r>
              <a:rPr lang="en-US" i="1" dirty="0"/>
              <a:t>k</a:t>
            </a:r>
            <a:r>
              <a:rPr lang="en-US" dirty="0"/>
              <a:t>-nearest neighbors</a:t>
            </a:r>
          </a:p>
          <a:p>
            <a:pPr lvl="1"/>
            <a:r>
              <a:rPr lang="en-US" dirty="0"/>
              <a:t>Non-linear SVM</a:t>
            </a:r>
          </a:p>
          <a:p>
            <a:pPr lvl="1"/>
            <a:r>
              <a:rPr lang="en-US" dirty="0"/>
              <a:t>Neural networks</a:t>
            </a:r>
          </a:p>
          <a:p>
            <a:pPr lvl="1"/>
            <a:r>
              <a:rPr lang="en-US" dirty="0"/>
              <a:t>Decision trees</a:t>
            </a:r>
          </a:p>
          <a:p>
            <a:pPr lvl="1"/>
            <a:r>
              <a:rPr lang="en-US" dirty="0"/>
              <a:t>Random forest</a:t>
            </a:r>
          </a:p>
          <a:p>
            <a:pPr lvl="1"/>
            <a:endParaRPr lang="en-US" dirty="0"/>
          </a:p>
        </p:txBody>
      </p:sp>
      <p:sp>
        <p:nvSpPr>
          <p:cNvPr id="4" name="Content Placeholder 3">
            <a:extLst>
              <a:ext uri="{FF2B5EF4-FFF2-40B4-BE49-F238E27FC236}">
                <a16:creationId xmlns:a16="http://schemas.microsoft.com/office/drawing/2014/main" id="{DBC025D7-0610-4D4E-9F75-D07F770FB8CF}"/>
              </a:ext>
            </a:extLst>
          </p:cNvPr>
          <p:cNvSpPr>
            <a:spLocks noGrp="1"/>
          </p:cNvSpPr>
          <p:nvPr>
            <p:ph idx="10"/>
          </p:nvPr>
        </p:nvSpPr>
        <p:spPr/>
        <p:txBody>
          <a:bodyPr/>
          <a:lstStyle/>
          <a:p>
            <a:r>
              <a:rPr lang="en-US" dirty="0"/>
              <a:t>Linear vs Non-linear Techniques</a:t>
            </a:r>
          </a:p>
        </p:txBody>
      </p:sp>
    </p:spTree>
    <p:extLst>
      <p:ext uri="{BB962C8B-B14F-4D97-AF65-F5344CB8AC3E}">
        <p14:creationId xmlns:p14="http://schemas.microsoft.com/office/powerpoint/2010/main" val="1886996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p:sp>
        <p:nvSpPr>
          <p:cNvPr id="3" name="Content Placeholder 2"/>
          <p:cNvSpPr>
            <a:spLocks noGrp="1"/>
          </p:cNvSpPr>
          <p:nvPr>
            <p:ph idx="1"/>
          </p:nvPr>
        </p:nvSpPr>
        <p:spPr/>
        <p:txBody>
          <a:bodyPr/>
          <a:lstStyle/>
          <a:p>
            <a:r>
              <a:rPr lang="en-US" dirty="0"/>
              <a:t>In some cases, during training, the gradients can become either very small (vanishing gradients) of very large (exploding gradients)</a:t>
            </a:r>
          </a:p>
          <a:p>
            <a:pPr lvl="1"/>
            <a:r>
              <a:rPr lang="en-US" dirty="0"/>
              <a:t>They result in very small or very large update of the parameters</a:t>
            </a:r>
          </a:p>
          <a:p>
            <a:pPr lvl="1"/>
            <a:r>
              <a:rPr lang="en-US" dirty="0"/>
              <a:t>Solutions: change learning rate, </a:t>
            </a:r>
            <a:r>
              <a:rPr lang="en-US" dirty="0" err="1"/>
              <a:t>ReLU</a:t>
            </a:r>
            <a:r>
              <a:rPr lang="en-US" dirty="0"/>
              <a:t> activations, regularization, LSTM units in RNNs</a:t>
            </a:r>
          </a:p>
        </p:txBody>
      </p:sp>
      <p:sp>
        <p:nvSpPr>
          <p:cNvPr id="4" name="Content Placeholder 3">
            <a:extLst>
              <a:ext uri="{FF2B5EF4-FFF2-40B4-BE49-F238E27FC236}">
                <a16:creationId xmlns:a16="http://schemas.microsoft.com/office/drawing/2014/main" id="{7C466B87-7F56-4D6E-9004-C5EE013FBEBF}"/>
              </a:ext>
            </a:extLst>
          </p:cNvPr>
          <p:cNvSpPr>
            <a:spLocks noGrp="1"/>
          </p:cNvSpPr>
          <p:nvPr>
            <p:ph idx="10"/>
          </p:nvPr>
        </p:nvSpPr>
        <p:spPr/>
        <p:txBody>
          <a:bodyPr/>
          <a:lstStyle/>
          <a:p>
            <a:r>
              <a:rPr lang="en-US" dirty="0"/>
              <a:t>Training Neural Networks</a:t>
            </a:r>
          </a:p>
          <a:p>
            <a:endParaRPr lang="en-US" dirty="0"/>
          </a:p>
        </p:txBody>
      </p:sp>
      <p:sp>
        <p:nvSpPr>
          <p:cNvPr id="10" name="矩形 136"/>
          <p:cNvSpPr/>
          <p:nvPr/>
        </p:nvSpPr>
        <p:spPr>
          <a:xfrm>
            <a:off x="4350284" y="3407448"/>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1" name="矩形 137"/>
          <p:cNvSpPr/>
          <p:nvPr/>
        </p:nvSpPr>
        <p:spPr>
          <a:xfrm>
            <a:off x="5519919" y="3393024"/>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2" name="矩形 138"/>
          <p:cNvSpPr/>
          <p:nvPr/>
        </p:nvSpPr>
        <p:spPr>
          <a:xfrm>
            <a:off x="7314040" y="3416973"/>
            <a:ext cx="658537" cy="236106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3" name="矩形 140"/>
          <p:cNvSpPr/>
          <p:nvPr/>
        </p:nvSpPr>
        <p:spPr>
          <a:xfrm>
            <a:off x="3306370" y="3431837"/>
            <a:ext cx="440251" cy="23162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cxnSp>
        <p:nvCxnSpPr>
          <p:cNvPr id="14" name="直線單箭頭接點 141"/>
          <p:cNvCxnSpPr/>
          <p:nvPr/>
        </p:nvCxnSpPr>
        <p:spPr>
          <a:xfrm>
            <a:off x="7655341" y="4342049"/>
            <a:ext cx="6187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2"/>
          <p:cNvCxnSpPr/>
          <p:nvPr/>
        </p:nvCxnSpPr>
        <p:spPr>
          <a:xfrm>
            <a:off x="7751796" y="5441364"/>
            <a:ext cx="52233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43"/>
          <p:cNvCxnSpPr/>
          <p:nvPr/>
        </p:nvCxnSpPr>
        <p:spPr>
          <a:xfrm>
            <a:off x="7634267" y="3654870"/>
            <a:ext cx="63986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44"/>
          <p:cNvSpPr/>
          <p:nvPr/>
        </p:nvSpPr>
        <p:spPr>
          <a:xfrm>
            <a:off x="3366712" y="4065095"/>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18" name="矩形 145"/>
          <p:cNvSpPr/>
          <p:nvPr/>
        </p:nvSpPr>
        <p:spPr>
          <a:xfrm>
            <a:off x="3371846" y="3561864"/>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19" name="Object 12"/>
          <p:cNvGraphicFramePr>
            <a:graphicFrameLocks noChangeAspect="1"/>
          </p:cNvGraphicFramePr>
          <p:nvPr/>
        </p:nvGraphicFramePr>
        <p:xfrm>
          <a:off x="3383051" y="3477819"/>
          <a:ext cx="287151" cy="407614"/>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9" name="Object 12"/>
                      <p:cNvPicPr>
                        <a:picLocks noChangeAspect="1" noChangeArrowheads="1"/>
                      </p:cNvPicPr>
                      <p:nvPr/>
                    </p:nvPicPr>
                    <p:blipFill>
                      <a:blip r:embed="rId3"/>
                      <a:srcRect/>
                      <a:stretch>
                        <a:fillRect/>
                      </a:stretch>
                    </p:blipFill>
                    <p:spPr bwMode="auto">
                      <a:xfrm>
                        <a:off x="3383051" y="3477819"/>
                        <a:ext cx="287151"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nvGraphicFramePr>
        <p:xfrm>
          <a:off x="3387724" y="3991993"/>
          <a:ext cx="310963" cy="407614"/>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20" name="Object 12"/>
                      <p:cNvPicPr>
                        <a:picLocks noChangeAspect="1" noChangeArrowheads="1"/>
                      </p:cNvPicPr>
                      <p:nvPr/>
                    </p:nvPicPr>
                    <p:blipFill>
                      <a:blip r:embed="rId5"/>
                      <a:srcRect/>
                      <a:stretch>
                        <a:fillRect/>
                      </a:stretch>
                    </p:blipFill>
                    <p:spPr bwMode="auto">
                      <a:xfrm>
                        <a:off x="3387724" y="3991993"/>
                        <a:ext cx="310963" cy="4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橢圓 148"/>
          <p:cNvSpPr/>
          <p:nvPr/>
        </p:nvSpPr>
        <p:spPr>
          <a:xfrm>
            <a:off x="4435969" y="3417155"/>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2" name="橢圓 149"/>
          <p:cNvSpPr/>
          <p:nvPr/>
        </p:nvSpPr>
        <p:spPr>
          <a:xfrm>
            <a:off x="4438036" y="410412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3" name="橢圓 150"/>
          <p:cNvSpPr/>
          <p:nvPr/>
        </p:nvSpPr>
        <p:spPr>
          <a:xfrm>
            <a:off x="4427771" y="5187669"/>
            <a:ext cx="506610" cy="50661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4" name="文字方塊 151"/>
          <p:cNvSpPr txBox="1"/>
          <p:nvPr/>
        </p:nvSpPr>
        <p:spPr>
          <a:xfrm rot="5400000">
            <a:off x="4425348" y="467247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5" name="矩形 152"/>
          <p:cNvSpPr/>
          <p:nvPr/>
        </p:nvSpPr>
        <p:spPr>
          <a:xfrm>
            <a:off x="3375116" y="5298410"/>
            <a:ext cx="302559" cy="302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graphicFrame>
        <p:nvGraphicFramePr>
          <p:cNvPr id="26" name="Object 12"/>
          <p:cNvGraphicFramePr>
            <a:graphicFrameLocks noChangeAspect="1"/>
          </p:cNvGraphicFramePr>
          <p:nvPr/>
        </p:nvGraphicFramePr>
        <p:xfrm>
          <a:off x="3372367" y="5213481"/>
          <a:ext cx="359989" cy="431426"/>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6" name="Object 12"/>
                      <p:cNvPicPr>
                        <a:picLocks noChangeAspect="1" noChangeArrowheads="1"/>
                      </p:cNvPicPr>
                      <p:nvPr/>
                    </p:nvPicPr>
                    <p:blipFill>
                      <a:blip r:embed="rId7"/>
                      <a:srcRect/>
                      <a:stretch>
                        <a:fillRect/>
                      </a:stretch>
                    </p:blipFill>
                    <p:spPr bwMode="auto">
                      <a:xfrm>
                        <a:off x="3372367" y="5213481"/>
                        <a:ext cx="359989" cy="431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154"/>
          <p:cNvSpPr txBox="1"/>
          <p:nvPr/>
        </p:nvSpPr>
        <p:spPr>
          <a:xfrm rot="5400000">
            <a:off x="3265645" y="466202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28" name="橢圓 155"/>
          <p:cNvSpPr/>
          <p:nvPr/>
        </p:nvSpPr>
        <p:spPr>
          <a:xfrm>
            <a:off x="5596759" y="3417155"/>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29" name="橢圓 156"/>
          <p:cNvSpPr/>
          <p:nvPr/>
        </p:nvSpPr>
        <p:spPr>
          <a:xfrm>
            <a:off x="5598826" y="4104129"/>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0" name="橢圓 157"/>
          <p:cNvSpPr/>
          <p:nvPr/>
        </p:nvSpPr>
        <p:spPr>
          <a:xfrm>
            <a:off x="5588561" y="5187669"/>
            <a:ext cx="506610" cy="5066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1" name="文字方塊 158"/>
          <p:cNvSpPr txBox="1"/>
          <p:nvPr/>
        </p:nvSpPr>
        <p:spPr>
          <a:xfrm rot="5400000">
            <a:off x="5586138" y="4672477"/>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2" name="橢圓 159"/>
          <p:cNvSpPr/>
          <p:nvPr/>
        </p:nvSpPr>
        <p:spPr>
          <a:xfrm>
            <a:off x="7380961" y="3409820"/>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3" name="橢圓 160"/>
          <p:cNvSpPr/>
          <p:nvPr/>
        </p:nvSpPr>
        <p:spPr>
          <a:xfrm>
            <a:off x="7383027" y="4080328"/>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4" name="橢圓 161"/>
          <p:cNvSpPr/>
          <p:nvPr/>
        </p:nvSpPr>
        <p:spPr>
          <a:xfrm>
            <a:off x="7389229" y="5180334"/>
            <a:ext cx="506610" cy="50661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899010"/>
            <a:endParaRPr lang="zh-TW" altLang="en-US" sz="1770">
              <a:solidFill>
                <a:prstClr val="black"/>
              </a:solidFill>
              <a:latin typeface="Calibri"/>
              <a:ea typeface="新細明體" panose="02020500000000000000" pitchFamily="18" charset="-120"/>
            </a:endParaRPr>
          </a:p>
        </p:txBody>
      </p:sp>
      <p:sp>
        <p:nvSpPr>
          <p:cNvPr id="35" name="文字方塊 162"/>
          <p:cNvSpPr txBox="1"/>
          <p:nvPr/>
        </p:nvSpPr>
        <p:spPr>
          <a:xfrm rot="5400000">
            <a:off x="7386805" y="466235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6" name="文字方塊 163"/>
          <p:cNvSpPr txBox="1"/>
          <p:nvPr/>
        </p:nvSpPr>
        <p:spPr>
          <a:xfrm>
            <a:off x="6101506" y="3365464"/>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7" name="文字方塊 164"/>
          <p:cNvSpPr txBox="1"/>
          <p:nvPr/>
        </p:nvSpPr>
        <p:spPr>
          <a:xfrm>
            <a:off x="6117055" y="4058551"/>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38" name="文字方塊 165"/>
          <p:cNvSpPr txBox="1"/>
          <p:nvPr/>
        </p:nvSpPr>
        <p:spPr>
          <a:xfrm>
            <a:off x="6127802" y="5167044"/>
            <a:ext cx="678756" cy="472565"/>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cxnSp>
        <p:nvCxnSpPr>
          <p:cNvPr id="39" name="直線單箭頭接點 166"/>
          <p:cNvCxnSpPr>
            <a:stCxn id="21" idx="6"/>
            <a:endCxn id="28" idx="2"/>
          </p:cNvCxnSpPr>
          <p:nvPr/>
        </p:nvCxnSpPr>
        <p:spPr>
          <a:xfrm>
            <a:off x="4942579" y="3670460"/>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67"/>
          <p:cNvCxnSpPr/>
          <p:nvPr/>
        </p:nvCxnSpPr>
        <p:spPr>
          <a:xfrm>
            <a:off x="4942579" y="436906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68"/>
          <p:cNvCxnSpPr/>
          <p:nvPr/>
        </p:nvCxnSpPr>
        <p:spPr>
          <a:xfrm>
            <a:off x="4934381" y="5447273"/>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69"/>
          <p:cNvCxnSpPr>
            <a:stCxn id="22" idx="6"/>
            <a:endCxn id="28" idx="2"/>
          </p:cNvCxnSpPr>
          <p:nvPr/>
        </p:nvCxnSpPr>
        <p:spPr>
          <a:xfrm flipV="1">
            <a:off x="4944646" y="3670460"/>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70"/>
          <p:cNvCxnSpPr>
            <a:stCxn id="21" idx="6"/>
            <a:endCxn id="29" idx="2"/>
          </p:cNvCxnSpPr>
          <p:nvPr/>
        </p:nvCxnSpPr>
        <p:spPr>
          <a:xfrm>
            <a:off x="4942580" y="3670460"/>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71"/>
          <p:cNvCxnSpPr>
            <a:stCxn id="21" idx="6"/>
            <a:endCxn id="30" idx="2"/>
          </p:cNvCxnSpPr>
          <p:nvPr/>
        </p:nvCxnSpPr>
        <p:spPr>
          <a:xfrm>
            <a:off x="4942580" y="3670460"/>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72"/>
          <p:cNvCxnSpPr>
            <a:stCxn id="22" idx="6"/>
            <a:endCxn id="30" idx="2"/>
          </p:cNvCxnSpPr>
          <p:nvPr/>
        </p:nvCxnSpPr>
        <p:spPr>
          <a:xfrm>
            <a:off x="4944646" y="4357434"/>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73"/>
          <p:cNvCxnSpPr>
            <a:stCxn id="23" idx="6"/>
            <a:endCxn id="28" idx="2"/>
          </p:cNvCxnSpPr>
          <p:nvPr/>
        </p:nvCxnSpPr>
        <p:spPr>
          <a:xfrm flipV="1">
            <a:off x="4934382" y="3670460"/>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74"/>
          <p:cNvCxnSpPr>
            <a:stCxn id="23" idx="6"/>
            <a:endCxn id="29" idx="2"/>
          </p:cNvCxnSpPr>
          <p:nvPr/>
        </p:nvCxnSpPr>
        <p:spPr>
          <a:xfrm flipV="1">
            <a:off x="4934382" y="4357434"/>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5"/>
          <p:cNvCxnSpPr>
            <a:endCxn id="21" idx="2"/>
          </p:cNvCxnSpPr>
          <p:nvPr/>
        </p:nvCxnSpPr>
        <p:spPr>
          <a:xfrm flipV="1">
            <a:off x="3677675" y="3670461"/>
            <a:ext cx="758294" cy="264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6"/>
          <p:cNvCxnSpPr>
            <a:stCxn id="18" idx="3"/>
            <a:endCxn id="22" idx="2"/>
          </p:cNvCxnSpPr>
          <p:nvPr/>
        </p:nvCxnSpPr>
        <p:spPr>
          <a:xfrm>
            <a:off x="3674405" y="3713143"/>
            <a:ext cx="763631" cy="6442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7"/>
          <p:cNvCxnSpPr>
            <a:stCxn id="18" idx="3"/>
            <a:endCxn id="23" idx="2"/>
          </p:cNvCxnSpPr>
          <p:nvPr/>
        </p:nvCxnSpPr>
        <p:spPr>
          <a:xfrm>
            <a:off x="3674404" y="3713143"/>
            <a:ext cx="753367" cy="1727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8"/>
          <p:cNvCxnSpPr>
            <a:stCxn id="20" idx="3"/>
            <a:endCxn id="21" idx="2"/>
          </p:cNvCxnSpPr>
          <p:nvPr/>
        </p:nvCxnSpPr>
        <p:spPr>
          <a:xfrm flipV="1">
            <a:off x="3698687" y="3670460"/>
            <a:ext cx="737283" cy="525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9"/>
          <p:cNvCxnSpPr>
            <a:stCxn id="17" idx="3"/>
            <a:endCxn id="22" idx="2"/>
          </p:cNvCxnSpPr>
          <p:nvPr/>
        </p:nvCxnSpPr>
        <p:spPr>
          <a:xfrm>
            <a:off x="3669271" y="4216375"/>
            <a:ext cx="768765" cy="1410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80"/>
          <p:cNvCxnSpPr>
            <a:stCxn id="17" idx="3"/>
            <a:endCxn id="23" idx="2"/>
          </p:cNvCxnSpPr>
          <p:nvPr/>
        </p:nvCxnSpPr>
        <p:spPr>
          <a:xfrm>
            <a:off x="3669271" y="4216375"/>
            <a:ext cx="758501" cy="12245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81"/>
          <p:cNvCxnSpPr>
            <a:stCxn id="26" idx="3"/>
            <a:endCxn id="21" idx="2"/>
          </p:cNvCxnSpPr>
          <p:nvPr/>
        </p:nvCxnSpPr>
        <p:spPr>
          <a:xfrm flipV="1">
            <a:off x="3732356" y="3670461"/>
            <a:ext cx="703613" cy="1758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82"/>
          <p:cNvCxnSpPr>
            <a:stCxn id="26" idx="3"/>
            <a:endCxn id="22" idx="2"/>
          </p:cNvCxnSpPr>
          <p:nvPr/>
        </p:nvCxnSpPr>
        <p:spPr>
          <a:xfrm flipV="1">
            <a:off x="3709090" y="4357434"/>
            <a:ext cx="728946" cy="1071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83"/>
          <p:cNvCxnSpPr>
            <a:stCxn id="26" idx="3"/>
            <a:endCxn id="23" idx="2"/>
          </p:cNvCxnSpPr>
          <p:nvPr/>
        </p:nvCxnSpPr>
        <p:spPr>
          <a:xfrm>
            <a:off x="3709090" y="5429145"/>
            <a:ext cx="718682" cy="118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6"/>
          <p:cNvGrpSpPr/>
          <p:nvPr/>
        </p:nvGrpSpPr>
        <p:grpSpPr>
          <a:xfrm>
            <a:off x="8261287" y="3378596"/>
            <a:ext cx="566781" cy="2294140"/>
            <a:chOff x="7668524" y="1462486"/>
            <a:chExt cx="642352" cy="2600026"/>
          </a:xfrm>
        </p:grpSpPr>
        <p:sp>
          <p:nvSpPr>
            <p:cNvPr id="58" name="文字方塊 184"/>
            <p:cNvSpPr txBox="1"/>
            <p:nvPr/>
          </p:nvSpPr>
          <p:spPr>
            <a:xfrm rot="5400000">
              <a:off x="7610714" y="2975129"/>
              <a:ext cx="769257" cy="535574"/>
            </a:xfrm>
            <a:prstGeom prst="rect">
              <a:avLst/>
            </a:prstGeom>
            <a:noFill/>
          </p:spPr>
          <p:txBody>
            <a:bodyPr wrap="square" rtlCol="0">
              <a:spAutoFit/>
            </a:bodyPr>
            <a:lstStyle/>
            <a:p>
              <a:pPr algn="ct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sp>
          <p:nvSpPr>
            <p:cNvPr id="59" name="文字方塊 185"/>
            <p:cNvSpPr txBox="1"/>
            <p:nvPr/>
          </p:nvSpPr>
          <p:spPr>
            <a:xfrm>
              <a:off x="7679807" y="1462486"/>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1</a:t>
              </a:r>
              <a:endParaRPr lang="zh-TW" altLang="en-US" sz="2471" baseline="-25000" dirty="0">
                <a:solidFill>
                  <a:prstClr val="black"/>
                </a:solidFill>
                <a:latin typeface="Calibri"/>
                <a:ea typeface="新細明體" panose="02020500000000000000" pitchFamily="18" charset="-120"/>
              </a:endParaRPr>
            </a:p>
          </p:txBody>
        </p:sp>
        <p:sp>
          <p:nvSpPr>
            <p:cNvPr id="60" name="文字方塊 186"/>
            <p:cNvSpPr txBox="1"/>
            <p:nvPr/>
          </p:nvSpPr>
          <p:spPr>
            <a:xfrm>
              <a:off x="7668524" y="2260706"/>
              <a:ext cx="631069"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y</a:t>
              </a:r>
              <a:r>
                <a:rPr lang="en-US" altLang="zh-TW" sz="2471" baseline="-25000" dirty="0">
                  <a:solidFill>
                    <a:prstClr val="black"/>
                  </a:solidFill>
                  <a:latin typeface="Calibri"/>
                  <a:ea typeface="新細明體" panose="02020500000000000000" pitchFamily="18" charset="-120"/>
                </a:rPr>
                <a:t>2</a:t>
              </a:r>
              <a:endParaRPr lang="zh-TW" altLang="en-US" sz="2471" baseline="-25000" dirty="0">
                <a:solidFill>
                  <a:prstClr val="black"/>
                </a:solidFill>
                <a:latin typeface="Calibri"/>
                <a:ea typeface="新細明體" panose="02020500000000000000" pitchFamily="18" charset="-120"/>
              </a:endParaRPr>
            </a:p>
          </p:txBody>
        </p:sp>
        <p:sp>
          <p:nvSpPr>
            <p:cNvPr id="61" name="文字方塊 187"/>
            <p:cNvSpPr txBox="1"/>
            <p:nvPr/>
          </p:nvSpPr>
          <p:spPr>
            <a:xfrm>
              <a:off x="7668524" y="3526938"/>
              <a:ext cx="631069" cy="535574"/>
            </a:xfrm>
            <a:prstGeom prst="rect">
              <a:avLst/>
            </a:prstGeom>
            <a:noFill/>
          </p:spPr>
          <p:txBody>
            <a:bodyPr wrap="square" rtlCol="0">
              <a:spAutoFit/>
            </a:bodyPr>
            <a:lstStyle/>
            <a:p>
              <a:pPr defTabSz="899010"/>
              <a:r>
                <a:rPr lang="en-US" altLang="zh-TW" sz="2471" dirty="0" err="1">
                  <a:solidFill>
                    <a:prstClr val="black"/>
                  </a:solidFill>
                  <a:latin typeface="Calibri"/>
                  <a:ea typeface="新細明體" panose="02020500000000000000" pitchFamily="18" charset="-120"/>
                </a:rPr>
                <a:t>y</a:t>
              </a:r>
              <a:r>
                <a:rPr lang="en-US" altLang="zh-TW" sz="2471" baseline="-25000" dirty="0" err="1">
                  <a:solidFill>
                    <a:prstClr val="black"/>
                  </a:solidFill>
                  <a:latin typeface="Calibri"/>
                  <a:ea typeface="新細明體" panose="02020500000000000000" pitchFamily="18" charset="-120"/>
                </a:rPr>
                <a:t>M</a:t>
              </a:r>
              <a:endParaRPr lang="zh-TW" altLang="en-US" sz="2471" baseline="-25000" dirty="0">
                <a:solidFill>
                  <a:prstClr val="black"/>
                </a:solidFill>
                <a:latin typeface="Calibri"/>
                <a:ea typeface="新細明體" panose="02020500000000000000" pitchFamily="18" charset="-120"/>
              </a:endParaRPr>
            </a:p>
          </p:txBody>
        </p:sp>
      </p:grpSp>
      <p:cxnSp>
        <p:nvCxnSpPr>
          <p:cNvPr id="62" name="直線單箭頭接點 188"/>
          <p:cNvCxnSpPr/>
          <p:nvPr/>
        </p:nvCxnSpPr>
        <p:spPr>
          <a:xfrm>
            <a:off x="6728549" y="3680681"/>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189"/>
          <p:cNvCxnSpPr/>
          <p:nvPr/>
        </p:nvCxnSpPr>
        <p:spPr>
          <a:xfrm>
            <a:off x="6728549" y="4379285"/>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190"/>
          <p:cNvCxnSpPr/>
          <p:nvPr/>
        </p:nvCxnSpPr>
        <p:spPr>
          <a:xfrm>
            <a:off x="6720351" y="5457493"/>
            <a:ext cx="6541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191"/>
          <p:cNvCxnSpPr/>
          <p:nvPr/>
        </p:nvCxnSpPr>
        <p:spPr>
          <a:xfrm flipV="1">
            <a:off x="6730615" y="3680680"/>
            <a:ext cx="652114"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92"/>
          <p:cNvCxnSpPr/>
          <p:nvPr/>
        </p:nvCxnSpPr>
        <p:spPr>
          <a:xfrm>
            <a:off x="6728549" y="3680680"/>
            <a:ext cx="656246" cy="686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93"/>
          <p:cNvCxnSpPr/>
          <p:nvPr/>
        </p:nvCxnSpPr>
        <p:spPr>
          <a:xfrm>
            <a:off x="6728550" y="3680680"/>
            <a:ext cx="645982"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94"/>
          <p:cNvCxnSpPr/>
          <p:nvPr/>
        </p:nvCxnSpPr>
        <p:spPr>
          <a:xfrm>
            <a:off x="6730616" y="4367654"/>
            <a:ext cx="643916"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95"/>
          <p:cNvCxnSpPr/>
          <p:nvPr/>
        </p:nvCxnSpPr>
        <p:spPr>
          <a:xfrm flipV="1">
            <a:off x="6720352" y="3680680"/>
            <a:ext cx="662378" cy="1770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96"/>
          <p:cNvCxnSpPr/>
          <p:nvPr/>
        </p:nvCxnSpPr>
        <p:spPr>
          <a:xfrm flipV="1">
            <a:off x="6720352" y="4367654"/>
            <a:ext cx="664444" cy="1083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圖說文字 127"/>
          <p:cNvSpPr/>
          <p:nvPr/>
        </p:nvSpPr>
        <p:spPr>
          <a:xfrm>
            <a:off x="3051367" y="5934353"/>
            <a:ext cx="3426716" cy="356067"/>
          </a:xfrm>
          <a:prstGeom prst="wedgeRectCallout">
            <a:avLst>
              <a:gd name="adj1" fmla="val 11157"/>
              <a:gd name="adj2" fmla="val -1851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899010"/>
            <a:r>
              <a:rPr lang="en-US" altLang="zh-TW" sz="1765" dirty="0">
                <a:solidFill>
                  <a:prstClr val="black"/>
                </a:solidFill>
                <a:latin typeface="Calibri"/>
                <a:ea typeface="新細明體" panose="02020500000000000000" pitchFamily="18" charset="-120"/>
              </a:rPr>
              <a:t>Small gradients, learns very slow</a:t>
            </a:r>
            <a:endParaRPr lang="zh-TW" altLang="en-US" sz="1765" dirty="0">
              <a:solidFill>
                <a:prstClr val="black"/>
              </a:solidFill>
              <a:latin typeface="Calibri"/>
              <a:ea typeface="新細明體" panose="02020500000000000000" pitchFamily="18" charset="-120"/>
            </a:endParaRPr>
          </a:p>
        </p:txBody>
      </p:sp>
      <p:sp>
        <p:nvSpPr>
          <p:cNvPr id="72" name="TextBox 71">
            <a:extLst>
              <a:ext uri="{FF2B5EF4-FFF2-40B4-BE49-F238E27FC236}">
                <a16:creationId xmlns:a16="http://schemas.microsoft.com/office/drawing/2014/main" id="{B12FA439-A590-47C8-8F8A-CD119D8CE28D}"/>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405852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a:xfrm>
            <a:off x="1902594" y="1844827"/>
            <a:ext cx="4439073" cy="4736177"/>
          </a:xfrm>
        </p:spPr>
        <p:txBody>
          <a:bodyPr/>
          <a:lstStyle/>
          <a:p>
            <a:r>
              <a:rPr lang="en-US" b="1" i="1" dirty="0" err="1">
                <a:solidFill>
                  <a:srgbClr val="0070C0"/>
                </a:solidFill>
              </a:rPr>
              <a:t>Underfitting</a:t>
            </a:r>
            <a:endParaRPr lang="en-US" dirty="0"/>
          </a:p>
          <a:p>
            <a:pPr lvl="1"/>
            <a:r>
              <a:rPr lang="en-US" dirty="0"/>
              <a:t>The model is too “simple” to represent all the relevant class characteristics</a:t>
            </a:r>
          </a:p>
          <a:p>
            <a:pPr lvl="1"/>
            <a:r>
              <a:rPr lang="en-US" dirty="0"/>
              <a:t>E.g., model with too few parameters</a:t>
            </a:r>
          </a:p>
          <a:p>
            <a:pPr lvl="1"/>
            <a:r>
              <a:rPr lang="en-US" dirty="0"/>
              <a:t>Produces high error on the training set and high error on the validation set</a:t>
            </a:r>
          </a:p>
          <a:p>
            <a:endParaRPr lang="en-US" b="1" i="1" dirty="0">
              <a:solidFill>
                <a:srgbClr val="0070C0"/>
              </a:solidFill>
            </a:endParaRPr>
          </a:p>
          <a:p>
            <a:endParaRPr lang="en-US" b="1" i="1" dirty="0">
              <a:solidFill>
                <a:srgbClr val="0070C0"/>
              </a:solidFill>
            </a:endParaRPr>
          </a:p>
          <a:p>
            <a:r>
              <a:rPr lang="en-US" b="1" i="1" dirty="0">
                <a:solidFill>
                  <a:srgbClr val="0070C0"/>
                </a:solidFill>
              </a:rPr>
              <a:t>Overfitting</a:t>
            </a:r>
          </a:p>
          <a:p>
            <a:pPr lvl="1"/>
            <a:r>
              <a:rPr lang="en-US" dirty="0"/>
              <a:t>The model is too “complex” and fits irrelevant characteristics (noise) in the data</a:t>
            </a:r>
          </a:p>
          <a:p>
            <a:pPr lvl="1"/>
            <a:r>
              <a:rPr lang="en-US" dirty="0"/>
              <a:t>E.g., model with too many parameters</a:t>
            </a:r>
          </a:p>
          <a:p>
            <a:pPr lvl="1"/>
            <a:r>
              <a:rPr lang="en-US" dirty="0"/>
              <a:t>Produces low error on the training error and high error on the validation set</a:t>
            </a:r>
          </a:p>
          <a:p>
            <a:endParaRPr lang="en-US" dirty="0"/>
          </a:p>
        </p:txBody>
      </p:sp>
      <p:sp>
        <p:nvSpPr>
          <p:cNvPr id="6" name="Content Placeholder 5">
            <a:extLst>
              <a:ext uri="{FF2B5EF4-FFF2-40B4-BE49-F238E27FC236}">
                <a16:creationId xmlns:a16="http://schemas.microsoft.com/office/drawing/2014/main" id="{B07FBA42-F4FA-48B9-8C14-533E6DE702ED}"/>
              </a:ext>
            </a:extLst>
          </p:cNvPr>
          <p:cNvSpPr>
            <a:spLocks noGrp="1"/>
          </p:cNvSpPr>
          <p:nvPr>
            <p:ph idx="10"/>
          </p:nvPr>
        </p:nvSpPr>
        <p:spPr/>
        <p:txBody>
          <a:bodyPr/>
          <a:lstStyle/>
          <a:p>
            <a:r>
              <a:rPr lang="en-US" dirty="0"/>
              <a:t>Generalization</a:t>
            </a:r>
          </a:p>
        </p:txBody>
      </p:sp>
      <p:pic>
        <p:nvPicPr>
          <p:cNvPr id="10"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4733" t="38327" b="31597"/>
          <a:stretch/>
        </p:blipFill>
        <p:spPr bwMode="auto">
          <a:xfrm>
            <a:off x="6540756" y="4458019"/>
            <a:ext cx="1884788" cy="17773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5816" t="69720"/>
          <a:stretch/>
        </p:blipFill>
        <p:spPr bwMode="auto">
          <a:xfrm>
            <a:off x="8624632" y="4458019"/>
            <a:ext cx="1791848" cy="1777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69722" r="54512" b="202"/>
          <a:stretch/>
        </p:blipFill>
        <p:spPr bwMode="auto">
          <a:xfrm>
            <a:off x="8425544" y="2074256"/>
            <a:ext cx="1927400" cy="1843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38582" r="54863" b="31567"/>
          <a:stretch/>
        </p:blipFill>
        <p:spPr bwMode="auto">
          <a:xfrm>
            <a:off x="6540755" y="2073325"/>
            <a:ext cx="1842558" cy="17743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04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71" y="404666"/>
            <a:ext cx="8875059" cy="926976"/>
          </a:xfrm>
        </p:spPr>
        <p:txBody>
          <a:bodyPr>
            <a:normAutofit/>
          </a:bodyPr>
          <a:lstStyle/>
          <a:p>
            <a:r>
              <a:rPr lang="en-US" dirty="0"/>
              <a:t>Overfitting</a:t>
            </a:r>
          </a:p>
        </p:txBody>
      </p:sp>
      <p:sp>
        <p:nvSpPr>
          <p:cNvPr id="3" name="Content Placeholder 2"/>
          <p:cNvSpPr>
            <a:spLocks noGrp="1"/>
          </p:cNvSpPr>
          <p:nvPr>
            <p:ph idx="1"/>
          </p:nvPr>
        </p:nvSpPr>
        <p:spPr>
          <a:xfrm>
            <a:off x="1902594" y="1844827"/>
            <a:ext cx="8456704" cy="4736177"/>
          </a:xfrm>
        </p:spPr>
        <p:txBody>
          <a:bodyPr/>
          <a:lstStyle/>
          <a:p>
            <a:r>
              <a:rPr lang="en-US" dirty="0"/>
              <a:t>Overfitting – a model with high capacity fits the noise in the data instead of the underlying relationship</a:t>
            </a:r>
          </a:p>
          <a:p>
            <a:endParaRPr lang="en-US" dirty="0"/>
          </a:p>
          <a:p>
            <a:endParaRPr lang="en-US" dirty="0"/>
          </a:p>
          <a:p>
            <a:endParaRPr lang="en-US" dirty="0"/>
          </a:p>
        </p:txBody>
      </p:sp>
      <p:sp>
        <p:nvSpPr>
          <p:cNvPr id="8" name="Content Placeholder 7">
            <a:extLst>
              <a:ext uri="{FF2B5EF4-FFF2-40B4-BE49-F238E27FC236}">
                <a16:creationId xmlns:a16="http://schemas.microsoft.com/office/drawing/2014/main" id="{31262A09-6F66-4DFB-9B20-03A632E4F017}"/>
              </a:ext>
            </a:extLst>
          </p:cNvPr>
          <p:cNvSpPr>
            <a:spLocks noGrp="1"/>
          </p:cNvSpPr>
          <p:nvPr>
            <p:ph idx="10"/>
          </p:nvPr>
        </p:nvSpPr>
        <p:spPr>
          <a:xfrm>
            <a:off x="1902594" y="1332297"/>
            <a:ext cx="5464136" cy="309082"/>
          </a:xfrm>
        </p:spPr>
        <p:txBody>
          <a:bodyPr/>
          <a:lstStyle/>
          <a:p>
            <a:r>
              <a:rPr lang="en-US" dirty="0"/>
              <a:t>Generalization</a:t>
            </a:r>
          </a:p>
        </p:txBody>
      </p:sp>
      <p:pic>
        <p:nvPicPr>
          <p:cNvPr id="4" name="Εικόνα 19"/>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 b="18611"/>
          <a:stretch/>
        </p:blipFill>
        <p:spPr>
          <a:xfrm>
            <a:off x="6794901" y="4630218"/>
            <a:ext cx="3208149" cy="1918044"/>
          </a:xfrm>
          <a:prstGeom prst="rect">
            <a:avLst/>
          </a:prstGeom>
        </p:spPr>
      </p:pic>
      <p:sp>
        <p:nvSpPr>
          <p:cNvPr id="5" name="TextBox 4"/>
          <p:cNvSpPr txBox="1"/>
          <p:nvPr/>
        </p:nvSpPr>
        <p:spPr>
          <a:xfrm>
            <a:off x="2410885" y="6640746"/>
            <a:ext cx="7687913"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5"/>
              </a:rPr>
              <a:t>http://cs231n.github.io/assets/nn1/layer_sizes.jpeg</a:t>
            </a:r>
            <a:endParaRPr lang="en-US" sz="882" dirty="0">
              <a:solidFill>
                <a:prstClr val="black"/>
              </a:solidFill>
              <a:latin typeface="Calibri"/>
            </a:endParaRPr>
          </a:p>
        </p:txBody>
      </p:sp>
      <p:pic>
        <p:nvPicPr>
          <p:cNvPr id="6" name="Εικόνα 12">
            <a:extLst>
              <a:ext uri="{FF2B5EF4-FFF2-40B4-BE49-F238E27FC236}">
                <a16:creationId xmlns:a16="http://schemas.microsoft.com/office/drawing/2014/main" id="{E2DFE7DF-857A-4E01-8815-C42087CD35E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444377" y="2591077"/>
            <a:ext cx="4748328" cy="1918044"/>
          </a:xfrm>
          <a:prstGeom prst="rect">
            <a:avLst/>
          </a:prstGeom>
        </p:spPr>
      </p:pic>
      <p:sp>
        <p:nvSpPr>
          <p:cNvPr id="7" name="Content Placeholder 2">
            <a:extLst>
              <a:ext uri="{FF2B5EF4-FFF2-40B4-BE49-F238E27FC236}">
                <a16:creationId xmlns:a16="http://schemas.microsoft.com/office/drawing/2014/main" id="{D0D8AFCC-962C-4D15-B94B-21027735CBA4}"/>
              </a:ext>
            </a:extLst>
          </p:cNvPr>
          <p:cNvSpPr txBox="1">
            <a:spLocks/>
          </p:cNvSpPr>
          <p:nvPr/>
        </p:nvSpPr>
        <p:spPr>
          <a:xfrm>
            <a:off x="1902594" y="4953876"/>
            <a:ext cx="4447552" cy="1270729"/>
          </a:xfrm>
          <a:prstGeom prst="rect">
            <a:avLst/>
          </a:prstGeom>
        </p:spPr>
        <p:txBody>
          <a:bodyPr vert="horz" lIns="80682" tIns="40341" rIns="80682" bIns="40341"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02549" indent="-302549" defTabSz="806799"/>
            <a:r>
              <a:rPr lang="en-US" sz="1765" dirty="0">
                <a:solidFill>
                  <a:prstClr val="black"/>
                </a:solidFill>
              </a:rPr>
              <a:t>The model may fit the training data very well, but fails to </a:t>
            </a:r>
            <a:r>
              <a:rPr lang="en-US" sz="1765" dirty="0">
                <a:solidFill>
                  <a:srgbClr val="FF0000"/>
                </a:solidFill>
              </a:rPr>
              <a:t>generalize</a:t>
            </a:r>
            <a:r>
              <a:rPr lang="en-US" sz="1765" dirty="0">
                <a:solidFill>
                  <a:prstClr val="black"/>
                </a:solidFill>
              </a:rPr>
              <a:t> to new examples (test or validation data)</a:t>
            </a:r>
          </a:p>
          <a:p>
            <a:pPr marL="302549" indent="-302549" defTabSz="806799"/>
            <a:endParaRPr lang="en-US" sz="2118" dirty="0">
              <a:solidFill>
                <a:prstClr val="black"/>
              </a:solidFill>
            </a:endParaRPr>
          </a:p>
        </p:txBody>
      </p:sp>
    </p:spTree>
    <p:extLst>
      <p:ext uri="{BB962C8B-B14F-4D97-AF65-F5344CB8AC3E}">
        <p14:creationId xmlns:p14="http://schemas.microsoft.com/office/powerpoint/2010/main" val="1420032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𝟐</m:t>
                        </m:r>
                      </m:sub>
                    </m:sSub>
                  </m:oMath>
                </a14:m>
                <a:r>
                  <a:rPr lang="en-US" b="1" i="1" dirty="0">
                    <a:solidFill>
                      <a:srgbClr val="0070C0"/>
                    </a:solidFill>
                  </a:rPr>
                  <a:t> weight decay</a:t>
                </a:r>
              </a:p>
              <a:p>
                <a:pPr lvl="1"/>
                <a:r>
                  <a:rPr lang="en-US" dirty="0"/>
                  <a:t>A regularization term that penalizes large weights is added to the loss function</a:t>
                </a:r>
              </a:p>
              <a:p>
                <a:pPr lvl="1"/>
                <a:endParaRPr lang="en-US" sz="706" dirty="0"/>
              </a:p>
              <a:p>
                <a:pPr lvl="1"/>
                <a:endParaRPr lang="en-US" sz="706" dirty="0"/>
              </a:p>
              <a:p>
                <a:pPr lvl="1"/>
                <a:endParaRPr lang="en-US" sz="706" dirty="0"/>
              </a:p>
              <a:p>
                <a:pPr lvl="1"/>
                <a:endParaRPr lang="en-US" sz="706" dirty="0"/>
              </a:p>
              <a:p>
                <a:pPr marL="403400" lvl="1" indent="0">
                  <a:buNone/>
                </a:pPr>
                <a14:m>
                  <m:oMathPara xmlns:m="http://schemas.openxmlformats.org/officeDocument/2006/math">
                    <m:oMathParaPr>
                      <m:jc m:val="center"/>
                    </m:oMathParaPr>
                    <m:oMath xmlns:m="http://schemas.openxmlformats.org/officeDocument/2006/math">
                      <m:sSub>
                        <m:sSubPr>
                          <m:ctrlPr>
                            <a:rPr lang="en-US" sz="2118" i="1">
                              <a:latin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ℒ</m:t>
                          </m:r>
                        </m:e>
                        <m:sub>
                          <m:r>
                            <a:rPr lang="en-US" sz="2118" i="1">
                              <a:latin typeface="Cambria Math" charset="0"/>
                            </a:rPr>
                            <m:t>𝑟𝑒𝑔</m:t>
                          </m:r>
                        </m:sub>
                      </m:sSub>
                      <m:d>
                        <m:dPr>
                          <m:ctrlPr>
                            <a:rPr lang="en-US" sz="2118" i="1">
                              <a:latin typeface="Cambria Math" panose="02040503050406030204" pitchFamily="18" charset="0"/>
                            </a:rPr>
                          </m:ctrlPr>
                        </m:dPr>
                        <m:e>
                          <m:r>
                            <a:rPr lang="el-GR" sz="2118" i="1">
                              <a:latin typeface="Cambria Math" charset="0"/>
                            </a:rPr>
                            <m:t>𝜃</m:t>
                          </m:r>
                        </m:e>
                      </m:d>
                      <m:r>
                        <a:rPr lang="en-US" sz="2118" i="1">
                          <a:latin typeface="Cambria Math" charset="0"/>
                        </a:rPr>
                        <m:t>= </m:t>
                      </m:r>
                      <m:r>
                        <a:rPr lang="en-US" sz="2118" i="1">
                          <a:latin typeface="Cambria Math" panose="02040503050406030204" pitchFamily="18" charset="0"/>
                          <a:ea typeface="Cambria Math" panose="02040503050406030204" pitchFamily="18" charset="0"/>
                        </a:rPr>
                        <m:t>ℒ</m:t>
                      </m:r>
                      <m:d>
                        <m:dPr>
                          <m:ctrlPr>
                            <a:rPr lang="en-US" sz="2118" i="1">
                              <a:latin typeface="Cambria Math" panose="02040503050406030204" pitchFamily="18" charset="0"/>
                            </a:rPr>
                          </m:ctrlPr>
                        </m:dPr>
                        <m:e>
                          <m:r>
                            <a:rPr lang="el-GR" sz="2118" i="1">
                              <a:latin typeface="Cambria Math" charset="0"/>
                            </a:rPr>
                            <m:t>𝜃</m:t>
                          </m:r>
                        </m:e>
                      </m:d>
                      <m:r>
                        <a:rPr lang="en-US" sz="2118" i="1">
                          <a:latin typeface="Cambria Math" charset="0"/>
                        </a:rPr>
                        <m:t>+</m:t>
                      </m:r>
                      <m:r>
                        <a:rPr lang="el-GR" sz="2118" i="1">
                          <a:latin typeface="Cambria Math" charset="0"/>
                        </a:rPr>
                        <m:t>𝜆</m:t>
                      </m:r>
                      <m:nary>
                        <m:naryPr>
                          <m:chr m:val="∑"/>
                          <m:supHide m:val="on"/>
                          <m:ctrlPr>
                            <a:rPr lang="el-GR" sz="2118" i="1">
                              <a:latin typeface="Cambria Math" panose="02040503050406030204" pitchFamily="18" charset="0"/>
                            </a:rPr>
                          </m:ctrlPr>
                        </m:naryPr>
                        <m:sub>
                          <m:r>
                            <m:rPr>
                              <m:brk m:alnAt="7"/>
                            </m:rPr>
                            <a:rPr lang="en-US" sz="2118" i="1">
                              <a:latin typeface="Cambria Math" charset="0"/>
                            </a:rPr>
                            <m:t>𝑘</m:t>
                          </m:r>
                        </m:sub>
                        <m:sup/>
                        <m:e>
                          <m:sSubSup>
                            <m:sSubSupPr>
                              <m:ctrlPr>
                                <a:rPr lang="en-US" sz="2118" i="1">
                                  <a:latin typeface="Cambria Math" panose="02040503050406030204" pitchFamily="18" charset="0"/>
                                </a:rPr>
                              </m:ctrlPr>
                            </m:sSubSupPr>
                            <m:e>
                              <m:r>
                                <a:rPr lang="el-GR" sz="2118" i="1">
                                  <a:latin typeface="Cambria Math" charset="0"/>
                                </a:rPr>
                                <m:t>𝜃</m:t>
                              </m:r>
                            </m:e>
                            <m:sub>
                              <m:r>
                                <a:rPr lang="en-US" sz="2118" i="1">
                                  <a:latin typeface="Cambria Math" charset="0"/>
                                </a:rPr>
                                <m:t>𝑘</m:t>
                              </m:r>
                            </m:sub>
                            <m:sup>
                              <m:r>
                                <a:rPr lang="en-US" sz="2118" i="1">
                                  <a:latin typeface="Cambria Math" charset="0"/>
                                </a:rPr>
                                <m:t>2</m:t>
                              </m:r>
                            </m:sup>
                          </m:sSubSup>
                        </m:e>
                      </m:nary>
                    </m:oMath>
                  </m:oMathPara>
                </a14:m>
                <a:endParaRPr lang="en-US" sz="2118" dirty="0"/>
              </a:p>
              <a:p>
                <a:pPr lvl="1"/>
                <a:r>
                  <a:rPr lang="en-US" dirty="0"/>
                  <a:t>For every weight in the network, we add the regularization term to the loss value</a:t>
                </a:r>
              </a:p>
              <a:p>
                <a:pPr lvl="2"/>
                <a:r>
                  <a:rPr lang="en-US" dirty="0"/>
                  <a:t>During gradient descent parameter update, every weight is decayed linearly toward zero</a:t>
                </a:r>
              </a:p>
              <a:p>
                <a:pPr lvl="1"/>
                <a:r>
                  <a:rPr lang="en-US" dirty="0"/>
                  <a:t>The </a:t>
                </a:r>
                <a:r>
                  <a:rPr lang="en-US" dirty="0">
                    <a:solidFill>
                      <a:srgbClr val="FF0000"/>
                    </a:solidFill>
                  </a:rPr>
                  <a:t>weight decay coefficient </a:t>
                </a:r>
                <a14:m>
                  <m:oMath xmlns:m="http://schemas.openxmlformats.org/officeDocument/2006/math">
                    <m:r>
                      <a:rPr lang="el-GR" i="1">
                        <a:solidFill>
                          <a:srgbClr val="FF0000"/>
                        </a:solidFill>
                        <a:latin typeface="Cambria Math" charset="0"/>
                      </a:rPr>
                      <m:t>𝜆</m:t>
                    </m:r>
                    <m:r>
                      <a:rPr lang="el-GR" i="1">
                        <a:solidFill>
                          <a:srgbClr val="FF0000"/>
                        </a:solidFill>
                        <a:latin typeface="Cambria Math" charset="0"/>
                      </a:rPr>
                      <m:t> </m:t>
                    </m:r>
                  </m:oMath>
                </a14:m>
                <a:r>
                  <a:rPr lang="en-US" dirty="0"/>
                  <a:t>determines how dominant the regularization is during the gradient computation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775324C-1804-44E4-83E4-C772F439BD66}"/>
              </a:ext>
            </a:extLst>
          </p:cNvPr>
          <p:cNvSpPr>
            <a:spLocks noGrp="1"/>
          </p:cNvSpPr>
          <p:nvPr>
            <p:ph idx="10"/>
          </p:nvPr>
        </p:nvSpPr>
        <p:spPr/>
        <p:txBody>
          <a:bodyPr/>
          <a:lstStyle/>
          <a:p>
            <a:r>
              <a:rPr lang="en-US" dirty="0"/>
              <a:t>Regularization</a:t>
            </a:r>
          </a:p>
          <a:p>
            <a:endParaRPr lang="en-US" dirty="0"/>
          </a:p>
        </p:txBody>
      </p:sp>
      <p:sp>
        <p:nvSpPr>
          <p:cNvPr id="5" name="Left Brace 4"/>
          <p:cNvSpPr/>
          <p:nvPr/>
        </p:nvSpPr>
        <p:spPr>
          <a:xfrm rot="5400000">
            <a:off x="5946842" y="2711336"/>
            <a:ext cx="114793" cy="489900"/>
          </a:xfrm>
          <a:prstGeom prst="leftBrac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99010"/>
            <a:endParaRPr lang="en-US" sz="1770">
              <a:solidFill>
                <a:prstClr val="black"/>
              </a:solidFill>
              <a:latin typeface="Calibri"/>
            </a:endParaRPr>
          </a:p>
        </p:txBody>
      </p:sp>
      <p:sp>
        <p:nvSpPr>
          <p:cNvPr id="6" name="Left Brace 5"/>
          <p:cNvSpPr/>
          <p:nvPr/>
        </p:nvSpPr>
        <p:spPr>
          <a:xfrm rot="5400000">
            <a:off x="6892776" y="2446757"/>
            <a:ext cx="249005" cy="1080120"/>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99010"/>
            <a:endParaRPr lang="en-US" sz="1770">
              <a:solidFill>
                <a:srgbClr val="F79646">
                  <a:lumMod val="75000"/>
                </a:srgbClr>
              </a:solidFill>
              <a:latin typeface="Calibri"/>
            </a:endParaRPr>
          </a:p>
        </p:txBody>
      </p:sp>
      <p:sp>
        <p:nvSpPr>
          <p:cNvPr id="7" name="TextBox 6"/>
          <p:cNvSpPr txBox="1"/>
          <p:nvPr/>
        </p:nvSpPr>
        <p:spPr>
          <a:xfrm>
            <a:off x="5619504" y="2684719"/>
            <a:ext cx="763158" cy="282385"/>
          </a:xfrm>
          <a:prstGeom prst="rect">
            <a:avLst/>
          </a:prstGeom>
          <a:noFill/>
        </p:spPr>
        <p:txBody>
          <a:bodyPr wrap="none" rtlCol="0">
            <a:spAutoFit/>
          </a:bodyPr>
          <a:lstStyle/>
          <a:p>
            <a:pPr defTabSz="899010"/>
            <a:r>
              <a:rPr lang="en-US" sz="1235" dirty="0">
                <a:solidFill>
                  <a:srgbClr val="8064A2">
                    <a:lumMod val="75000"/>
                  </a:srgbClr>
                </a:solidFill>
                <a:latin typeface="Calibri"/>
              </a:rPr>
              <a:t>Data loss</a:t>
            </a:r>
          </a:p>
        </p:txBody>
      </p:sp>
      <p:sp>
        <p:nvSpPr>
          <p:cNvPr id="8" name="TextBox 7"/>
          <p:cNvSpPr txBox="1"/>
          <p:nvPr/>
        </p:nvSpPr>
        <p:spPr>
          <a:xfrm>
            <a:off x="6413682" y="2666563"/>
            <a:ext cx="1380058" cy="282385"/>
          </a:xfrm>
          <a:prstGeom prst="rect">
            <a:avLst/>
          </a:prstGeom>
          <a:noFill/>
        </p:spPr>
        <p:txBody>
          <a:bodyPr wrap="none" rtlCol="0">
            <a:spAutoFit/>
          </a:bodyPr>
          <a:lstStyle/>
          <a:p>
            <a:pPr defTabSz="899010"/>
            <a:r>
              <a:rPr lang="en-US" sz="1235" dirty="0">
                <a:solidFill>
                  <a:srgbClr val="F79646">
                    <a:lumMod val="75000"/>
                  </a:srgbClr>
                </a:solidFill>
                <a:latin typeface="Calibri"/>
              </a:rPr>
              <a:t>Regularization loss</a:t>
            </a:r>
          </a:p>
        </p:txBody>
      </p:sp>
    </p:spTree>
    <p:extLst>
      <p:ext uri="{BB962C8B-B14F-4D97-AF65-F5344CB8AC3E}">
        <p14:creationId xmlns:p14="http://schemas.microsoft.com/office/powerpoint/2010/main" val="2132646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Effect of the decay coefficient </a:t>
                </a:r>
                <a14:m>
                  <m:oMath xmlns:m="http://schemas.openxmlformats.org/officeDocument/2006/math">
                    <m:r>
                      <a:rPr lang="el-GR" i="1">
                        <a:latin typeface="Cambria Math" charset="0"/>
                      </a:rPr>
                      <m:t>𝜆</m:t>
                    </m:r>
                  </m:oMath>
                </a14:m>
                <a:r>
                  <a:rPr lang="en-US" dirty="0"/>
                  <a:t>  </a:t>
                </a:r>
              </a:p>
              <a:p>
                <a:pPr lvl="1"/>
                <a:r>
                  <a:rPr lang="en-US" dirty="0"/>
                  <a:t>Large weight decay coefficient </a:t>
                </a:r>
                <a:r>
                  <a:rPr lang="en-US" dirty="0">
                    <a:latin typeface="Times New Roman" panose="02020603050405020304" pitchFamily="18" charset="0"/>
                    <a:cs typeface="Times New Roman" panose="02020603050405020304" pitchFamily="18" charset="0"/>
                  </a:rPr>
                  <a:t>→</a:t>
                </a:r>
                <a:r>
                  <a:rPr lang="en-US" dirty="0"/>
                  <a:t> penalty for weights with large values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C39C11DF-E101-417B-BED1-EF5AFEECB1BB}"/>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a:blip r:embed="rId3"/>
          <a:stretch>
            <a:fillRect/>
          </a:stretch>
        </p:blipFill>
        <p:spPr>
          <a:xfrm>
            <a:off x="2792104" y="2730099"/>
            <a:ext cx="6643820" cy="2453493"/>
          </a:xfrm>
          <a:prstGeom prst="rect">
            <a:avLst/>
          </a:prstGeom>
        </p:spPr>
      </p:pic>
    </p:spTree>
    <p:extLst>
      <p:ext uri="{BB962C8B-B14F-4D97-AF65-F5344CB8AC3E}">
        <p14:creationId xmlns:p14="http://schemas.microsoft.com/office/powerpoint/2010/main" val="524471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𝟏</m:t>
                        </m:r>
                      </m:sub>
                    </m:sSub>
                  </m:oMath>
                </a14:m>
                <a:r>
                  <a:rPr lang="en-US" b="1" i="1" dirty="0">
                    <a:solidFill>
                      <a:srgbClr val="0070C0"/>
                    </a:solidFill>
                  </a:rPr>
                  <a:t> weight decay</a:t>
                </a:r>
              </a:p>
              <a:p>
                <a:pPr lvl="1"/>
                <a:r>
                  <a:rPr lang="en-US" dirty="0"/>
                  <a:t>The regularization term is based on the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norm of the weights</a:t>
                </a:r>
              </a:p>
              <a:p>
                <a:pPr lvl="1"/>
                <a:endParaRPr lang="en-US" sz="706" dirty="0"/>
              </a:p>
              <a:p>
                <a:pPr marL="403400" lvl="1" indent="0" algn="ctr">
                  <a:buNone/>
                </a:pPr>
                <a14:m>
                  <m:oMath xmlns:m="http://schemas.openxmlformats.org/officeDocument/2006/math">
                    <m:sSub>
                      <m:sSubPr>
                        <m:ctrlPr>
                          <a:rPr lang="en-US" sz="2118" i="1">
                            <a:latin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ℒ</m:t>
                        </m:r>
                      </m:e>
                      <m:sub>
                        <m:r>
                          <a:rPr lang="en-US" sz="2118" i="1">
                            <a:latin typeface="Cambria Math" charset="0"/>
                          </a:rPr>
                          <m:t>𝑟𝑒𝑔</m:t>
                        </m:r>
                      </m:sub>
                    </m:sSub>
                    <m:d>
                      <m:dPr>
                        <m:ctrlPr>
                          <a:rPr lang="en-US" sz="2118" i="1">
                            <a:latin typeface="Cambria Math" panose="02040503050406030204" pitchFamily="18" charset="0"/>
                          </a:rPr>
                        </m:ctrlPr>
                      </m:dPr>
                      <m:e>
                        <m:r>
                          <a:rPr lang="el-GR" sz="2118" i="1">
                            <a:latin typeface="Cambria Math" charset="0"/>
                          </a:rPr>
                          <m:t>𝜃</m:t>
                        </m:r>
                      </m:e>
                    </m:d>
                    <m:r>
                      <a:rPr lang="en-US" sz="2118" i="1">
                        <a:latin typeface="Cambria Math" charset="0"/>
                      </a:rPr>
                      <m:t>= </m:t>
                    </m:r>
                    <m:r>
                      <a:rPr lang="en-US" sz="2118" i="1">
                        <a:latin typeface="Cambria Math" panose="02040503050406030204" pitchFamily="18" charset="0"/>
                        <a:ea typeface="Cambria Math" panose="02040503050406030204" pitchFamily="18" charset="0"/>
                      </a:rPr>
                      <m:t>ℒ</m:t>
                    </m:r>
                    <m:d>
                      <m:dPr>
                        <m:ctrlPr>
                          <a:rPr lang="en-US" sz="2118" i="1">
                            <a:latin typeface="Cambria Math" panose="02040503050406030204" pitchFamily="18" charset="0"/>
                          </a:rPr>
                        </m:ctrlPr>
                      </m:dPr>
                      <m:e>
                        <m:r>
                          <a:rPr lang="el-GR" sz="2118" i="1">
                            <a:latin typeface="Cambria Math" charset="0"/>
                          </a:rPr>
                          <m:t>𝜃</m:t>
                        </m:r>
                      </m:e>
                    </m:d>
                    <m:r>
                      <a:rPr lang="en-US" sz="2118" i="1">
                        <a:latin typeface="Cambria Math" charset="0"/>
                      </a:rPr>
                      <m:t>+</m:t>
                    </m:r>
                    <m:r>
                      <a:rPr lang="el-GR" sz="2118" i="1">
                        <a:latin typeface="Cambria Math" charset="0"/>
                      </a:rPr>
                      <m:t>𝜆</m:t>
                    </m:r>
                    <m:nary>
                      <m:naryPr>
                        <m:chr m:val="∑"/>
                        <m:supHide m:val="on"/>
                        <m:ctrlPr>
                          <a:rPr lang="el-GR" sz="2118" i="1">
                            <a:latin typeface="Cambria Math" panose="02040503050406030204" pitchFamily="18" charset="0"/>
                          </a:rPr>
                        </m:ctrlPr>
                      </m:naryPr>
                      <m:sub>
                        <m:r>
                          <m:rPr>
                            <m:brk m:alnAt="7"/>
                          </m:rPr>
                          <a:rPr lang="en-US" sz="2118" i="1">
                            <a:latin typeface="Cambria Math" charset="0"/>
                          </a:rPr>
                          <m:t>𝑘</m:t>
                        </m:r>
                      </m:sub>
                      <m:sup/>
                      <m:e>
                        <m:d>
                          <m:dPr>
                            <m:begChr m:val="|"/>
                            <m:endChr m:val="|"/>
                            <m:ctrlPr>
                              <a:rPr lang="en-US" sz="2118" i="1">
                                <a:latin typeface="Cambria Math" panose="02040503050406030204" pitchFamily="18" charset="0"/>
                              </a:rPr>
                            </m:ctrlPr>
                          </m:dPr>
                          <m:e>
                            <m:sSub>
                              <m:sSubPr>
                                <m:ctrlPr>
                                  <a:rPr lang="en-US" sz="2118" i="1">
                                    <a:latin typeface="Cambria Math" panose="02040503050406030204" pitchFamily="18" charset="0"/>
                                  </a:rPr>
                                </m:ctrlPr>
                              </m:sSubPr>
                              <m:e>
                                <m:r>
                                  <a:rPr lang="en-US" sz="2118" i="1">
                                    <a:latin typeface="Cambria Math" panose="02040503050406030204" pitchFamily="18" charset="0"/>
                                    <a:ea typeface="Cambria Math" panose="02040503050406030204" pitchFamily="18" charset="0"/>
                                  </a:rPr>
                                  <m:t>𝜃</m:t>
                                </m:r>
                              </m:e>
                              <m:sub>
                                <m:r>
                                  <a:rPr lang="en-US" sz="2118" i="1">
                                    <a:latin typeface="Cambria Math" panose="02040503050406030204" pitchFamily="18" charset="0"/>
                                  </a:rPr>
                                  <m:t>𝑘</m:t>
                                </m:r>
                              </m:sub>
                            </m:sSub>
                          </m:e>
                        </m:d>
                      </m:e>
                    </m:nary>
                  </m:oMath>
                </a14:m>
                <a:r>
                  <a:rPr lang="en-US" dirty="0"/>
                  <a:t> </a:t>
                </a:r>
              </a:p>
              <a:p>
                <a:pPr marL="403400" lvl="1" indent="0" algn="ctr">
                  <a:buNone/>
                </a:pPr>
                <a:endParaRPr lang="en-US" sz="706"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solidFill>
                      <a:schemeClr val="tx1"/>
                    </a:solidFill>
                  </a:rPr>
                  <a:t> weight decay </a:t>
                </a:r>
                <a:r>
                  <a:rPr lang="en-US" dirty="0"/>
                  <a:t>is less common with NN</a:t>
                </a:r>
              </a:p>
              <a:p>
                <a:pPr lvl="2"/>
                <a:r>
                  <a:rPr lang="en-US" dirty="0"/>
                  <a:t>Often performs worse than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weight decay</a:t>
                </a:r>
              </a:p>
              <a:p>
                <a:pPr lvl="1"/>
                <a:r>
                  <a:rPr lang="en-US" dirty="0"/>
                  <a:t>It is also possible to combine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regularization </a:t>
                </a:r>
              </a:p>
              <a:p>
                <a:pPr lvl="2"/>
                <a:r>
                  <a:rPr lang="en-US" dirty="0"/>
                  <a:t>Called </a:t>
                </a:r>
                <a:r>
                  <a:rPr lang="en-US" dirty="0">
                    <a:solidFill>
                      <a:srgbClr val="FF0000"/>
                    </a:solidFill>
                  </a:rPr>
                  <a:t>elastic net regularization</a:t>
                </a:r>
              </a:p>
              <a:p>
                <a:pPr marL="403400" lvl="1" indent="0" algn="ctr">
                  <a:buNone/>
                </a:pPr>
                <a14:m>
                  <m:oMath xmlns:m="http://schemas.openxmlformats.org/officeDocument/2006/math">
                    <m:sSub>
                      <m:sSubPr>
                        <m:ctrlPr>
                          <a:rPr lang="en-US" sz="1765" i="1">
                            <a:latin typeface="Cambria Math" panose="02040503050406030204" pitchFamily="18" charset="0"/>
                          </a:rPr>
                        </m:ctrlPr>
                      </m:sSubPr>
                      <m:e>
                        <m:r>
                          <a:rPr lang="en-US" sz="1765" i="1">
                            <a:latin typeface="Cambria Math" panose="02040503050406030204" pitchFamily="18" charset="0"/>
                            <a:ea typeface="Cambria Math" panose="02040503050406030204" pitchFamily="18" charset="0"/>
                          </a:rPr>
                          <m:t>ℒ</m:t>
                        </m:r>
                      </m:e>
                      <m:sub>
                        <m:r>
                          <a:rPr lang="en-US" sz="1765" i="1">
                            <a:latin typeface="Cambria Math" charset="0"/>
                          </a:rPr>
                          <m:t>𝑟𝑒𝑔</m:t>
                        </m:r>
                      </m:sub>
                    </m:sSub>
                    <m:d>
                      <m:dPr>
                        <m:ctrlPr>
                          <a:rPr lang="en-US" sz="1765" i="1">
                            <a:latin typeface="Cambria Math" panose="02040503050406030204" pitchFamily="18" charset="0"/>
                          </a:rPr>
                        </m:ctrlPr>
                      </m:dPr>
                      <m:e>
                        <m:r>
                          <a:rPr lang="el-GR" sz="1765" i="1">
                            <a:latin typeface="Cambria Math" charset="0"/>
                          </a:rPr>
                          <m:t>𝜃</m:t>
                        </m:r>
                      </m:e>
                    </m:d>
                    <m:r>
                      <a:rPr lang="en-US" sz="1765" i="1">
                        <a:latin typeface="Cambria Math" charset="0"/>
                      </a:rPr>
                      <m:t>= </m:t>
                    </m:r>
                    <m:r>
                      <a:rPr lang="en-US" sz="1765" i="1">
                        <a:latin typeface="Cambria Math" panose="02040503050406030204" pitchFamily="18" charset="0"/>
                        <a:ea typeface="Cambria Math" panose="02040503050406030204" pitchFamily="18" charset="0"/>
                      </a:rPr>
                      <m:t>ℒ</m:t>
                    </m:r>
                    <m:d>
                      <m:dPr>
                        <m:ctrlPr>
                          <a:rPr lang="en-US" sz="1765" i="1">
                            <a:latin typeface="Cambria Math" panose="02040503050406030204" pitchFamily="18" charset="0"/>
                          </a:rPr>
                        </m:ctrlPr>
                      </m:dPr>
                      <m:e>
                        <m:r>
                          <a:rPr lang="el-GR" sz="1765" i="1">
                            <a:latin typeface="Cambria Math" charset="0"/>
                          </a:rPr>
                          <m:t>𝜃</m:t>
                        </m:r>
                      </m:e>
                    </m:d>
                    <m:r>
                      <a:rPr lang="en-US" sz="1765" i="1">
                        <a:latin typeface="Cambria Math" charset="0"/>
                      </a:rPr>
                      <m:t>+</m:t>
                    </m:r>
                    <m:sSub>
                      <m:sSubPr>
                        <m:ctrlPr>
                          <a:rPr lang="en-US" sz="1765" i="1">
                            <a:latin typeface="Cambria Math" panose="02040503050406030204" pitchFamily="18" charset="0"/>
                          </a:rPr>
                        </m:ctrlPr>
                      </m:sSubPr>
                      <m:e>
                        <m:r>
                          <a:rPr lang="el-GR" sz="1765" i="1">
                            <a:latin typeface="Cambria Math" charset="0"/>
                          </a:rPr>
                          <m:t>𝜆</m:t>
                        </m:r>
                      </m:e>
                      <m:sub>
                        <m:r>
                          <a:rPr lang="en-US" sz="1765" i="1">
                            <a:latin typeface="Cambria Math" panose="02040503050406030204" pitchFamily="18" charset="0"/>
                          </a:rPr>
                          <m:t>1</m:t>
                        </m:r>
                      </m:sub>
                    </m:sSub>
                    <m:nary>
                      <m:naryPr>
                        <m:chr m:val="∑"/>
                        <m:supHide m:val="on"/>
                        <m:ctrlPr>
                          <a:rPr lang="el-GR" sz="1765" i="1">
                            <a:latin typeface="Cambria Math" panose="02040503050406030204" pitchFamily="18" charset="0"/>
                          </a:rPr>
                        </m:ctrlPr>
                      </m:naryPr>
                      <m:sub>
                        <m:r>
                          <m:rPr>
                            <m:brk m:alnAt="7"/>
                          </m:rPr>
                          <a:rPr lang="en-US" sz="1765" i="1">
                            <a:latin typeface="Cambria Math" charset="0"/>
                          </a:rPr>
                          <m:t>𝑘</m:t>
                        </m:r>
                      </m:sub>
                      <m:sup/>
                      <m:e>
                        <m:d>
                          <m:dPr>
                            <m:begChr m:val="|"/>
                            <m:endChr m:val="|"/>
                            <m:ctrlPr>
                              <a:rPr lang="en-US" sz="1765" i="1">
                                <a:latin typeface="Cambria Math" panose="02040503050406030204" pitchFamily="18" charset="0"/>
                              </a:rPr>
                            </m:ctrlPr>
                          </m:dPr>
                          <m:e>
                            <m:sSub>
                              <m:sSubPr>
                                <m:ctrlPr>
                                  <a:rPr lang="en-US" sz="1765" i="1">
                                    <a:latin typeface="Cambria Math" panose="02040503050406030204" pitchFamily="18" charset="0"/>
                                  </a:rPr>
                                </m:ctrlPr>
                              </m:sSubPr>
                              <m:e>
                                <m:r>
                                  <a:rPr lang="en-US" sz="1765" i="1">
                                    <a:latin typeface="Cambria Math" panose="02040503050406030204" pitchFamily="18" charset="0"/>
                                    <a:ea typeface="Cambria Math" panose="02040503050406030204" pitchFamily="18" charset="0"/>
                                  </a:rPr>
                                  <m:t>𝜃</m:t>
                                </m:r>
                              </m:e>
                              <m:sub>
                                <m:r>
                                  <a:rPr lang="en-US" sz="1765" i="1">
                                    <a:latin typeface="Cambria Math" panose="02040503050406030204" pitchFamily="18" charset="0"/>
                                  </a:rPr>
                                  <m:t>𝑘</m:t>
                                </m:r>
                              </m:sub>
                            </m:sSub>
                          </m:e>
                        </m:d>
                        <m:r>
                          <a:rPr lang="en-US" sz="1765" i="1">
                            <a:latin typeface="Cambria Math" panose="02040503050406030204" pitchFamily="18" charset="0"/>
                          </a:rPr>
                          <m:t>+</m:t>
                        </m:r>
                        <m:sSub>
                          <m:sSubPr>
                            <m:ctrlPr>
                              <a:rPr lang="en-US" sz="1765" i="1">
                                <a:latin typeface="Cambria Math" panose="02040503050406030204" pitchFamily="18" charset="0"/>
                              </a:rPr>
                            </m:ctrlPr>
                          </m:sSubPr>
                          <m:e>
                            <m:r>
                              <a:rPr lang="el-GR" sz="1765" i="1">
                                <a:latin typeface="Cambria Math" charset="0"/>
                              </a:rPr>
                              <m:t>𝜆</m:t>
                            </m:r>
                          </m:e>
                          <m:sub>
                            <m:r>
                              <a:rPr lang="en-US" sz="1765" i="1">
                                <a:latin typeface="Cambria Math" panose="02040503050406030204" pitchFamily="18" charset="0"/>
                              </a:rPr>
                              <m:t>2</m:t>
                            </m:r>
                          </m:sub>
                        </m:sSub>
                        <m:nary>
                          <m:naryPr>
                            <m:chr m:val="∑"/>
                            <m:supHide m:val="on"/>
                            <m:ctrlPr>
                              <a:rPr lang="el-GR" sz="1765" i="1">
                                <a:latin typeface="Cambria Math" panose="02040503050406030204" pitchFamily="18" charset="0"/>
                              </a:rPr>
                            </m:ctrlPr>
                          </m:naryPr>
                          <m:sub>
                            <m:r>
                              <m:rPr>
                                <m:brk m:alnAt="7"/>
                              </m:rPr>
                              <a:rPr lang="en-US" sz="1765" i="1">
                                <a:latin typeface="Cambria Math" charset="0"/>
                              </a:rPr>
                              <m:t>𝑘</m:t>
                            </m:r>
                          </m:sub>
                          <m:sup/>
                          <m:e>
                            <m:sSubSup>
                              <m:sSubSupPr>
                                <m:ctrlPr>
                                  <a:rPr lang="en-US" sz="1765" i="1">
                                    <a:latin typeface="Cambria Math" panose="02040503050406030204" pitchFamily="18" charset="0"/>
                                  </a:rPr>
                                </m:ctrlPr>
                              </m:sSubSupPr>
                              <m:e>
                                <m:r>
                                  <a:rPr lang="el-GR" sz="1765" i="1">
                                    <a:latin typeface="Cambria Math" charset="0"/>
                                  </a:rPr>
                                  <m:t>𝜃</m:t>
                                </m:r>
                              </m:e>
                              <m:sub>
                                <m:r>
                                  <a:rPr lang="en-US" sz="1765" i="1">
                                    <a:latin typeface="Cambria Math" charset="0"/>
                                  </a:rPr>
                                  <m:t>𝑘</m:t>
                                </m:r>
                              </m:sub>
                              <m:sup>
                                <m:r>
                                  <a:rPr lang="en-US" sz="1765" i="1">
                                    <a:latin typeface="Cambria Math" charset="0"/>
                                  </a:rPr>
                                  <m:t>2</m:t>
                                </m:r>
                              </m:sup>
                            </m:sSubSup>
                          </m:e>
                        </m:nary>
                      </m:e>
                    </m:nary>
                  </m:oMath>
                </a14:m>
                <a:r>
                  <a:rPr lang="en-US" dirty="0"/>
                  <a:t> </a:t>
                </a:r>
              </a:p>
              <a:p>
                <a:pPr marL="403400" lvl="1" indent="0" algn="ctr">
                  <a:buNone/>
                </a:pPr>
                <a:endParaRPr lang="en-US" sz="618"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9244E276-FB49-44FC-A45E-111B5B030B0C}"/>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961606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Regularization: Dropout</a:t>
            </a:r>
          </a:p>
        </p:txBody>
      </p:sp>
      <p:sp>
        <p:nvSpPr>
          <p:cNvPr id="3" name="Content Placeholder 2"/>
          <p:cNvSpPr>
            <a:spLocks noGrp="1"/>
          </p:cNvSpPr>
          <p:nvPr>
            <p:ph idx="1"/>
          </p:nvPr>
        </p:nvSpPr>
        <p:spPr/>
        <p:txBody>
          <a:bodyPr/>
          <a:lstStyle/>
          <a:p>
            <a:r>
              <a:rPr lang="en-US" b="1" i="1" dirty="0">
                <a:solidFill>
                  <a:srgbClr val="0070C0"/>
                </a:solidFill>
              </a:rPr>
              <a:t>Dropout</a:t>
            </a:r>
          </a:p>
          <a:p>
            <a:pPr lvl="1"/>
            <a:r>
              <a:rPr lang="en-US" dirty="0"/>
              <a:t>Randomly drop units (along with their connections) during training</a:t>
            </a:r>
          </a:p>
          <a:p>
            <a:pPr lvl="1"/>
            <a:r>
              <a:rPr lang="en-US" dirty="0"/>
              <a:t>Each unit is retained with a fixed </a:t>
            </a:r>
            <a:r>
              <a:rPr lang="en-US" dirty="0">
                <a:solidFill>
                  <a:srgbClr val="FF0000"/>
                </a:solidFill>
              </a:rPr>
              <a:t>dropout rate </a:t>
            </a:r>
            <a:r>
              <a:rPr lang="en-US" i="1" dirty="0">
                <a:solidFill>
                  <a:srgbClr val="FF0000"/>
                </a:solidFill>
              </a:rPr>
              <a:t>p</a:t>
            </a:r>
            <a:r>
              <a:rPr lang="en-US" dirty="0"/>
              <a:t>, independent of other units </a:t>
            </a:r>
          </a:p>
          <a:p>
            <a:pPr lvl="1"/>
            <a:r>
              <a:rPr lang="en-US" dirty="0"/>
              <a:t>The hyper-parameter </a:t>
            </a:r>
            <a:r>
              <a:rPr lang="en-US" i="1" dirty="0"/>
              <a:t>p</a:t>
            </a:r>
            <a:r>
              <a:rPr lang="en-US" dirty="0"/>
              <a:t> needs to be chosen (tuned)</a:t>
            </a:r>
          </a:p>
          <a:p>
            <a:pPr lvl="2"/>
            <a:r>
              <a:rPr lang="en-US" dirty="0"/>
              <a:t>Often, between 20% and 50% of the units are dropped</a:t>
            </a:r>
          </a:p>
        </p:txBody>
      </p:sp>
      <p:sp>
        <p:nvSpPr>
          <p:cNvPr id="7" name="Content Placeholder 6">
            <a:extLst>
              <a:ext uri="{FF2B5EF4-FFF2-40B4-BE49-F238E27FC236}">
                <a16:creationId xmlns:a16="http://schemas.microsoft.com/office/drawing/2014/main" id="{C2104DA5-9E74-49D0-AD05-AE8FD2F1D787}"/>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rotWithShape="1">
          <a:blip r:embed="rId2"/>
          <a:srcRect l="1160" r="56872"/>
          <a:stretch/>
        </p:blipFill>
        <p:spPr>
          <a:xfrm rot="5400000">
            <a:off x="2950945" y="3143086"/>
            <a:ext cx="2541459" cy="3240360"/>
          </a:xfrm>
          <a:prstGeom prst="rect">
            <a:avLst/>
          </a:prstGeom>
        </p:spPr>
      </p:pic>
      <p:pic>
        <p:nvPicPr>
          <p:cNvPr id="5" name="Picture 4"/>
          <p:cNvPicPr>
            <a:picLocks noChangeAspect="1"/>
          </p:cNvPicPr>
          <p:nvPr/>
        </p:nvPicPr>
        <p:blipFill rotWithShape="1">
          <a:blip r:embed="rId2"/>
          <a:srcRect l="53468" r="3942"/>
          <a:stretch/>
        </p:blipFill>
        <p:spPr>
          <a:xfrm rot="5400000">
            <a:off x="6604293" y="3174853"/>
            <a:ext cx="2477920" cy="3113287"/>
          </a:xfrm>
          <a:prstGeom prst="rect">
            <a:avLst/>
          </a:prstGeom>
        </p:spPr>
      </p:pic>
      <p:sp>
        <p:nvSpPr>
          <p:cNvPr id="6" name="TextBox 5">
            <a:extLst>
              <a:ext uri="{FF2B5EF4-FFF2-40B4-BE49-F238E27FC236}">
                <a16:creationId xmlns:a16="http://schemas.microsoft.com/office/drawing/2014/main" id="{FAAB5187-663E-40A6-8033-FBAE9DD7B7F2}"/>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3061882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3" name="Content Placeholder 2"/>
          <p:cNvSpPr>
            <a:spLocks noGrp="1"/>
          </p:cNvSpPr>
          <p:nvPr>
            <p:ph idx="1"/>
          </p:nvPr>
        </p:nvSpPr>
        <p:spPr/>
        <p:txBody>
          <a:bodyPr/>
          <a:lstStyle/>
          <a:p>
            <a:r>
              <a:rPr lang="en-US" dirty="0"/>
              <a:t>Dropout is a kind of ensemble learning</a:t>
            </a:r>
          </a:p>
          <a:p>
            <a:pPr lvl="1"/>
            <a:r>
              <a:rPr lang="en-US" altLang="zh-TW" sz="1765" dirty="0"/>
              <a:t>Using one mini-batch to train one network with a slightly different architecture</a:t>
            </a:r>
            <a:endParaRPr lang="zh-TW" altLang="en-US" sz="1765" dirty="0"/>
          </a:p>
          <a:p>
            <a:endParaRPr lang="en-US" dirty="0"/>
          </a:p>
        </p:txBody>
      </p:sp>
      <p:sp>
        <p:nvSpPr>
          <p:cNvPr id="134" name="Content Placeholder 133">
            <a:extLst>
              <a:ext uri="{FF2B5EF4-FFF2-40B4-BE49-F238E27FC236}">
                <a16:creationId xmlns:a16="http://schemas.microsoft.com/office/drawing/2014/main" id="{48C3CA2B-24DB-4598-BC1D-B835104F6549}"/>
              </a:ext>
            </a:extLst>
          </p:cNvPr>
          <p:cNvSpPr>
            <a:spLocks noGrp="1"/>
          </p:cNvSpPr>
          <p:nvPr>
            <p:ph idx="10"/>
          </p:nvPr>
        </p:nvSpPr>
        <p:spPr/>
        <p:txBody>
          <a:bodyPr/>
          <a:lstStyle/>
          <a:p>
            <a:r>
              <a:rPr lang="en-US" dirty="0"/>
              <a:t>Regularization</a:t>
            </a:r>
          </a:p>
          <a:p>
            <a:endParaRPr lang="en-US" dirty="0"/>
          </a:p>
        </p:txBody>
      </p:sp>
      <p:grpSp>
        <p:nvGrpSpPr>
          <p:cNvPr id="4" name="群組 447"/>
          <p:cNvGrpSpPr/>
          <p:nvPr/>
        </p:nvGrpSpPr>
        <p:grpSpPr>
          <a:xfrm rot="5400000">
            <a:off x="2323249" y="4438040"/>
            <a:ext cx="2485202" cy="1132099"/>
            <a:chOff x="1660188" y="3148756"/>
            <a:chExt cx="2816562" cy="1283045"/>
          </a:xfrm>
        </p:grpSpPr>
        <p:sp>
          <p:nvSpPr>
            <p:cNvPr id="5"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6"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7"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8"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9" name="直線單箭頭接點 15"/>
            <p:cNvCxnSpPr>
              <a:stCxn id="8" idx="3"/>
              <a:endCxn id="5"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6"/>
            <p:cNvCxnSpPr>
              <a:stCxn id="8"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8"/>
            <p:cNvCxnSpPr>
              <a:endCxn id="6"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9"/>
            <p:cNvCxnSpPr>
              <a:endCxn id="6"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0"/>
            <p:cNvCxnSpPr>
              <a:endCxn id="7"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1"/>
            <p:cNvCxnSpPr>
              <a:endCxn id="7"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22"/>
            <p:cNvCxnSpPr>
              <a:endCxn id="6"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3"/>
            <p:cNvCxnSpPr>
              <a:endCxn id="7"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4"/>
            <p:cNvCxnSpPr>
              <a:endCxn id="6"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5"/>
            <p:cNvCxnSpPr>
              <a:endCxn id="7"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0"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21"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22"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23"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4"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25" name="直線單箭頭接點 39"/>
            <p:cNvCxnSpPr>
              <a:stCxn id="24"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0"/>
            <p:cNvCxnSpPr>
              <a:stCxn id="24" idx="3"/>
              <a:endCxn id="5"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2"/>
            <p:cNvCxnSpPr>
              <a:stCxn id="23" idx="3"/>
              <a:endCxn id="5"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2"/>
            <p:cNvCxnSpPr>
              <a:stCxn id="5" idx="6"/>
              <a:endCxn id="19"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grpSp>
      <p:grpSp>
        <p:nvGrpSpPr>
          <p:cNvPr id="40" name="群組 450"/>
          <p:cNvGrpSpPr/>
          <p:nvPr/>
        </p:nvGrpSpPr>
        <p:grpSpPr>
          <a:xfrm rot="5400000">
            <a:off x="5168553" y="4445578"/>
            <a:ext cx="2485202" cy="1117024"/>
            <a:chOff x="5222538" y="3182974"/>
            <a:chExt cx="2816562" cy="1265961"/>
          </a:xfrm>
        </p:grpSpPr>
        <p:sp>
          <p:nvSpPr>
            <p:cNvPr id="41"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42"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43"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44"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45"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46" name="直線單箭頭接點 282"/>
            <p:cNvCxnSpPr>
              <a:stCxn id="45" idx="3"/>
              <a:endCxn id="41"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283"/>
            <p:cNvCxnSpPr>
              <a:stCxn id="45" idx="3"/>
              <a:endCxn id="42"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84"/>
            <p:cNvCxnSpPr>
              <a:stCxn id="45"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90"/>
            <p:cNvCxnSpPr>
              <a:endCxn id="43"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291"/>
            <p:cNvCxnSpPr>
              <a:endCxn id="44"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292"/>
            <p:cNvCxnSpPr>
              <a:endCxn id="43"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293"/>
            <p:cNvCxnSpPr>
              <a:endCxn id="44"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294"/>
            <p:cNvCxnSpPr>
              <a:stCxn id="56" idx="2"/>
              <a:endCxn id="41"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95"/>
            <p:cNvCxnSpPr>
              <a:stCxn id="56" idx="3"/>
              <a:endCxn id="42"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296"/>
            <p:cNvCxnSpPr>
              <a:stCxn id="56"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57"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58"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59"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60"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61" name="直線單箭頭接點 307"/>
            <p:cNvCxnSpPr>
              <a:stCxn id="60"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308"/>
            <p:cNvCxnSpPr>
              <a:stCxn id="60" idx="3"/>
              <a:endCxn id="42"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309"/>
            <p:cNvCxnSpPr>
              <a:stCxn id="60" idx="3"/>
              <a:endCxn id="41"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310"/>
            <p:cNvCxnSpPr>
              <a:stCxn id="59" idx="3"/>
              <a:endCxn id="42"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311"/>
            <p:cNvCxnSpPr>
              <a:stCxn id="59" idx="3"/>
              <a:endCxn id="41"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grpSp>
      <p:grpSp>
        <p:nvGrpSpPr>
          <p:cNvPr id="76" name="群組 449"/>
          <p:cNvGrpSpPr/>
          <p:nvPr/>
        </p:nvGrpSpPr>
        <p:grpSpPr>
          <a:xfrm rot="5400000">
            <a:off x="3869735" y="4564209"/>
            <a:ext cx="2485202" cy="852016"/>
            <a:chOff x="1660188" y="5222258"/>
            <a:chExt cx="2816562" cy="965618"/>
          </a:xfrm>
        </p:grpSpPr>
        <p:sp>
          <p:nvSpPr>
            <p:cNvPr id="77"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78"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cxnSp>
          <p:nvCxnSpPr>
            <p:cNvPr id="79" name="直線單箭頭接點 349"/>
            <p:cNvCxnSpPr>
              <a:endCxn id="77"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350"/>
            <p:cNvCxnSpPr>
              <a:endCxn id="78"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351"/>
            <p:cNvCxnSpPr>
              <a:endCxn id="77"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352"/>
            <p:cNvCxnSpPr>
              <a:endCxn id="78"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84"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85"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86"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87" name="直線單箭頭接點 364"/>
            <p:cNvCxnSpPr>
              <a:stCxn id="86"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365"/>
            <p:cNvCxnSpPr>
              <a:stCxn id="85"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366"/>
            <p:cNvCxnSpPr>
              <a:stCxn id="86"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98"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grpSp>
      <p:sp>
        <p:nvSpPr>
          <p:cNvPr id="99" name="文字方塊 446"/>
          <p:cNvSpPr txBox="1"/>
          <p:nvPr/>
        </p:nvSpPr>
        <p:spPr>
          <a:xfrm>
            <a:off x="2934014" y="2936618"/>
            <a:ext cx="127058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000" dirty="0" err="1">
                <a:solidFill>
                  <a:prstClr val="white"/>
                </a:solidFill>
                <a:latin typeface="Calibri"/>
                <a:ea typeface="新細明體" panose="02020500000000000000" pitchFamily="18" charset="-120"/>
              </a:rPr>
              <a:t>minibatch</a:t>
            </a:r>
            <a:r>
              <a:rPr lang="en-US" altLang="zh-TW" sz="2000" dirty="0">
                <a:solidFill>
                  <a:prstClr val="white"/>
                </a:solidFill>
                <a:latin typeface="Calibri"/>
                <a:ea typeface="新細明體" panose="02020500000000000000" pitchFamily="18" charset="-120"/>
              </a:rPr>
              <a:t> </a:t>
            </a:r>
          </a:p>
          <a:p>
            <a:pPr algn="ctr" defTabSz="899010"/>
            <a:r>
              <a:rPr lang="en-US" altLang="zh-TW" sz="2000" dirty="0">
                <a:solidFill>
                  <a:prstClr val="white"/>
                </a:solidFill>
                <a:latin typeface="Calibri"/>
                <a:ea typeface="新細明體" panose="02020500000000000000" pitchFamily="18" charset="-120"/>
              </a:rPr>
              <a:t>1</a:t>
            </a:r>
            <a:endParaRPr lang="zh-TW" altLang="en-US" sz="2000" baseline="-25000" dirty="0">
              <a:solidFill>
                <a:prstClr val="white"/>
              </a:solidFill>
              <a:latin typeface="Calibri"/>
              <a:ea typeface="新細明體" panose="02020500000000000000" pitchFamily="18" charset="-120"/>
            </a:endParaRPr>
          </a:p>
        </p:txBody>
      </p:sp>
      <p:sp>
        <p:nvSpPr>
          <p:cNvPr id="100" name="文字方塊 454"/>
          <p:cNvSpPr txBox="1"/>
          <p:nvPr/>
        </p:nvSpPr>
        <p:spPr>
          <a:xfrm>
            <a:off x="4396455" y="2932799"/>
            <a:ext cx="127058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000" dirty="0" err="1">
                <a:solidFill>
                  <a:prstClr val="white"/>
                </a:solidFill>
                <a:latin typeface="Calibri"/>
                <a:ea typeface="新細明體" panose="02020500000000000000" pitchFamily="18" charset="-120"/>
              </a:rPr>
              <a:t>minibatch</a:t>
            </a:r>
            <a:r>
              <a:rPr lang="en-US" altLang="zh-TW" sz="2000" dirty="0">
                <a:solidFill>
                  <a:prstClr val="white"/>
                </a:solidFill>
                <a:latin typeface="Calibri"/>
                <a:ea typeface="新細明體" panose="02020500000000000000" pitchFamily="18" charset="-120"/>
              </a:rPr>
              <a:t> </a:t>
            </a:r>
          </a:p>
          <a:p>
            <a:pPr algn="ctr" defTabSz="899010"/>
            <a:r>
              <a:rPr lang="en-US" altLang="zh-TW" sz="2000" dirty="0">
                <a:solidFill>
                  <a:prstClr val="white"/>
                </a:solidFill>
                <a:latin typeface="Calibri"/>
                <a:ea typeface="新細明體" panose="02020500000000000000" pitchFamily="18" charset="-120"/>
              </a:rPr>
              <a:t>2</a:t>
            </a:r>
            <a:endParaRPr lang="zh-TW" altLang="en-US" sz="2000" baseline="-25000" dirty="0">
              <a:solidFill>
                <a:prstClr val="white"/>
              </a:solidFill>
              <a:latin typeface="Calibri"/>
              <a:ea typeface="新細明體" panose="02020500000000000000" pitchFamily="18" charset="-120"/>
            </a:endParaRPr>
          </a:p>
        </p:txBody>
      </p:sp>
      <p:sp>
        <p:nvSpPr>
          <p:cNvPr id="101" name="文字方塊 455"/>
          <p:cNvSpPr txBox="1"/>
          <p:nvPr/>
        </p:nvSpPr>
        <p:spPr>
          <a:xfrm>
            <a:off x="5853867" y="2936618"/>
            <a:ext cx="127058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000" dirty="0" err="1">
                <a:solidFill>
                  <a:prstClr val="white"/>
                </a:solidFill>
                <a:latin typeface="Calibri"/>
                <a:ea typeface="新細明體" panose="02020500000000000000" pitchFamily="18" charset="-120"/>
              </a:rPr>
              <a:t>minibatch</a:t>
            </a:r>
            <a:r>
              <a:rPr lang="en-US" altLang="zh-TW" sz="2000" dirty="0">
                <a:solidFill>
                  <a:prstClr val="white"/>
                </a:solidFill>
                <a:latin typeface="Calibri"/>
                <a:ea typeface="新細明體" panose="02020500000000000000" pitchFamily="18" charset="-120"/>
              </a:rPr>
              <a:t> </a:t>
            </a:r>
          </a:p>
          <a:p>
            <a:pPr algn="ctr" defTabSz="899010"/>
            <a:r>
              <a:rPr lang="en-US" altLang="zh-TW" sz="2000" dirty="0">
                <a:solidFill>
                  <a:prstClr val="white"/>
                </a:solidFill>
                <a:latin typeface="Calibri"/>
                <a:ea typeface="新細明體" panose="02020500000000000000" pitchFamily="18" charset="-120"/>
              </a:rPr>
              <a:t>3</a:t>
            </a:r>
            <a:endParaRPr lang="zh-TW" altLang="en-US" sz="2000" baseline="-25000" dirty="0">
              <a:solidFill>
                <a:prstClr val="white"/>
              </a:solidFill>
              <a:latin typeface="Calibri"/>
              <a:ea typeface="新細明體" panose="02020500000000000000" pitchFamily="18" charset="-120"/>
            </a:endParaRPr>
          </a:p>
        </p:txBody>
      </p:sp>
      <p:sp>
        <p:nvSpPr>
          <p:cNvPr id="102" name="文字方塊 456"/>
          <p:cNvSpPr txBox="1"/>
          <p:nvPr/>
        </p:nvSpPr>
        <p:spPr>
          <a:xfrm>
            <a:off x="8065772" y="2920708"/>
            <a:ext cx="127058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defTabSz="899010"/>
            <a:r>
              <a:rPr lang="en-US" altLang="zh-TW" sz="2000" dirty="0" err="1">
                <a:solidFill>
                  <a:prstClr val="white"/>
                </a:solidFill>
                <a:latin typeface="Calibri"/>
                <a:ea typeface="新細明體" panose="02020500000000000000" pitchFamily="18" charset="-120"/>
              </a:rPr>
              <a:t>minibatch</a:t>
            </a:r>
            <a:r>
              <a:rPr lang="en-US" altLang="zh-TW" sz="2000" dirty="0">
                <a:solidFill>
                  <a:prstClr val="white"/>
                </a:solidFill>
                <a:latin typeface="Calibri"/>
                <a:ea typeface="新細明體" panose="02020500000000000000" pitchFamily="18" charset="-120"/>
              </a:rPr>
              <a:t> </a:t>
            </a:r>
          </a:p>
          <a:p>
            <a:pPr algn="ctr" defTabSz="899010"/>
            <a:r>
              <a:rPr lang="en-US" altLang="zh-TW" sz="2000" dirty="0">
                <a:solidFill>
                  <a:prstClr val="white"/>
                </a:solidFill>
                <a:latin typeface="Calibri"/>
                <a:ea typeface="新細明體" panose="02020500000000000000" pitchFamily="18" charset="-120"/>
              </a:rPr>
              <a:t>n</a:t>
            </a:r>
            <a:endParaRPr lang="zh-TW" altLang="en-US" sz="2000" baseline="-25000" dirty="0">
              <a:solidFill>
                <a:prstClr val="white"/>
              </a:solidFill>
              <a:latin typeface="Calibri"/>
              <a:ea typeface="新細明體" panose="02020500000000000000" pitchFamily="18" charset="-120"/>
            </a:endParaRPr>
          </a:p>
        </p:txBody>
      </p:sp>
      <p:grpSp>
        <p:nvGrpSpPr>
          <p:cNvPr id="103" name="群組 451"/>
          <p:cNvGrpSpPr/>
          <p:nvPr/>
        </p:nvGrpSpPr>
        <p:grpSpPr>
          <a:xfrm rot="5400000">
            <a:off x="7166477" y="4067420"/>
            <a:ext cx="2485202" cy="1845601"/>
            <a:chOff x="5238336" y="4879452"/>
            <a:chExt cx="2816562" cy="2091681"/>
          </a:xfrm>
        </p:grpSpPr>
        <p:sp>
          <p:nvSpPr>
            <p:cNvPr id="104"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05"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106"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107"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08" name="直線單箭頭接點 400"/>
            <p:cNvCxnSpPr>
              <a:stCxn id="107" idx="3"/>
              <a:endCxn id="104"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403"/>
            <p:cNvCxnSpPr>
              <a:stCxn id="107"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405"/>
            <p:cNvCxnSpPr>
              <a:endCxn id="105"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06"/>
            <p:cNvCxnSpPr>
              <a:endCxn id="106"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410"/>
            <p:cNvCxnSpPr>
              <a:endCxn id="105"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11"/>
            <p:cNvCxnSpPr>
              <a:endCxn id="106"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12"/>
            <p:cNvCxnSpPr>
              <a:stCxn id="116" idx="2"/>
              <a:endCxn id="104"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415"/>
            <p:cNvCxnSpPr>
              <a:stCxn id="116"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17"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18"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119"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20"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cxnSp>
          <p:nvCxnSpPr>
            <p:cNvPr id="121" name="直線單箭頭接點 423"/>
            <p:cNvCxnSpPr>
              <a:stCxn id="120"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424"/>
            <p:cNvCxnSpPr>
              <a:stCxn id="119"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427"/>
            <p:cNvCxnSpPr>
              <a:stCxn id="120" idx="3"/>
              <a:endCxn id="104"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29"/>
            <p:cNvCxnSpPr>
              <a:stCxn id="119" idx="3"/>
              <a:endCxn id="104"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prstClr val="white"/>
                </a:solidFill>
                <a:latin typeface="Calibri"/>
                <a:ea typeface="新細明體" panose="02020500000000000000" pitchFamily="18" charset="-120"/>
              </a:endParaRPr>
            </a:p>
          </p:txBody>
        </p:sp>
        <p:sp>
          <p:nvSpPr>
            <p:cNvPr id="132" name="文字方塊 448"/>
            <p:cNvSpPr txBox="1"/>
            <p:nvPr/>
          </p:nvSpPr>
          <p:spPr>
            <a:xfrm>
              <a:off x="6063855" y="6435559"/>
              <a:ext cx="964273" cy="535574"/>
            </a:xfrm>
            <a:prstGeom prst="rect">
              <a:avLst/>
            </a:prstGeom>
            <a:noFill/>
          </p:spPr>
          <p:txBody>
            <a:bodyPr wrap="square" rtlCol="0">
              <a:spAutoFit/>
            </a:bodyPr>
            <a:lstStyle/>
            <a:p>
              <a:pPr defTabSz="899010"/>
              <a:r>
                <a:rPr lang="en-US" altLang="zh-TW" sz="2471" dirty="0">
                  <a:solidFill>
                    <a:prstClr val="black"/>
                  </a:solidFill>
                  <a:latin typeface="Calibri"/>
                  <a:ea typeface="新細明體" panose="02020500000000000000" pitchFamily="18" charset="-120"/>
                </a:rPr>
                <a:t>……</a:t>
              </a:r>
              <a:endParaRPr lang="zh-TW" altLang="en-US" sz="2471" dirty="0">
                <a:solidFill>
                  <a:prstClr val="black"/>
                </a:solidFill>
                <a:latin typeface="Calibri"/>
                <a:ea typeface="新細明體" panose="02020500000000000000" pitchFamily="18" charset="-120"/>
              </a:endParaRPr>
            </a:p>
          </p:txBody>
        </p:sp>
      </p:grpSp>
      <p:sp>
        <p:nvSpPr>
          <p:cNvPr id="133" name="TextBox 132">
            <a:extLst>
              <a:ext uri="{FF2B5EF4-FFF2-40B4-BE49-F238E27FC236}">
                <a16:creationId xmlns:a16="http://schemas.microsoft.com/office/drawing/2014/main" id="{8EF09373-4946-4BB2-886F-EA256645A113}"/>
              </a:ext>
            </a:extLst>
          </p:cNvPr>
          <p:cNvSpPr txBox="1"/>
          <p:nvPr/>
        </p:nvSpPr>
        <p:spPr>
          <a:xfrm>
            <a:off x="3046250"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Slide credit: Hung-</a:t>
            </a:r>
            <a:r>
              <a:rPr lang="en-US" sz="882" dirty="0" err="1">
                <a:solidFill>
                  <a:prstClr val="black"/>
                </a:solidFill>
                <a:latin typeface="Calibri"/>
              </a:rPr>
              <a:t>yi</a:t>
            </a:r>
            <a:r>
              <a:rPr lang="en-US" sz="882" dirty="0">
                <a:solidFill>
                  <a:prstClr val="black"/>
                </a:solidFill>
                <a:latin typeface="Calibri"/>
              </a:rPr>
              <a:t> Lee – Deep Learning Tutorial</a:t>
            </a:r>
          </a:p>
        </p:txBody>
      </p:sp>
    </p:spTree>
    <p:extLst>
      <p:ext uri="{BB962C8B-B14F-4D97-AF65-F5344CB8AC3E}">
        <p14:creationId xmlns:p14="http://schemas.microsoft.com/office/powerpoint/2010/main" val="489535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3" name="Content Placeholder 2"/>
          <p:cNvSpPr>
            <a:spLocks noGrp="1"/>
          </p:cNvSpPr>
          <p:nvPr>
            <p:ph idx="1"/>
          </p:nvPr>
        </p:nvSpPr>
        <p:spPr/>
        <p:txBody>
          <a:bodyPr/>
          <a:lstStyle/>
          <a:p>
            <a:r>
              <a:rPr lang="en-US" b="1" i="1" dirty="0">
                <a:solidFill>
                  <a:srgbClr val="0070C0"/>
                </a:solidFill>
              </a:rPr>
              <a:t>Early-stopping</a:t>
            </a:r>
          </a:p>
          <a:p>
            <a:pPr lvl="1"/>
            <a:r>
              <a:rPr lang="en-US" dirty="0"/>
              <a:t>During model training, use a </a:t>
            </a:r>
            <a:r>
              <a:rPr lang="en-US" dirty="0">
                <a:solidFill>
                  <a:srgbClr val="FF0000"/>
                </a:solidFill>
              </a:rPr>
              <a:t>validation set</a:t>
            </a:r>
            <a:endParaRPr lang="en-US" dirty="0"/>
          </a:p>
          <a:p>
            <a:pPr lvl="2"/>
            <a:r>
              <a:rPr lang="en-US" dirty="0"/>
              <a:t>E.g., validation/train ratio of about 25% to 75%</a:t>
            </a:r>
          </a:p>
          <a:p>
            <a:pPr lvl="1"/>
            <a:r>
              <a:rPr lang="en-US" dirty="0"/>
              <a:t>Stop when the validation accuracy (or loss) has not improved after </a:t>
            </a:r>
            <a:r>
              <a:rPr lang="en-US" i="1" dirty="0"/>
              <a:t>n</a:t>
            </a:r>
            <a:r>
              <a:rPr lang="en-US" dirty="0"/>
              <a:t> epochs</a:t>
            </a:r>
          </a:p>
          <a:p>
            <a:pPr lvl="2"/>
            <a:r>
              <a:rPr lang="en-US" dirty="0"/>
              <a:t>The parameter </a:t>
            </a:r>
            <a:r>
              <a:rPr lang="en-US" i="1" dirty="0"/>
              <a:t>n</a:t>
            </a:r>
            <a:r>
              <a:rPr lang="en-US" dirty="0"/>
              <a:t> is called </a:t>
            </a:r>
            <a:r>
              <a:rPr lang="en-US" dirty="0">
                <a:solidFill>
                  <a:srgbClr val="FF0000"/>
                </a:solidFill>
              </a:rPr>
              <a:t>patience</a:t>
            </a:r>
            <a:r>
              <a:rPr lang="en-US" dirty="0"/>
              <a:t> </a:t>
            </a:r>
          </a:p>
          <a:p>
            <a:endParaRPr lang="en-US" dirty="0"/>
          </a:p>
          <a:p>
            <a:endParaRPr lang="en-US" dirty="0"/>
          </a:p>
        </p:txBody>
      </p:sp>
      <p:sp>
        <p:nvSpPr>
          <p:cNvPr id="11" name="Content Placeholder 10">
            <a:extLst>
              <a:ext uri="{FF2B5EF4-FFF2-40B4-BE49-F238E27FC236}">
                <a16:creationId xmlns:a16="http://schemas.microsoft.com/office/drawing/2014/main" id="{D8B1CF7B-2941-496B-818E-813AE435FB56}"/>
              </a:ext>
            </a:extLst>
          </p:cNvPr>
          <p:cNvSpPr>
            <a:spLocks noGrp="1"/>
          </p:cNvSpPr>
          <p:nvPr>
            <p:ph idx="10"/>
          </p:nvPr>
        </p:nvSpPr>
        <p:spPr/>
        <p:txBody>
          <a:bodyPr/>
          <a:lstStyle/>
          <a:p>
            <a:r>
              <a:rPr lang="en-US" dirty="0"/>
              <a:t>Regularization</a:t>
            </a:r>
          </a:p>
          <a:p>
            <a:endParaRPr lang="en-US" dirty="0"/>
          </a:p>
        </p:txBody>
      </p:sp>
      <p:grpSp>
        <p:nvGrpSpPr>
          <p:cNvPr id="10" name="Group 9">
            <a:extLst>
              <a:ext uri="{FF2B5EF4-FFF2-40B4-BE49-F238E27FC236}">
                <a16:creationId xmlns:a16="http://schemas.microsoft.com/office/drawing/2014/main" id="{1737EC34-633B-41B2-967F-A8BAC76E3C8F}"/>
              </a:ext>
            </a:extLst>
          </p:cNvPr>
          <p:cNvGrpSpPr/>
          <p:nvPr/>
        </p:nvGrpSpPr>
        <p:grpSpPr>
          <a:xfrm>
            <a:off x="3872223" y="3429000"/>
            <a:ext cx="4002798" cy="2812844"/>
            <a:chOff x="2562849" y="4894312"/>
            <a:chExt cx="4050527" cy="2683834"/>
          </a:xfrm>
        </p:grpSpPr>
        <p:pic>
          <p:nvPicPr>
            <p:cNvPr id="4" name="Εικόνα 19">
              <a:extLst>
                <a:ext uri="{FF2B5EF4-FFF2-40B4-BE49-F238E27FC236}">
                  <a16:creationId xmlns:a16="http://schemas.microsoft.com/office/drawing/2014/main" id="{DAB3DC8C-B594-4D90-808F-95328965718A}"/>
                </a:ext>
              </a:extLst>
            </p:cNvPr>
            <p:cNvPicPr>
              <a:picLocks noChangeAspect="1"/>
            </p:cNvPicPr>
            <p:nvPr/>
          </p:nvPicPr>
          <p:blipFill rotWithShape="1">
            <a:blip r:embed="rId3"/>
            <a:srcRect b="9801"/>
            <a:stretch/>
          </p:blipFill>
          <p:spPr>
            <a:xfrm>
              <a:off x="2562849" y="4894312"/>
              <a:ext cx="4050527" cy="2683834"/>
            </a:xfrm>
            <a:prstGeom prst="rect">
              <a:avLst/>
            </a:prstGeom>
          </p:spPr>
        </p:pic>
        <p:sp>
          <p:nvSpPr>
            <p:cNvPr id="5" name="Rectangle: Rounded Corners 4">
              <a:extLst>
                <a:ext uri="{FF2B5EF4-FFF2-40B4-BE49-F238E27FC236}">
                  <a16:creationId xmlns:a16="http://schemas.microsoft.com/office/drawing/2014/main" id="{D8E1D94B-DA2F-4DFB-9FBA-B87966DC2757}"/>
                </a:ext>
              </a:extLst>
            </p:cNvPr>
            <p:cNvSpPr/>
            <p:nvPr/>
          </p:nvSpPr>
          <p:spPr>
            <a:xfrm>
              <a:off x="4309120" y="6022100"/>
              <a:ext cx="144016" cy="100811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
          <p:nvSpPr>
            <p:cNvPr id="6" name="TextBox 5">
              <a:extLst>
                <a:ext uri="{FF2B5EF4-FFF2-40B4-BE49-F238E27FC236}">
                  <a16:creationId xmlns:a16="http://schemas.microsoft.com/office/drawing/2014/main" id="{0479592A-57FC-47E3-99E9-15AA1FBC82BF}"/>
                </a:ext>
              </a:extLst>
            </p:cNvPr>
            <p:cNvSpPr txBox="1"/>
            <p:nvPr/>
          </p:nvSpPr>
          <p:spPr>
            <a:xfrm>
              <a:off x="3786985" y="5142254"/>
              <a:ext cx="2232248" cy="347987"/>
            </a:xfrm>
            <a:prstGeom prst="rect">
              <a:avLst/>
            </a:prstGeom>
            <a:noFill/>
          </p:spPr>
          <p:txBody>
            <a:bodyPr wrap="square" rtlCol="0">
              <a:spAutoFit/>
            </a:bodyPr>
            <a:lstStyle/>
            <a:p>
              <a:pPr defTabSz="899010"/>
              <a:r>
                <a:rPr lang="en-US" sz="1770" dirty="0">
                  <a:solidFill>
                    <a:srgbClr val="00B050"/>
                  </a:solidFill>
                  <a:latin typeface="Calibri"/>
                </a:rPr>
                <a:t>Stop training</a:t>
              </a:r>
            </a:p>
          </p:txBody>
        </p:sp>
        <p:sp>
          <p:nvSpPr>
            <p:cNvPr id="7" name="Arrow: Down 6">
              <a:extLst>
                <a:ext uri="{FF2B5EF4-FFF2-40B4-BE49-F238E27FC236}">
                  <a16:creationId xmlns:a16="http://schemas.microsoft.com/office/drawing/2014/main" id="{D5058D56-4E94-4EA5-873B-F2BEEADB74F2}"/>
                </a:ext>
              </a:extLst>
            </p:cNvPr>
            <p:cNvSpPr/>
            <p:nvPr/>
          </p:nvSpPr>
          <p:spPr>
            <a:xfrm>
              <a:off x="4309120" y="5543261"/>
              <a:ext cx="144016" cy="40100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
          <p:nvSpPr>
            <p:cNvPr id="8" name="TextBox 7">
              <a:extLst>
                <a:ext uri="{FF2B5EF4-FFF2-40B4-BE49-F238E27FC236}">
                  <a16:creationId xmlns:a16="http://schemas.microsoft.com/office/drawing/2014/main" id="{52B56B8E-3615-4BE5-94CE-75E22C87F5EC}"/>
                </a:ext>
              </a:extLst>
            </p:cNvPr>
            <p:cNvSpPr txBox="1"/>
            <p:nvPr/>
          </p:nvSpPr>
          <p:spPr>
            <a:xfrm>
              <a:off x="5101208" y="5707886"/>
              <a:ext cx="1368152" cy="295436"/>
            </a:xfrm>
            <a:prstGeom prst="rect">
              <a:avLst/>
            </a:prstGeom>
            <a:noFill/>
          </p:spPr>
          <p:txBody>
            <a:bodyPr wrap="square" rtlCol="0">
              <a:spAutoFit/>
            </a:bodyPr>
            <a:lstStyle/>
            <a:p>
              <a:pPr defTabSz="899010"/>
              <a:r>
                <a:rPr lang="en-US" sz="1412" dirty="0">
                  <a:solidFill>
                    <a:prstClr val="black"/>
                  </a:solidFill>
                  <a:latin typeface="Calibri"/>
                </a:rPr>
                <a:t>validation</a:t>
              </a:r>
            </a:p>
          </p:txBody>
        </p:sp>
        <p:sp>
          <p:nvSpPr>
            <p:cNvPr id="9" name="Rectangle 8">
              <a:extLst>
                <a:ext uri="{FF2B5EF4-FFF2-40B4-BE49-F238E27FC236}">
                  <a16:creationId xmlns:a16="http://schemas.microsoft.com/office/drawing/2014/main" id="{E8408FDD-486D-482B-B527-DBB86CFE1318}"/>
                </a:ext>
              </a:extLst>
            </p:cNvPr>
            <p:cNvSpPr/>
            <p:nvPr/>
          </p:nvSpPr>
          <p:spPr>
            <a:xfrm>
              <a:off x="5605264" y="6124870"/>
              <a:ext cx="557983" cy="2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grpSp>
      <p:sp>
        <p:nvSpPr>
          <p:cNvPr id="12" name="Rectangle 11">
            <a:extLst>
              <a:ext uri="{FF2B5EF4-FFF2-40B4-BE49-F238E27FC236}">
                <a16:creationId xmlns:a16="http://schemas.microsoft.com/office/drawing/2014/main" id="{29F5CD72-044A-42BF-A17B-55068392814F}"/>
              </a:ext>
            </a:extLst>
          </p:cNvPr>
          <p:cNvSpPr/>
          <p:nvPr/>
        </p:nvSpPr>
        <p:spPr>
          <a:xfrm>
            <a:off x="5015880" y="5906922"/>
            <a:ext cx="1207193" cy="256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Tree>
    <p:extLst>
      <p:ext uri="{BB962C8B-B14F-4D97-AF65-F5344CB8AC3E}">
        <p14:creationId xmlns:p14="http://schemas.microsoft.com/office/powerpoint/2010/main" val="407150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Batch normalization layers </a:t>
                </a:r>
                <a:r>
                  <a:rPr lang="en-US" dirty="0"/>
                  <a:t>act similar to the data preprocessing steps mentioned earlier</a:t>
                </a:r>
              </a:p>
              <a:p>
                <a:pPr lvl="1"/>
                <a:r>
                  <a:rPr lang="en-US" dirty="0"/>
                  <a:t>They calculate the mean </a:t>
                </a:r>
                <a:r>
                  <a:rPr lang="el-GR" dirty="0"/>
                  <a:t>μ</a:t>
                </a:r>
                <a:r>
                  <a:rPr lang="en-US" dirty="0"/>
                  <a:t> and variance </a:t>
                </a:r>
                <a:r>
                  <a:rPr lang="el-GR" dirty="0"/>
                  <a:t>σ</a:t>
                </a:r>
                <a:r>
                  <a:rPr lang="en-US" dirty="0"/>
                  <a:t> of a batch of input data, and normalize the data </a:t>
                </a:r>
                <a:r>
                  <a:rPr lang="en-US" i="1" dirty="0"/>
                  <a:t>x</a:t>
                </a:r>
                <a:r>
                  <a:rPr lang="en-US" dirty="0"/>
                  <a:t> to a zero mean and unit variance</a:t>
                </a:r>
              </a:p>
              <a:p>
                <a:pPr lvl="1"/>
                <a:r>
                  <a:rPr lang="en-US" dirty="0"/>
                  <a:t>I.e.,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endParaRPr lang="en-US" dirty="0"/>
              </a:p>
              <a:p>
                <a:r>
                  <a:rPr lang="en-US" dirty="0" err="1">
                    <a:solidFill>
                      <a:srgbClr val="FF0000"/>
                    </a:solidFill>
                  </a:rPr>
                  <a:t>BatchNorm</a:t>
                </a:r>
                <a:r>
                  <a:rPr lang="en-US" dirty="0">
                    <a:solidFill>
                      <a:srgbClr val="FF0000"/>
                    </a:solidFill>
                  </a:rPr>
                  <a:t> layers </a:t>
                </a:r>
                <a:r>
                  <a:rPr lang="en-US" dirty="0"/>
                  <a:t>alleviate the problems of proper initialization of the parameters and hyper-parameters</a:t>
                </a:r>
              </a:p>
              <a:p>
                <a:pPr lvl="1"/>
                <a:r>
                  <a:rPr lang="en-US" dirty="0"/>
                  <a:t>Result in faster convergence training, allow larger learning rates</a:t>
                </a:r>
              </a:p>
              <a:p>
                <a:pPr lvl="1"/>
                <a:r>
                  <a:rPr lang="en-US" dirty="0"/>
                  <a:t>Reduce the internal covariate shift</a:t>
                </a:r>
              </a:p>
              <a:p>
                <a:r>
                  <a:rPr lang="en-US" dirty="0" err="1"/>
                  <a:t>BatchNorm</a:t>
                </a:r>
                <a:r>
                  <a:rPr lang="en-US" dirty="0"/>
                  <a:t> layers are inserted immediately after convolutional layers or fully-connected layers, and before activation layers</a:t>
                </a:r>
              </a:p>
              <a:p>
                <a:pPr lvl="1"/>
                <a:r>
                  <a:rPr lang="en-US" dirty="0"/>
                  <a:t>They are very common with convolutional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6271E5E-499C-49C0-B22A-49BBBD557BE9}"/>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371587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vs Non-linear Techniques</a:t>
            </a:r>
          </a:p>
        </p:txBody>
      </p:sp>
      <p:sp>
        <p:nvSpPr>
          <p:cNvPr id="3" name="Content Placeholder 2"/>
          <p:cNvSpPr>
            <a:spLocks noGrp="1"/>
          </p:cNvSpPr>
          <p:nvPr>
            <p:ph idx="1"/>
          </p:nvPr>
        </p:nvSpPr>
        <p:spPr>
          <a:xfrm>
            <a:off x="1902595" y="1844827"/>
            <a:ext cx="3327926" cy="4736177"/>
          </a:xfrm>
        </p:spPr>
        <p:txBody>
          <a:bodyPr>
            <a:normAutofit/>
          </a:bodyPr>
          <a:lstStyle/>
          <a:p>
            <a:r>
              <a:rPr lang="en-US" dirty="0"/>
              <a:t>For some tasks, input data can be linearly separable, and linear classifiers can be suitably applied</a:t>
            </a:r>
          </a:p>
          <a:p>
            <a:endParaRPr lang="en-US" dirty="0"/>
          </a:p>
          <a:p>
            <a:endParaRPr lang="en-US" dirty="0"/>
          </a:p>
          <a:p>
            <a:endParaRPr lang="en-US" dirty="0"/>
          </a:p>
          <a:p>
            <a:endParaRPr lang="en-US" dirty="0"/>
          </a:p>
          <a:p>
            <a:r>
              <a:rPr lang="en-US" dirty="0"/>
              <a:t>For other tasks, linear classifiers may have difficulties to produce adequate decision boundaries </a:t>
            </a:r>
          </a:p>
        </p:txBody>
      </p:sp>
      <p:sp>
        <p:nvSpPr>
          <p:cNvPr id="37" name="Content Placeholder 36">
            <a:extLst>
              <a:ext uri="{FF2B5EF4-FFF2-40B4-BE49-F238E27FC236}">
                <a16:creationId xmlns:a16="http://schemas.microsoft.com/office/drawing/2014/main" id="{5842ED52-B7D2-4614-A2F0-00D3BC24634E}"/>
              </a:ext>
            </a:extLst>
          </p:cNvPr>
          <p:cNvSpPr>
            <a:spLocks noGrp="1"/>
          </p:cNvSpPr>
          <p:nvPr>
            <p:ph idx="10"/>
          </p:nvPr>
        </p:nvSpPr>
        <p:spPr/>
        <p:txBody>
          <a:bodyPr/>
          <a:lstStyle/>
          <a:p>
            <a:r>
              <a:rPr lang="en-US" dirty="0"/>
              <a:t>Linear vs Non-linear Techniques</a:t>
            </a:r>
          </a:p>
        </p:txBody>
      </p:sp>
      <p:grpSp>
        <p:nvGrpSpPr>
          <p:cNvPr id="39" name="Group 38">
            <a:extLst>
              <a:ext uri="{FF2B5EF4-FFF2-40B4-BE49-F238E27FC236}">
                <a16:creationId xmlns:a16="http://schemas.microsoft.com/office/drawing/2014/main" id="{5E49ECD0-01B7-4AE4-BDB5-A4B8B4110AB9}"/>
              </a:ext>
            </a:extLst>
          </p:cNvPr>
          <p:cNvGrpSpPr/>
          <p:nvPr/>
        </p:nvGrpSpPr>
        <p:grpSpPr>
          <a:xfrm>
            <a:off x="5700993" y="4327269"/>
            <a:ext cx="3317685" cy="2287313"/>
            <a:chOff x="6004735" y="2090803"/>
            <a:chExt cx="3760043" cy="2592288"/>
          </a:xfrm>
        </p:grpSpPr>
        <p:sp>
          <p:nvSpPr>
            <p:cNvPr id="4" name="流程圖: 程序 18"/>
            <p:cNvSpPr/>
            <p:nvPr/>
          </p:nvSpPr>
          <p:spPr>
            <a:xfrm>
              <a:off x="6524418" y="2090803"/>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5" name="乘號 3"/>
            <p:cNvSpPr/>
            <p:nvPr/>
          </p:nvSpPr>
          <p:spPr>
            <a:xfrm>
              <a:off x="7388514" y="372206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6" name="乘號 4"/>
            <p:cNvSpPr/>
            <p:nvPr/>
          </p:nvSpPr>
          <p:spPr>
            <a:xfrm>
              <a:off x="8324618" y="379406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7" name="乘號 5"/>
            <p:cNvSpPr/>
            <p:nvPr/>
          </p:nvSpPr>
          <p:spPr>
            <a:xfrm>
              <a:off x="7655972" y="216281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8" name="乘號 6"/>
            <p:cNvSpPr/>
            <p:nvPr/>
          </p:nvSpPr>
          <p:spPr>
            <a:xfrm>
              <a:off x="7964578" y="393808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9" name="乘號 7"/>
            <p:cNvSpPr/>
            <p:nvPr/>
          </p:nvSpPr>
          <p:spPr>
            <a:xfrm>
              <a:off x="7964578"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0" name="乘號 8"/>
            <p:cNvSpPr/>
            <p:nvPr/>
          </p:nvSpPr>
          <p:spPr>
            <a:xfrm>
              <a:off x="7316506" y="237883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1" name="乘號 9"/>
            <p:cNvSpPr/>
            <p:nvPr/>
          </p:nvSpPr>
          <p:spPr>
            <a:xfrm>
              <a:off x="6956466" y="288289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12" name="流程圖: 接點 10"/>
            <p:cNvSpPr/>
            <p:nvPr/>
          </p:nvSpPr>
          <p:spPr>
            <a:xfrm>
              <a:off x="7892570"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3" name="流程圖: 接點 11"/>
            <p:cNvSpPr/>
            <p:nvPr/>
          </p:nvSpPr>
          <p:spPr>
            <a:xfrm>
              <a:off x="7604538" y="281088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4" name="流程圖: 接點 12"/>
            <p:cNvSpPr/>
            <p:nvPr/>
          </p:nvSpPr>
          <p:spPr>
            <a:xfrm>
              <a:off x="8180602"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5" name="流程圖: 接點 13"/>
            <p:cNvSpPr/>
            <p:nvPr/>
          </p:nvSpPr>
          <p:spPr>
            <a:xfrm>
              <a:off x="7964578"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6" name="流程圖: 接點 14"/>
            <p:cNvSpPr/>
            <p:nvPr/>
          </p:nvSpPr>
          <p:spPr>
            <a:xfrm>
              <a:off x="7820562"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7" name="流程圖: 接點 15"/>
            <p:cNvSpPr/>
            <p:nvPr/>
          </p:nvSpPr>
          <p:spPr>
            <a:xfrm>
              <a:off x="8382910"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8" name="流程圖: 接點 16"/>
            <p:cNvSpPr/>
            <p:nvPr/>
          </p:nvSpPr>
          <p:spPr>
            <a:xfrm>
              <a:off x="8108594"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19" name="流程圖: 接點 17"/>
            <p:cNvSpPr/>
            <p:nvPr/>
          </p:nvSpPr>
          <p:spPr>
            <a:xfrm>
              <a:off x="7964578" y="324293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20" name="乘號 19"/>
            <p:cNvSpPr/>
            <p:nvPr/>
          </p:nvSpPr>
          <p:spPr>
            <a:xfrm>
              <a:off x="8664084" y="345895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1" name="乘號 20"/>
            <p:cNvSpPr/>
            <p:nvPr/>
          </p:nvSpPr>
          <p:spPr>
            <a:xfrm>
              <a:off x="8736092" y="264194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2" name="乘號 21"/>
            <p:cNvSpPr/>
            <p:nvPr/>
          </p:nvSpPr>
          <p:spPr>
            <a:xfrm>
              <a:off x="8880108" y="302690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3" name="乘號 22"/>
            <p:cNvSpPr/>
            <p:nvPr/>
          </p:nvSpPr>
          <p:spPr>
            <a:xfrm>
              <a:off x="8448060"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4" name="乘號 23"/>
            <p:cNvSpPr/>
            <p:nvPr/>
          </p:nvSpPr>
          <p:spPr>
            <a:xfrm>
              <a:off x="7100482" y="321800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25" name="流程圖: 接點 24"/>
            <p:cNvSpPr/>
            <p:nvPr/>
          </p:nvSpPr>
          <p:spPr>
            <a:xfrm>
              <a:off x="7532530"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26" name="流程圖: 接點 25"/>
            <p:cNvSpPr/>
            <p:nvPr/>
          </p:nvSpPr>
          <p:spPr>
            <a:xfrm>
              <a:off x="7604538" y="3314939"/>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27" name="流程圖: 接點 26"/>
            <p:cNvSpPr/>
            <p:nvPr/>
          </p:nvSpPr>
          <p:spPr>
            <a:xfrm>
              <a:off x="8166886" y="344233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sp>
          <p:nvSpPr>
            <p:cNvPr id="28" name="流程圖: 接點 27"/>
            <p:cNvSpPr/>
            <p:nvPr/>
          </p:nvSpPr>
          <p:spPr>
            <a:xfrm>
              <a:off x="8382910" y="322631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20562" y="4321141"/>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04735" y="2738875"/>
              <a:ext cx="447675" cy="361950"/>
            </a:xfrm>
            <a:prstGeom prst="rect">
              <a:avLst/>
            </a:prstGeom>
            <a:noFill/>
          </p:spPr>
        </p:pic>
        <p:sp>
          <p:nvSpPr>
            <p:cNvPr id="31" name="乘號 30"/>
            <p:cNvSpPr/>
            <p:nvPr/>
          </p:nvSpPr>
          <p:spPr>
            <a:xfrm>
              <a:off x="7100482" y="343402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2" name="乘號 31"/>
            <p:cNvSpPr/>
            <p:nvPr/>
          </p:nvSpPr>
          <p:spPr>
            <a:xfrm>
              <a:off x="7676546" y="386607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3" name="乘號 32"/>
            <p:cNvSpPr/>
            <p:nvPr/>
          </p:nvSpPr>
          <p:spPr>
            <a:xfrm>
              <a:off x="7172490" y="266686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a:solidFill>
                  <a:prstClr val="white"/>
                </a:solidFill>
                <a:latin typeface="Calibri"/>
                <a:ea typeface="新細明體" panose="02020500000000000000" pitchFamily="18" charset="-120"/>
              </a:endParaRPr>
            </a:p>
          </p:txBody>
        </p:sp>
        <p:sp>
          <p:nvSpPr>
            <p:cNvPr id="34" name="流程圖: 接點 33"/>
            <p:cNvSpPr/>
            <p:nvPr/>
          </p:nvSpPr>
          <p:spPr>
            <a:xfrm>
              <a:off x="7820562" y="351434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zh-TW" altLang="en-US" sz="1770" dirty="0">
                <a:solidFill>
                  <a:srgbClr val="FF0000"/>
                </a:solidFill>
                <a:latin typeface="Calibri"/>
                <a:ea typeface="新細明體" panose="02020500000000000000" pitchFamily="18" charset="-120"/>
              </a:endParaRPr>
            </a:p>
          </p:txBody>
        </p:sp>
        <p:cxnSp>
          <p:nvCxnSpPr>
            <p:cNvPr id="35" name="直線接點 35"/>
            <p:cNvCxnSpPr/>
            <p:nvPr/>
          </p:nvCxnSpPr>
          <p:spPr>
            <a:xfrm rot="10800000" flipV="1">
              <a:off x="6956466" y="2234819"/>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Y-Fan Chang – An Overview of Machine Learning</a:t>
            </a:r>
          </a:p>
        </p:txBody>
      </p:sp>
      <p:pic>
        <p:nvPicPr>
          <p:cNvPr id="38" name="Picture 37" descr="A close up of a logo&#10;&#10;Description automatically generated">
            <a:extLst>
              <a:ext uri="{FF2B5EF4-FFF2-40B4-BE49-F238E27FC236}">
                <a16:creationId xmlns:a16="http://schemas.microsoft.com/office/drawing/2014/main" id="{CCF2D0DE-B264-467C-9610-97DB318B2476}"/>
              </a:ext>
            </a:extLst>
          </p:cNvPr>
          <p:cNvPicPr>
            <a:picLocks noChangeAspect="1"/>
          </p:cNvPicPr>
          <p:nvPr/>
        </p:nvPicPr>
        <p:blipFill rotWithShape="1">
          <a:blip r:embed="rId4">
            <a:extLst>
              <a:ext uri="{28A0092B-C50C-407E-A947-70E740481C1C}">
                <a14:useLocalDpi xmlns:a14="http://schemas.microsoft.com/office/drawing/2010/main" val="0"/>
              </a:ext>
            </a:extLst>
          </a:blip>
          <a:srcRect r="1073"/>
          <a:stretch/>
        </p:blipFill>
        <p:spPr>
          <a:xfrm>
            <a:off x="5275904" y="1940094"/>
            <a:ext cx="5077040" cy="2144543"/>
          </a:xfrm>
          <a:prstGeom prst="rect">
            <a:avLst/>
          </a:prstGeom>
        </p:spPr>
      </p:pic>
    </p:spTree>
    <p:extLst>
      <p:ext uri="{BB962C8B-B14F-4D97-AF65-F5344CB8AC3E}">
        <p14:creationId xmlns:p14="http://schemas.microsoft.com/office/powerpoint/2010/main" val="691666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Training NNs can involve setting many </a:t>
                </a:r>
                <a:r>
                  <a:rPr lang="en-US" b="1" i="1" dirty="0">
                    <a:solidFill>
                      <a:srgbClr val="0070C0"/>
                    </a:solidFill>
                  </a:rPr>
                  <a:t>hyper-parameters</a:t>
                </a:r>
              </a:p>
              <a:p>
                <a:r>
                  <a:rPr lang="en-US" dirty="0"/>
                  <a:t>The most common hyper-parameters include:</a:t>
                </a:r>
              </a:p>
              <a:p>
                <a:pPr lvl="1"/>
                <a:r>
                  <a:rPr lang="en-US" dirty="0"/>
                  <a:t>Number of layers, and number of neurons per layer</a:t>
                </a:r>
              </a:p>
              <a:p>
                <a:pPr lvl="1"/>
                <a:r>
                  <a:rPr lang="en-US" dirty="0"/>
                  <a:t>Initial learning rate</a:t>
                </a:r>
              </a:p>
              <a:p>
                <a:pPr lvl="1"/>
                <a:r>
                  <a:rPr lang="en-US" dirty="0"/>
                  <a:t>Learning rate decay schedule (e.g., decay constant)</a:t>
                </a:r>
              </a:p>
              <a:p>
                <a:pPr lvl="1"/>
                <a:r>
                  <a:rPr lang="en-US" dirty="0"/>
                  <a:t>Optimizer type</a:t>
                </a:r>
              </a:p>
              <a:p>
                <a:r>
                  <a:rPr lang="en-US" dirty="0"/>
                  <a:t>Other hyper-parameters may include:</a:t>
                </a:r>
              </a:p>
              <a:p>
                <a:pPr lvl="1"/>
                <a:r>
                  <a:rPr lang="en-US" dirty="0"/>
                  <a:t>Regularization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rPr>
                          <m:t>2</m:t>
                        </m:r>
                      </m:sub>
                    </m:sSub>
                  </m:oMath>
                </a14:m>
                <a:r>
                  <a:rPr lang="en-US" dirty="0"/>
                  <a:t> penalty, dropout rate)</a:t>
                </a:r>
              </a:p>
              <a:p>
                <a:pPr lvl="1"/>
                <a:r>
                  <a:rPr lang="en-US" dirty="0"/>
                  <a:t>Batch size</a:t>
                </a:r>
              </a:p>
              <a:p>
                <a:pPr lvl="1"/>
                <a:r>
                  <a:rPr lang="en-US" dirty="0"/>
                  <a:t>Activation functions</a:t>
                </a:r>
              </a:p>
              <a:p>
                <a:pPr lvl="1"/>
                <a:r>
                  <a:rPr lang="en-US" dirty="0"/>
                  <a:t>Loss function</a:t>
                </a:r>
              </a:p>
              <a:p>
                <a:r>
                  <a:rPr lang="en-US" dirty="0"/>
                  <a:t>Hyper-parameter tuning can be time-consuming for larger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D051601-DD31-47D2-BD7F-7336CDE817FC}"/>
              </a:ext>
            </a:extLst>
          </p:cNvPr>
          <p:cNvSpPr>
            <a:spLocks noGrp="1"/>
          </p:cNvSpPr>
          <p:nvPr>
            <p:ph idx="10"/>
          </p:nvPr>
        </p:nvSpPr>
        <p:spPr/>
        <p:txBody>
          <a:bodyPr/>
          <a:lstStyle/>
          <a:p>
            <a:r>
              <a:rPr lang="en-US" dirty="0"/>
              <a:t>Hyper-parameter Tuning</a:t>
            </a:r>
          </a:p>
        </p:txBody>
      </p:sp>
    </p:spTree>
    <p:extLst>
      <p:ext uri="{BB962C8B-B14F-4D97-AF65-F5344CB8AC3E}">
        <p14:creationId xmlns:p14="http://schemas.microsoft.com/office/powerpoint/2010/main" val="2126102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 Tuning</a:t>
            </a:r>
          </a:p>
        </p:txBody>
      </p:sp>
      <p:sp>
        <p:nvSpPr>
          <p:cNvPr id="3" name="Content Placeholder 2"/>
          <p:cNvSpPr>
            <a:spLocks noGrp="1"/>
          </p:cNvSpPr>
          <p:nvPr>
            <p:ph idx="1"/>
          </p:nvPr>
        </p:nvSpPr>
        <p:spPr/>
        <p:txBody>
          <a:bodyPr/>
          <a:lstStyle/>
          <a:p>
            <a:r>
              <a:rPr lang="en-US" dirty="0">
                <a:solidFill>
                  <a:srgbClr val="FF0000"/>
                </a:solidFill>
              </a:rPr>
              <a:t>Grid search</a:t>
            </a:r>
          </a:p>
          <a:p>
            <a:pPr lvl="1"/>
            <a:r>
              <a:rPr lang="en-US" dirty="0"/>
              <a:t>Check all values in a range with a step value </a:t>
            </a:r>
          </a:p>
          <a:p>
            <a:r>
              <a:rPr lang="en-US" dirty="0">
                <a:solidFill>
                  <a:srgbClr val="FF0000"/>
                </a:solidFill>
              </a:rPr>
              <a:t>Random search</a:t>
            </a:r>
          </a:p>
          <a:p>
            <a:pPr lvl="1"/>
            <a:r>
              <a:rPr lang="en-US" dirty="0"/>
              <a:t>Randomly sample values for the parameter</a:t>
            </a:r>
          </a:p>
          <a:p>
            <a:pPr lvl="1"/>
            <a:r>
              <a:rPr lang="en-US" dirty="0"/>
              <a:t>Often preferred to grid search</a:t>
            </a:r>
          </a:p>
          <a:p>
            <a:r>
              <a:rPr lang="en-US">
                <a:solidFill>
                  <a:srgbClr val="FF0000"/>
                </a:solidFill>
              </a:rPr>
              <a:t>Bayesian hyper-parameter </a:t>
            </a:r>
            <a:r>
              <a:rPr lang="en-US" dirty="0">
                <a:solidFill>
                  <a:srgbClr val="FF0000"/>
                </a:solidFill>
              </a:rPr>
              <a:t>optimization</a:t>
            </a:r>
          </a:p>
          <a:p>
            <a:pPr lvl="1"/>
            <a:r>
              <a:rPr lang="en-US" dirty="0"/>
              <a:t>Is an active area of research</a:t>
            </a:r>
          </a:p>
          <a:p>
            <a:endParaRPr lang="en-US" dirty="0"/>
          </a:p>
        </p:txBody>
      </p:sp>
      <p:sp>
        <p:nvSpPr>
          <p:cNvPr id="5" name="Content Placeholder 4">
            <a:extLst>
              <a:ext uri="{FF2B5EF4-FFF2-40B4-BE49-F238E27FC236}">
                <a16:creationId xmlns:a16="http://schemas.microsoft.com/office/drawing/2014/main" id="{7E269D42-76B7-4544-BE2F-F862A62AD8C3}"/>
              </a:ext>
            </a:extLst>
          </p:cNvPr>
          <p:cNvSpPr>
            <a:spLocks noGrp="1"/>
          </p:cNvSpPr>
          <p:nvPr>
            <p:ph idx="10"/>
          </p:nvPr>
        </p:nvSpPr>
        <p:spPr/>
        <p:txBody>
          <a:bodyPr/>
          <a:lstStyle/>
          <a:p>
            <a:r>
              <a:rPr lang="en-US" dirty="0"/>
              <a:t>Hyper-parameter Tuning</a:t>
            </a:r>
          </a:p>
          <a:p>
            <a:endParaRPr lang="en-US" dirty="0"/>
          </a:p>
        </p:txBody>
      </p:sp>
      <p:pic>
        <p:nvPicPr>
          <p:cNvPr id="4" name="Εικόνα 10"/>
          <p:cNvPicPr>
            <a:picLocks noChangeAspect="1"/>
          </p:cNvPicPr>
          <p:nvPr/>
        </p:nvPicPr>
        <p:blipFill>
          <a:blip r:embed="rId3"/>
          <a:stretch>
            <a:fillRect/>
          </a:stretch>
        </p:blipFill>
        <p:spPr>
          <a:xfrm>
            <a:off x="3664053" y="4064365"/>
            <a:ext cx="4933786" cy="2477922"/>
          </a:xfrm>
          <a:prstGeom prst="rect">
            <a:avLst/>
          </a:prstGeom>
        </p:spPr>
      </p:pic>
    </p:spTree>
    <p:extLst>
      <p:ext uri="{BB962C8B-B14F-4D97-AF65-F5344CB8AC3E}">
        <p14:creationId xmlns:p14="http://schemas.microsoft.com/office/powerpoint/2010/main" val="1898674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804F-7566-47E0-BA53-6A4F21C806EC}"/>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3AECD462-C1D0-46A9-B85B-86D26C7D7E87}"/>
              </a:ext>
            </a:extLst>
          </p:cNvPr>
          <p:cNvSpPr>
            <a:spLocks noGrp="1"/>
          </p:cNvSpPr>
          <p:nvPr>
            <p:ph idx="1"/>
          </p:nvPr>
        </p:nvSpPr>
        <p:spPr/>
        <p:txBody>
          <a:bodyPr/>
          <a:lstStyle/>
          <a:p>
            <a:r>
              <a:rPr lang="en-US" dirty="0"/>
              <a:t>Using</a:t>
            </a:r>
            <a:r>
              <a:rPr lang="en-US" b="1" i="1" dirty="0">
                <a:solidFill>
                  <a:srgbClr val="0070C0"/>
                </a:solidFill>
              </a:rPr>
              <a:t> k-fold cross-validation</a:t>
            </a:r>
            <a:r>
              <a:rPr lang="en-US" dirty="0"/>
              <a:t> for hyper-parameter tuning is common when the size of the training data is small</a:t>
            </a:r>
          </a:p>
          <a:p>
            <a:pPr lvl="1"/>
            <a:r>
              <a:rPr lang="en-US" dirty="0"/>
              <a:t>It also leads to a better and less noisy estimate of the model performance by averaging the results across several folds</a:t>
            </a:r>
          </a:p>
          <a:p>
            <a:r>
              <a:rPr lang="en-US" dirty="0"/>
              <a:t>E.g., 5-fold cross-validation (see the figure on the next slide)</a:t>
            </a:r>
          </a:p>
          <a:p>
            <a:pPr marL="806833" lvl="1" indent="-403433">
              <a:buFont typeface="+mj-lt"/>
              <a:buAutoNum type="arabicPeriod"/>
            </a:pPr>
            <a:r>
              <a:rPr lang="en-US" dirty="0"/>
              <a:t>Split the train data into 5 equal folds</a:t>
            </a:r>
          </a:p>
          <a:p>
            <a:pPr marL="806833" lvl="1" indent="-403433">
              <a:buFont typeface="+mj-lt"/>
              <a:buAutoNum type="arabicPeriod"/>
            </a:pPr>
            <a:r>
              <a:rPr lang="en-US" dirty="0"/>
              <a:t>First use folds 2-5 for training and fold 1 for validation</a:t>
            </a:r>
          </a:p>
          <a:p>
            <a:pPr marL="806833" lvl="1" indent="-403433">
              <a:buFont typeface="+mj-lt"/>
              <a:buAutoNum type="arabicPeriod"/>
            </a:pPr>
            <a:r>
              <a:rPr lang="en-US" dirty="0"/>
              <a:t>Repeat by using fold 2 for validation, then fold 3, fold 4, and fold 5</a:t>
            </a:r>
          </a:p>
          <a:p>
            <a:pPr marL="806833" lvl="1" indent="-403433">
              <a:buFont typeface="+mj-lt"/>
              <a:buAutoNum type="arabicPeriod"/>
            </a:pPr>
            <a:r>
              <a:rPr lang="en-US" dirty="0"/>
              <a:t>Average the results over the 5 runs (for reporting purposes)</a:t>
            </a:r>
          </a:p>
          <a:p>
            <a:pPr marL="806833" lvl="1" indent="-403433">
              <a:buFont typeface="+mj-lt"/>
              <a:buAutoNum type="arabicPeriod"/>
            </a:pPr>
            <a:r>
              <a:rPr lang="en-US" dirty="0"/>
              <a:t>Once the best hyper-parameters are determined, evaluate the model on the test data </a:t>
            </a:r>
          </a:p>
          <a:p>
            <a:pPr marL="1304079" lvl="2" indent="-403433">
              <a:buFont typeface="+mj-lt"/>
              <a:buAutoNum type="arabicPeriod"/>
            </a:pPr>
            <a:endParaRPr lang="en-US" dirty="0"/>
          </a:p>
        </p:txBody>
      </p:sp>
      <p:sp>
        <p:nvSpPr>
          <p:cNvPr id="4" name="Content Placeholder 3">
            <a:extLst>
              <a:ext uri="{FF2B5EF4-FFF2-40B4-BE49-F238E27FC236}">
                <a16:creationId xmlns:a16="http://schemas.microsoft.com/office/drawing/2014/main" id="{47C66BFC-AD63-4031-B3B9-1FD1ECC1C06C}"/>
              </a:ext>
            </a:extLst>
          </p:cNvPr>
          <p:cNvSpPr>
            <a:spLocks noGrp="1"/>
          </p:cNvSpPr>
          <p:nvPr>
            <p:ph idx="10"/>
          </p:nvPr>
        </p:nvSpPr>
        <p:spPr/>
        <p:txBody>
          <a:bodyPr/>
          <a:lstStyle/>
          <a:p>
            <a:r>
              <a:rPr lang="en-US" i="1" dirty="0"/>
              <a:t>k</a:t>
            </a:r>
            <a:r>
              <a:rPr lang="en-US" dirty="0"/>
              <a:t>-Fold Cross-Validation</a:t>
            </a:r>
          </a:p>
          <a:p>
            <a:endParaRPr lang="en-US" dirty="0"/>
          </a:p>
        </p:txBody>
      </p:sp>
    </p:spTree>
    <p:extLst>
      <p:ext uri="{BB962C8B-B14F-4D97-AF65-F5344CB8AC3E}">
        <p14:creationId xmlns:p14="http://schemas.microsoft.com/office/powerpoint/2010/main" val="181995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0023-C545-4BBD-B72D-793223E6D574}"/>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9A78CCDE-41AF-48B1-AEB3-0E76827D535C}"/>
              </a:ext>
            </a:extLst>
          </p:cNvPr>
          <p:cNvSpPr>
            <a:spLocks noGrp="1"/>
          </p:cNvSpPr>
          <p:nvPr>
            <p:ph idx="1"/>
          </p:nvPr>
        </p:nvSpPr>
        <p:spPr/>
        <p:txBody>
          <a:bodyPr/>
          <a:lstStyle/>
          <a:p>
            <a:r>
              <a:rPr lang="en-US" dirty="0"/>
              <a:t>Illustration of a 5-fold cross-validation</a:t>
            </a:r>
          </a:p>
        </p:txBody>
      </p:sp>
      <p:sp>
        <p:nvSpPr>
          <p:cNvPr id="4" name="Content Placeholder 3">
            <a:extLst>
              <a:ext uri="{FF2B5EF4-FFF2-40B4-BE49-F238E27FC236}">
                <a16:creationId xmlns:a16="http://schemas.microsoft.com/office/drawing/2014/main" id="{00401554-DE1F-4D88-BADC-243B27BB8EA0}"/>
              </a:ext>
            </a:extLst>
          </p:cNvPr>
          <p:cNvSpPr>
            <a:spLocks noGrp="1"/>
          </p:cNvSpPr>
          <p:nvPr>
            <p:ph idx="10"/>
          </p:nvPr>
        </p:nvSpPr>
        <p:spPr/>
        <p:txBody>
          <a:bodyPr/>
          <a:lstStyle/>
          <a:p>
            <a:r>
              <a:rPr lang="en-US" i="1" dirty="0"/>
              <a:t>k</a:t>
            </a:r>
            <a:r>
              <a:rPr lang="en-US" dirty="0"/>
              <a:t>-Fold Cross-Validation</a:t>
            </a:r>
          </a:p>
          <a:p>
            <a:endParaRPr lang="en-US" dirty="0"/>
          </a:p>
        </p:txBody>
      </p:sp>
      <p:pic>
        <p:nvPicPr>
          <p:cNvPr id="5" name="Picture 4" descr="A screen shot of a computer&#10;&#10;Description automatically generated">
            <a:extLst>
              <a:ext uri="{FF2B5EF4-FFF2-40B4-BE49-F238E27FC236}">
                <a16:creationId xmlns:a16="http://schemas.microsoft.com/office/drawing/2014/main" id="{3B58758F-221F-4F3E-82D6-F54FC763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3323" y="2429935"/>
            <a:ext cx="5845354" cy="4048816"/>
          </a:xfrm>
          <a:prstGeom prst="rect">
            <a:avLst/>
          </a:prstGeom>
        </p:spPr>
      </p:pic>
      <p:sp>
        <p:nvSpPr>
          <p:cNvPr id="6" name="TextBox 5">
            <a:extLst>
              <a:ext uri="{FF2B5EF4-FFF2-40B4-BE49-F238E27FC236}">
                <a16:creationId xmlns:a16="http://schemas.microsoft.com/office/drawing/2014/main" id="{7A0845C9-6665-478B-9AB3-D9245784D950}"/>
              </a:ext>
            </a:extLst>
          </p:cNvPr>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a:t>
            </a:r>
            <a:r>
              <a:rPr lang="en-US" sz="882" dirty="0">
                <a:solidFill>
                  <a:prstClr val="black"/>
                </a:solidFill>
                <a:latin typeface="Calibri"/>
                <a:hlinkClick r:id="rId3"/>
              </a:rPr>
              <a:t>https://scikit-learn.org/stable/modules/cross_validation.html</a:t>
            </a:r>
            <a:endParaRPr lang="en-US" sz="882" dirty="0">
              <a:solidFill>
                <a:prstClr val="black"/>
              </a:solidFill>
              <a:latin typeface="Calibri"/>
            </a:endParaRPr>
          </a:p>
        </p:txBody>
      </p:sp>
    </p:spTree>
    <p:extLst>
      <p:ext uri="{BB962C8B-B14F-4D97-AF65-F5344CB8AC3E}">
        <p14:creationId xmlns:p14="http://schemas.microsoft.com/office/powerpoint/2010/main" val="2667398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6A00-6E51-466A-BB59-E2480C5D4FAF}"/>
              </a:ext>
            </a:extLst>
          </p:cNvPr>
          <p:cNvSpPr>
            <a:spLocks noGrp="1"/>
          </p:cNvSpPr>
          <p:nvPr>
            <p:ph type="title"/>
          </p:nvPr>
        </p:nvSpPr>
        <p:spPr/>
        <p:txBody>
          <a:bodyPr/>
          <a:lstStyle/>
          <a:p>
            <a:r>
              <a:rPr lang="en-US" dirty="0"/>
              <a:t>Ensemble Learning</a:t>
            </a:r>
          </a:p>
        </p:txBody>
      </p:sp>
      <p:sp>
        <p:nvSpPr>
          <p:cNvPr id="3" name="Content Placeholder 2">
            <a:extLst>
              <a:ext uri="{FF2B5EF4-FFF2-40B4-BE49-F238E27FC236}">
                <a16:creationId xmlns:a16="http://schemas.microsoft.com/office/drawing/2014/main" id="{8E1E3D4B-2BAB-410D-8604-3C25AF784CA8}"/>
              </a:ext>
            </a:extLst>
          </p:cNvPr>
          <p:cNvSpPr>
            <a:spLocks noGrp="1"/>
          </p:cNvSpPr>
          <p:nvPr>
            <p:ph idx="1"/>
          </p:nvPr>
        </p:nvSpPr>
        <p:spPr/>
        <p:txBody>
          <a:bodyPr>
            <a:normAutofit/>
          </a:bodyPr>
          <a:lstStyle/>
          <a:p>
            <a:r>
              <a:rPr lang="en-US" b="1" i="1" dirty="0">
                <a:solidFill>
                  <a:srgbClr val="0070C0"/>
                </a:solidFill>
              </a:rPr>
              <a:t>Ensemble learning </a:t>
            </a:r>
            <a:r>
              <a:rPr lang="en-US" dirty="0"/>
              <a:t>is training multiple classifiers separately and combining their predictions </a:t>
            </a:r>
          </a:p>
          <a:p>
            <a:pPr lvl="1"/>
            <a:r>
              <a:rPr lang="en-US" dirty="0"/>
              <a:t>Ensemble learning often outperforms individual classifiers</a:t>
            </a:r>
          </a:p>
          <a:p>
            <a:pPr lvl="1"/>
            <a:r>
              <a:rPr lang="en-US" dirty="0"/>
              <a:t>Better results obtained with higher model variety in the ensemble</a:t>
            </a:r>
          </a:p>
          <a:p>
            <a:pPr lvl="1"/>
            <a:r>
              <a:rPr lang="en-US" b="1" i="1" dirty="0">
                <a:solidFill>
                  <a:srgbClr val="0070C0"/>
                </a:solidFill>
              </a:rPr>
              <a:t>Bagging</a:t>
            </a:r>
            <a:r>
              <a:rPr lang="en-US" dirty="0"/>
              <a:t> (</a:t>
            </a:r>
            <a:r>
              <a:rPr lang="en-US" b="1" dirty="0">
                <a:solidFill>
                  <a:srgbClr val="0070C0"/>
                </a:solidFill>
              </a:rPr>
              <a:t>b</a:t>
            </a:r>
            <a:r>
              <a:rPr lang="en-US" dirty="0"/>
              <a:t>ootstrap </a:t>
            </a:r>
            <a:r>
              <a:rPr lang="en-US" b="1" dirty="0">
                <a:solidFill>
                  <a:srgbClr val="0070C0"/>
                </a:solidFill>
              </a:rPr>
              <a:t>ag</a:t>
            </a:r>
            <a:r>
              <a:rPr lang="en-US" dirty="0"/>
              <a:t>gregating)</a:t>
            </a:r>
          </a:p>
          <a:p>
            <a:pPr lvl="2"/>
            <a:r>
              <a:rPr lang="en-US" dirty="0"/>
              <a:t>Randomly draw subsets from the training set (i.e., bootstrap samples)</a:t>
            </a:r>
          </a:p>
          <a:p>
            <a:pPr lvl="2"/>
            <a:r>
              <a:rPr lang="en-US" dirty="0"/>
              <a:t>Train separate classifiers on each subset of the training set</a:t>
            </a:r>
          </a:p>
          <a:p>
            <a:pPr lvl="2"/>
            <a:r>
              <a:rPr lang="en-US" dirty="0"/>
              <a:t>Perform classification based on the average vote of all classifiers</a:t>
            </a:r>
          </a:p>
          <a:p>
            <a:pPr lvl="1"/>
            <a:r>
              <a:rPr lang="en-US" b="1" i="1" dirty="0">
                <a:solidFill>
                  <a:srgbClr val="0070C0"/>
                </a:solidFill>
              </a:rPr>
              <a:t>Boosting</a:t>
            </a:r>
            <a:endParaRPr lang="en-US" dirty="0"/>
          </a:p>
          <a:p>
            <a:pPr lvl="2"/>
            <a:r>
              <a:rPr lang="en-US" dirty="0"/>
              <a:t>Train a classifier, and apply weights on the training set (apply </a:t>
            </a:r>
            <a:r>
              <a:rPr lang="en-US" dirty="0">
                <a:solidFill>
                  <a:srgbClr val="FF0000"/>
                </a:solidFill>
              </a:rPr>
              <a:t>higher weights on misclassified examples</a:t>
            </a:r>
            <a:r>
              <a:rPr lang="en-US" dirty="0"/>
              <a:t>, focus on “hard examples”)</a:t>
            </a:r>
          </a:p>
          <a:p>
            <a:pPr lvl="2"/>
            <a:r>
              <a:rPr lang="en-US" dirty="0"/>
              <a:t>Train new classifier, reweight training set according to prediction error</a:t>
            </a:r>
          </a:p>
          <a:p>
            <a:pPr lvl="2"/>
            <a:r>
              <a:rPr lang="en-US" dirty="0"/>
              <a:t>Repeat</a:t>
            </a:r>
          </a:p>
          <a:p>
            <a:pPr lvl="2"/>
            <a:r>
              <a:rPr lang="en-US" dirty="0"/>
              <a:t>Perform classification based on weighted vote of the classifiers</a:t>
            </a:r>
          </a:p>
          <a:p>
            <a:endParaRPr lang="en-US" dirty="0"/>
          </a:p>
        </p:txBody>
      </p:sp>
      <p:sp>
        <p:nvSpPr>
          <p:cNvPr id="4" name="Content Placeholder 3">
            <a:extLst>
              <a:ext uri="{FF2B5EF4-FFF2-40B4-BE49-F238E27FC236}">
                <a16:creationId xmlns:a16="http://schemas.microsoft.com/office/drawing/2014/main" id="{15B06AA6-9DFD-4E65-BC88-3A73065828D2}"/>
              </a:ext>
            </a:extLst>
          </p:cNvPr>
          <p:cNvSpPr>
            <a:spLocks noGrp="1"/>
          </p:cNvSpPr>
          <p:nvPr>
            <p:ph idx="10"/>
          </p:nvPr>
        </p:nvSpPr>
        <p:spPr/>
        <p:txBody>
          <a:bodyPr/>
          <a:lstStyle/>
          <a:p>
            <a:r>
              <a:rPr lang="en-US" dirty="0"/>
              <a:t>Ensemble Learning</a:t>
            </a:r>
          </a:p>
        </p:txBody>
      </p:sp>
    </p:spTree>
    <p:extLst>
      <p:ext uri="{BB962C8B-B14F-4D97-AF65-F5344CB8AC3E}">
        <p14:creationId xmlns:p14="http://schemas.microsoft.com/office/powerpoint/2010/main" val="1121727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1CD3-477C-42F4-87C6-FC00507EFC97}"/>
              </a:ext>
            </a:extLst>
          </p:cNvPr>
          <p:cNvSpPr>
            <a:spLocks noGrp="1"/>
          </p:cNvSpPr>
          <p:nvPr>
            <p:ph type="title"/>
          </p:nvPr>
        </p:nvSpPr>
        <p:spPr/>
        <p:txBody>
          <a:bodyPr/>
          <a:lstStyle/>
          <a:p>
            <a:r>
              <a:rPr lang="en-US" dirty="0"/>
              <a:t>Binary vs Multi-class Classification</a:t>
            </a:r>
          </a:p>
        </p:txBody>
      </p:sp>
      <p:sp>
        <p:nvSpPr>
          <p:cNvPr id="3" name="Content Placeholder 2">
            <a:extLst>
              <a:ext uri="{FF2B5EF4-FFF2-40B4-BE49-F238E27FC236}">
                <a16:creationId xmlns:a16="http://schemas.microsoft.com/office/drawing/2014/main" id="{DEF60A17-2343-414F-B1C6-5AD29DC899D7}"/>
              </a:ext>
            </a:extLst>
          </p:cNvPr>
          <p:cNvSpPr>
            <a:spLocks noGrp="1"/>
          </p:cNvSpPr>
          <p:nvPr>
            <p:ph idx="1"/>
          </p:nvPr>
        </p:nvSpPr>
        <p:spPr/>
        <p:txBody>
          <a:bodyPr/>
          <a:lstStyle/>
          <a:p>
            <a:r>
              <a:rPr lang="en-US" dirty="0"/>
              <a:t>A classification problem with only 2 classes is referred to as </a:t>
            </a:r>
            <a:r>
              <a:rPr lang="en-US" b="1" i="1" dirty="0">
                <a:solidFill>
                  <a:srgbClr val="0070C0"/>
                </a:solidFill>
              </a:rPr>
              <a:t>binary classification</a:t>
            </a:r>
          </a:p>
          <a:p>
            <a:pPr lvl="1"/>
            <a:r>
              <a:rPr lang="en-US" dirty="0"/>
              <a:t>The output labels are 0 or 1</a:t>
            </a:r>
          </a:p>
          <a:p>
            <a:pPr lvl="1"/>
            <a:r>
              <a:rPr lang="en-US" dirty="0"/>
              <a:t>E.g., benign or malignant tumor, spam or no-spam email</a:t>
            </a:r>
          </a:p>
          <a:p>
            <a:r>
              <a:rPr lang="en-US" dirty="0"/>
              <a:t>A problem with 3 or more classes is referred to as </a:t>
            </a:r>
            <a:r>
              <a:rPr lang="en-US" b="1" i="1" dirty="0">
                <a:solidFill>
                  <a:srgbClr val="0070C0"/>
                </a:solidFill>
              </a:rPr>
              <a:t>multi-class classification</a:t>
            </a:r>
          </a:p>
          <a:p>
            <a:endParaRPr lang="en-US" dirty="0"/>
          </a:p>
        </p:txBody>
      </p:sp>
      <p:sp>
        <p:nvSpPr>
          <p:cNvPr id="4" name="Content Placeholder 3">
            <a:extLst>
              <a:ext uri="{FF2B5EF4-FFF2-40B4-BE49-F238E27FC236}">
                <a16:creationId xmlns:a16="http://schemas.microsoft.com/office/drawing/2014/main" id="{67EA849A-6B2F-4BF9-AE81-1AB08799BA1D}"/>
              </a:ext>
            </a:extLst>
          </p:cNvPr>
          <p:cNvSpPr>
            <a:spLocks noGrp="1"/>
          </p:cNvSpPr>
          <p:nvPr>
            <p:ph idx="10"/>
          </p:nvPr>
        </p:nvSpPr>
        <p:spPr/>
        <p:txBody>
          <a:bodyPr/>
          <a:lstStyle/>
          <a:p>
            <a:r>
              <a:rPr lang="en-US" dirty="0"/>
              <a:t>Binary vs Multi-class Classification</a:t>
            </a:r>
          </a:p>
        </p:txBody>
      </p:sp>
      <p:pic>
        <p:nvPicPr>
          <p:cNvPr id="21506" name="Picture 2" descr="Tips and Tricks for Multi-Class Classification | by Mohammed Terry-Jack |  Medium">
            <a:extLst>
              <a:ext uri="{FF2B5EF4-FFF2-40B4-BE49-F238E27FC236}">
                <a16:creationId xmlns:a16="http://schemas.microsoft.com/office/drawing/2014/main" id="{0559D80D-7BCC-49D8-A3C4-D56C6E7C9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713" y="3556073"/>
            <a:ext cx="5918424" cy="29226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72223" y="6517466"/>
            <a:ext cx="508292" cy="151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
        <p:nvSpPr>
          <p:cNvPr id="7" name="Rectangle 6">
            <a:extLst>
              <a:ext uri="{FF2B5EF4-FFF2-40B4-BE49-F238E27FC236}">
                <a16:creationId xmlns:a16="http://schemas.microsoft.com/office/drawing/2014/main" id="{11089E21-ECBE-4D37-A30D-BBE604F47406}"/>
              </a:ext>
            </a:extLst>
          </p:cNvPr>
          <p:cNvSpPr/>
          <p:nvPr/>
        </p:nvSpPr>
        <p:spPr>
          <a:xfrm>
            <a:off x="3999296" y="6224605"/>
            <a:ext cx="381219" cy="204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010"/>
            <a:endParaRPr lang="en-US" sz="1770">
              <a:solidFill>
                <a:prstClr val="white"/>
              </a:solidFill>
              <a:latin typeface="Calibri"/>
            </a:endParaRPr>
          </a:p>
        </p:txBody>
      </p:sp>
    </p:spTree>
    <p:extLst>
      <p:ext uri="{BB962C8B-B14F-4D97-AF65-F5344CB8AC3E}">
        <p14:creationId xmlns:p14="http://schemas.microsoft.com/office/powerpoint/2010/main" val="4175489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Tasks</a:t>
            </a:r>
          </a:p>
        </p:txBody>
      </p:sp>
      <p:sp>
        <p:nvSpPr>
          <p:cNvPr id="3" name="Content Placeholder 2"/>
          <p:cNvSpPr>
            <a:spLocks noGrp="1"/>
          </p:cNvSpPr>
          <p:nvPr>
            <p:ph idx="1"/>
          </p:nvPr>
        </p:nvSpPr>
        <p:spPr/>
        <p:txBody>
          <a:bodyPr/>
          <a:lstStyle/>
          <a:p>
            <a:r>
              <a:rPr lang="en-US" dirty="0"/>
              <a:t>Computer vision has been the primary area of interest for ML</a:t>
            </a:r>
          </a:p>
          <a:p>
            <a:r>
              <a:rPr lang="en-US" dirty="0"/>
              <a:t>The tasks include: classification, localization, object detection, instance segmentation</a:t>
            </a:r>
          </a:p>
        </p:txBody>
      </p:sp>
      <p:sp>
        <p:nvSpPr>
          <p:cNvPr id="4" name="Content Placeholder 3"/>
          <p:cNvSpPr>
            <a:spLocks noGrp="1"/>
          </p:cNvSpPr>
          <p:nvPr>
            <p:ph idx="10"/>
          </p:nvPr>
        </p:nvSpPr>
        <p:spPr/>
        <p:txBody>
          <a:bodyPr/>
          <a:lstStyle/>
          <a:p>
            <a:r>
              <a:rPr lang="en-US" dirty="0"/>
              <a:t>Machine Learning Basics</a:t>
            </a:r>
          </a:p>
          <a:p>
            <a:endParaRPr lang="en-US" dirty="0"/>
          </a:p>
        </p:txBody>
      </p:sp>
      <p:pic>
        <p:nvPicPr>
          <p:cNvPr id="5" name="Picture 4"/>
          <p:cNvPicPr>
            <a:picLocks noChangeAspect="1"/>
          </p:cNvPicPr>
          <p:nvPr/>
        </p:nvPicPr>
        <p:blipFill>
          <a:blip r:embed="rId2"/>
          <a:stretch>
            <a:fillRect/>
          </a:stretch>
        </p:blipFill>
        <p:spPr>
          <a:xfrm>
            <a:off x="2029666" y="2920709"/>
            <a:ext cx="8329632" cy="3434256"/>
          </a:xfrm>
          <a:prstGeom prst="rect">
            <a:avLst/>
          </a:prstGeom>
        </p:spPr>
      </p:pic>
      <p:sp>
        <p:nvSpPr>
          <p:cNvPr id="6" name="TextBox 5"/>
          <p:cNvSpPr txBox="1"/>
          <p:nvPr/>
        </p:nvSpPr>
        <p:spPr>
          <a:xfrm>
            <a:off x="3173322" y="6640746"/>
            <a:ext cx="6099501" cy="228076"/>
          </a:xfrm>
          <a:prstGeom prst="rect">
            <a:avLst/>
          </a:prstGeom>
          <a:noFill/>
        </p:spPr>
        <p:txBody>
          <a:bodyPr wrap="square" rtlCol="0">
            <a:spAutoFit/>
          </a:bodyPr>
          <a:lstStyle/>
          <a:p>
            <a:pPr algn="ctr" defTabSz="899010"/>
            <a:r>
              <a:rPr lang="en-US" sz="882" dirty="0">
                <a:solidFill>
                  <a:prstClr val="black"/>
                </a:solidFill>
                <a:latin typeface="Calibri"/>
              </a:rPr>
              <a:t>Picture from: Fie-Fei Li, Andrej </a:t>
            </a:r>
            <a:r>
              <a:rPr lang="en-US" sz="882" dirty="0" err="1">
                <a:solidFill>
                  <a:prstClr val="black"/>
                </a:solidFill>
                <a:latin typeface="Calibri"/>
              </a:rPr>
              <a:t>Karpathy</a:t>
            </a:r>
            <a:r>
              <a:rPr lang="en-US" sz="882" dirty="0">
                <a:solidFill>
                  <a:prstClr val="black"/>
                </a:solidFill>
                <a:latin typeface="Calibri"/>
              </a:rPr>
              <a:t>, Justin Johnson – Understanding and Visualizing CNNs </a:t>
            </a:r>
          </a:p>
        </p:txBody>
      </p:sp>
    </p:spTree>
    <p:extLst>
      <p:ext uri="{BB962C8B-B14F-4D97-AF65-F5344CB8AC3E}">
        <p14:creationId xmlns:p14="http://schemas.microsoft.com/office/powerpoint/2010/main" val="205745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5878</Words>
  <Application>Microsoft Macintosh PowerPoint</Application>
  <PresentationFormat>Widescreen</PresentationFormat>
  <Paragraphs>1067</Paragraphs>
  <Slides>74</Slides>
  <Notes>39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6" baseType="lpstr">
      <vt:lpstr>新細明體</vt:lpstr>
      <vt:lpstr>Arial</vt:lpstr>
      <vt:lpstr>Calibri</vt:lpstr>
      <vt:lpstr>Calibri Light</vt:lpstr>
      <vt:lpstr>Cambria Math</vt:lpstr>
      <vt:lpstr>Courier New</vt:lpstr>
      <vt:lpstr>Palatino Linotype</vt:lpstr>
      <vt:lpstr>times</vt:lpstr>
      <vt:lpstr>Times New Roman</vt:lpstr>
      <vt:lpstr>Wingdings</vt:lpstr>
      <vt:lpstr>Office Theme</vt:lpstr>
      <vt:lpstr>方程式</vt:lpstr>
      <vt:lpstr>Introduction to Deep Learning &amp; Building Models with TensorFlow</vt:lpstr>
      <vt:lpstr>Machine Learning Basics</vt:lpstr>
      <vt:lpstr>Machine Learning Types</vt:lpstr>
      <vt:lpstr>Supervised Learning</vt:lpstr>
      <vt:lpstr>Unsupervised Learning </vt:lpstr>
      <vt:lpstr>Linear vs Non-linear Techniques</vt:lpstr>
      <vt:lpstr>Linear vs Non-linear Techniques</vt:lpstr>
      <vt:lpstr>Binary vs Multi-class Classification</vt:lpstr>
      <vt:lpstr>Computer Vision Tasks</vt:lpstr>
      <vt:lpstr>No-Free-Lunch Theorem</vt:lpstr>
      <vt:lpstr>ML vs. Deep Learning</vt:lpstr>
      <vt:lpstr>ML vs. Deep Learning</vt:lpstr>
      <vt:lpstr>ML vs. Deep Learning</vt:lpstr>
      <vt:lpstr>Why is DL Useful?</vt:lpstr>
      <vt:lpstr>Representational Power</vt:lpstr>
      <vt:lpstr>Introduction to Neural Networks </vt:lpstr>
      <vt:lpstr>Introduction to Neural Networks </vt:lpstr>
      <vt:lpstr>Elements of Neural Networks </vt:lpstr>
      <vt:lpstr>Elements of Neural Networks </vt:lpstr>
      <vt:lpstr>Elements of Neural Networks </vt:lpstr>
      <vt:lpstr>Elements of Neural Networks </vt:lpstr>
      <vt:lpstr>Elements of Neural Networks </vt:lpstr>
      <vt:lpstr>Elements of Neural Networks </vt:lpstr>
      <vt:lpstr>Matrix Operation</vt:lpstr>
      <vt:lpstr>Matrix Operation</vt:lpstr>
      <vt:lpstr>Matrix Operation</vt:lpstr>
      <vt:lpstr>Matrix Operation</vt:lpstr>
      <vt:lpstr>Softmax Layer</vt:lpstr>
      <vt:lpstr>Softmax Layer</vt:lpstr>
      <vt:lpstr>Activation Functions</vt:lpstr>
      <vt:lpstr>Activation: Sigmoid</vt:lpstr>
      <vt:lpstr>Activation: Tanh</vt:lpstr>
      <vt:lpstr>Activation: ReLU</vt:lpstr>
      <vt:lpstr>Activation: Leaky ReLU</vt:lpstr>
      <vt:lpstr>Activation: Linear Function</vt:lpstr>
      <vt:lpstr>Training NNs</vt:lpstr>
      <vt:lpstr>Training NNs</vt:lpstr>
      <vt:lpstr>Training NNs</vt:lpstr>
      <vt:lpstr>Training NNs</vt:lpstr>
      <vt:lpstr>Training NNs</vt:lpstr>
      <vt:lpstr>Loss Functions</vt:lpstr>
      <vt:lpstr>Loss Functions</vt:lpstr>
      <vt:lpstr>Training NNs</vt:lpstr>
      <vt:lpstr>Gradient Descent Algorithm</vt:lpstr>
      <vt:lpstr>Gradient Descent Algorithm</vt:lpstr>
      <vt:lpstr>Gradient Descent Algorithm</vt:lpstr>
      <vt:lpstr>Gradient Descent Algorithm</vt:lpstr>
      <vt:lpstr>Gradient Descent Algorithm</vt:lpstr>
      <vt:lpstr>Backpropagation</vt:lpstr>
      <vt:lpstr>Mini-batch Gradient Descent</vt:lpstr>
      <vt:lpstr>Stochastic Gradient Descent</vt:lpstr>
      <vt:lpstr>Problems with Gradient Descent</vt:lpstr>
      <vt:lpstr>Gradient Descent with Momentum</vt:lpstr>
      <vt:lpstr>Gradient Descent with Momentum</vt:lpstr>
      <vt:lpstr>Nesterov Accelerated Momentum</vt:lpstr>
      <vt:lpstr>Adam</vt:lpstr>
      <vt:lpstr>Learning Rate</vt:lpstr>
      <vt:lpstr>Learning Rate</vt:lpstr>
      <vt:lpstr>Learning Rate Scheduling</vt:lpstr>
      <vt:lpstr>Vanishing Gradient Problem</vt:lpstr>
      <vt:lpstr>Generalization</vt:lpstr>
      <vt:lpstr>Overfitting</vt:lpstr>
      <vt:lpstr>Regularization: Weight Decay</vt:lpstr>
      <vt:lpstr>Regularization: Weight Decay</vt:lpstr>
      <vt:lpstr>Regularization: Weight Decay</vt:lpstr>
      <vt:lpstr>Regularization: Dropout</vt:lpstr>
      <vt:lpstr>Regularization: Dropout</vt:lpstr>
      <vt:lpstr>Regularization: Early Stopping</vt:lpstr>
      <vt:lpstr>Batch Normalization</vt:lpstr>
      <vt:lpstr>Hyper-parameter Tuning</vt:lpstr>
      <vt:lpstr>Hyper-parameter Tuning</vt:lpstr>
      <vt:lpstr>k-Fold Cross-Validation</vt:lpstr>
      <vt:lpstr>k-Fold Cross-Validation</vt:lpstr>
      <vt:lpstr>Ensemble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&amp; Building Models with TensorFlow</dc:title>
  <dc:creator>Pranjal Kumar</dc:creator>
  <cp:lastModifiedBy>Pranjal Kumar</cp:lastModifiedBy>
  <cp:revision>3</cp:revision>
  <dcterms:created xsi:type="dcterms:W3CDTF">2024-01-27T04:57:47Z</dcterms:created>
  <dcterms:modified xsi:type="dcterms:W3CDTF">2024-02-02T05:50:27Z</dcterms:modified>
</cp:coreProperties>
</file>